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7" r:id="rId2"/>
    <p:sldId id="335" r:id="rId3"/>
    <p:sldId id="336" r:id="rId4"/>
    <p:sldId id="300" r:id="rId5"/>
    <p:sldId id="337" r:id="rId6"/>
    <p:sldId id="338" r:id="rId7"/>
    <p:sldId id="339" r:id="rId8"/>
    <p:sldId id="340" r:id="rId9"/>
    <p:sldId id="341" r:id="rId10"/>
    <p:sldId id="342" r:id="rId11"/>
    <p:sldId id="343" r:id="rId12"/>
    <p:sldId id="344" r:id="rId13"/>
    <p:sldId id="345" r:id="rId14"/>
    <p:sldId id="346" r:id="rId15"/>
    <p:sldId id="347" r:id="rId16"/>
    <p:sldId id="348" r:id="rId17"/>
    <p:sldId id="349" r:id="rId18"/>
    <p:sldId id="32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rang mở đầu" id="{DC4CAAE6-19E1-4449-861A-1C14379A34C2}">
          <p14:sldIdLst>
            <p14:sldId id="257"/>
            <p14:sldId id="335"/>
          </p14:sldIdLst>
        </p14:section>
        <p14:section name="Chương 1" id="{880DAA46-8406-4BD5-9BEE-ECB5AB08EA28}">
          <p14:sldIdLst>
            <p14:sldId id="336"/>
          </p14:sldIdLst>
        </p14:section>
        <p14:section name="Chương 2" id="{FD22F28C-4129-4B9F-A301-80EFA8193320}">
          <p14:sldIdLst>
            <p14:sldId id="300"/>
            <p14:sldId id="337"/>
            <p14:sldId id="338"/>
            <p14:sldId id="339"/>
            <p14:sldId id="340"/>
          </p14:sldIdLst>
        </p14:section>
        <p14:section name="Chương 3" id="{3DD8D470-BE57-4BE2-988F-598DBF460308}">
          <p14:sldIdLst>
            <p14:sldId id="341"/>
            <p14:sldId id="342"/>
            <p14:sldId id="343"/>
          </p14:sldIdLst>
        </p14:section>
        <p14:section name="Chương 4" id="{05247517-6204-4C81-B093-B0BEBDC06709}">
          <p14:sldIdLst>
            <p14:sldId id="344"/>
            <p14:sldId id="345"/>
            <p14:sldId id="346"/>
            <p14:sldId id="347"/>
            <p14:sldId id="348"/>
            <p14:sldId id="349"/>
          </p14:sldIdLst>
        </p14:section>
        <p14:section name="Chương 5" id="{58BF1BEA-24F5-47A4-8955-2825D73221A9}">
          <p14:sldIdLst>
            <p14:sldId id="320"/>
          </p14:sldIdLst>
        </p14:section>
      </p14:sectionLst>
    </p:ext>
    <p:ext uri="{EFAFB233-063F-42B5-8137-9DF3F51BA10A}">
      <p15:sldGuideLst xmlns:p15="http://schemas.microsoft.com/office/powerpoint/2012/main">
        <p15:guide id="3" pos="3840" userDrawn="1">
          <p15:clr>
            <a:srgbClr val="A4A3A4"/>
          </p15:clr>
        </p15:guide>
        <p15:guide id="4"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2C1C"/>
    <a:srgbClr val="8CA771"/>
    <a:srgbClr val="94B77C"/>
    <a:srgbClr val="FFFFFF"/>
    <a:srgbClr val="C8BE55"/>
    <a:srgbClr val="666666"/>
    <a:srgbClr val="29301E"/>
    <a:srgbClr val="2A2312"/>
    <a:srgbClr val="003583"/>
    <a:srgbClr val="00348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85" autoAdjust="0"/>
    <p:restoredTop sz="77325" autoAdjust="0"/>
  </p:normalViewPr>
  <p:slideViewPr>
    <p:cSldViewPr snapToGrid="0" showGuides="1">
      <p:cViewPr varScale="1">
        <p:scale>
          <a:sx n="58" d="100"/>
          <a:sy n="58" d="100"/>
        </p:scale>
        <p:origin x="1714" y="58"/>
      </p:cViewPr>
      <p:guideLst>
        <p:guide pos="384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7D6D52-B9FB-417A-AC28-65024EB706C1}" type="datetimeFigureOut">
              <a:rPr lang="vi-VN" smtClean="0"/>
              <a:t>19/01/2024</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CAE24D-A4F9-4E01-9E27-1E530BC80A05}" type="slidenum">
              <a:rPr lang="vi-VN" smtClean="0"/>
              <a:t>‹#›</a:t>
            </a:fld>
            <a:endParaRPr lang="vi-VN"/>
          </a:p>
        </p:txBody>
      </p:sp>
    </p:spTree>
    <p:extLst>
      <p:ext uri="{BB962C8B-B14F-4D97-AF65-F5344CB8AC3E}">
        <p14:creationId xmlns:p14="http://schemas.microsoft.com/office/powerpoint/2010/main" val="2487706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6CAE24D-A4F9-4E01-9E27-1E530BC80A05}" type="slidenum">
              <a:rPr lang="vi-VN" smtClean="0"/>
              <a:t>1</a:t>
            </a:fld>
            <a:endParaRPr lang="vi-VN"/>
          </a:p>
        </p:txBody>
      </p:sp>
    </p:spTree>
    <p:extLst>
      <p:ext uri="{BB962C8B-B14F-4D97-AF65-F5344CB8AC3E}">
        <p14:creationId xmlns:p14="http://schemas.microsoft.com/office/powerpoint/2010/main" val="3230465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C6CAE24D-A4F9-4E01-9E27-1E530BC80A05}" type="slidenum">
              <a:rPr lang="vi-VN" smtClean="0"/>
              <a:t>10</a:t>
            </a:fld>
            <a:endParaRPr lang="vi-VN"/>
          </a:p>
        </p:txBody>
      </p:sp>
    </p:spTree>
    <p:extLst>
      <p:ext uri="{BB962C8B-B14F-4D97-AF65-F5344CB8AC3E}">
        <p14:creationId xmlns:p14="http://schemas.microsoft.com/office/powerpoint/2010/main" val="35783572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C6CAE24D-A4F9-4E01-9E27-1E530BC80A05}" type="slidenum">
              <a:rPr lang="vi-VN" smtClean="0"/>
              <a:t>11</a:t>
            </a:fld>
            <a:endParaRPr lang="vi-VN"/>
          </a:p>
        </p:txBody>
      </p:sp>
    </p:spTree>
    <p:extLst>
      <p:ext uri="{BB962C8B-B14F-4D97-AF65-F5344CB8AC3E}">
        <p14:creationId xmlns:p14="http://schemas.microsoft.com/office/powerpoint/2010/main" val="3949349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C6CAE24D-A4F9-4E01-9E27-1E530BC80A05}" type="slidenum">
              <a:rPr lang="vi-VN" smtClean="0"/>
              <a:t>12</a:t>
            </a:fld>
            <a:endParaRPr lang="vi-VN"/>
          </a:p>
        </p:txBody>
      </p:sp>
    </p:spTree>
    <p:extLst>
      <p:ext uri="{BB962C8B-B14F-4D97-AF65-F5344CB8AC3E}">
        <p14:creationId xmlns:p14="http://schemas.microsoft.com/office/powerpoint/2010/main" val="864977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C6CAE24D-A4F9-4E01-9E27-1E530BC80A05}" type="slidenum">
              <a:rPr lang="vi-VN" smtClean="0"/>
              <a:t>13</a:t>
            </a:fld>
            <a:endParaRPr lang="vi-VN"/>
          </a:p>
        </p:txBody>
      </p:sp>
    </p:spTree>
    <p:extLst>
      <p:ext uri="{BB962C8B-B14F-4D97-AF65-F5344CB8AC3E}">
        <p14:creationId xmlns:p14="http://schemas.microsoft.com/office/powerpoint/2010/main" val="3752498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C6CAE24D-A4F9-4E01-9E27-1E530BC80A05}" type="slidenum">
              <a:rPr lang="vi-VN" smtClean="0"/>
              <a:t>14</a:t>
            </a:fld>
            <a:endParaRPr lang="vi-VN"/>
          </a:p>
        </p:txBody>
      </p:sp>
    </p:spTree>
    <p:extLst>
      <p:ext uri="{BB962C8B-B14F-4D97-AF65-F5344CB8AC3E}">
        <p14:creationId xmlns:p14="http://schemas.microsoft.com/office/powerpoint/2010/main" val="22536714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C6CAE24D-A4F9-4E01-9E27-1E530BC80A05}" type="slidenum">
              <a:rPr lang="vi-VN" smtClean="0"/>
              <a:t>15</a:t>
            </a:fld>
            <a:endParaRPr lang="vi-VN"/>
          </a:p>
        </p:txBody>
      </p:sp>
    </p:spTree>
    <p:extLst>
      <p:ext uri="{BB962C8B-B14F-4D97-AF65-F5344CB8AC3E}">
        <p14:creationId xmlns:p14="http://schemas.microsoft.com/office/powerpoint/2010/main" val="962098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C6CAE24D-A4F9-4E01-9E27-1E530BC80A05}" type="slidenum">
              <a:rPr lang="vi-VN" smtClean="0"/>
              <a:t>16</a:t>
            </a:fld>
            <a:endParaRPr lang="vi-VN"/>
          </a:p>
        </p:txBody>
      </p:sp>
    </p:spTree>
    <p:extLst>
      <p:ext uri="{BB962C8B-B14F-4D97-AF65-F5344CB8AC3E}">
        <p14:creationId xmlns:p14="http://schemas.microsoft.com/office/powerpoint/2010/main" val="36537538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C6CAE24D-A4F9-4E01-9E27-1E530BC80A05}" type="slidenum">
              <a:rPr lang="vi-VN" smtClean="0"/>
              <a:t>17</a:t>
            </a:fld>
            <a:endParaRPr lang="vi-VN"/>
          </a:p>
        </p:txBody>
      </p:sp>
    </p:spTree>
    <p:extLst>
      <p:ext uri="{BB962C8B-B14F-4D97-AF65-F5344CB8AC3E}">
        <p14:creationId xmlns:p14="http://schemas.microsoft.com/office/powerpoint/2010/main" val="2677016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6CAE24D-A4F9-4E01-9E27-1E530BC80A05}" type="slidenum">
              <a:rPr lang="vi-VN" smtClean="0"/>
              <a:t>2</a:t>
            </a:fld>
            <a:endParaRPr lang="vi-VN"/>
          </a:p>
        </p:txBody>
      </p:sp>
    </p:spTree>
    <p:extLst>
      <p:ext uri="{BB962C8B-B14F-4D97-AF65-F5344CB8AC3E}">
        <p14:creationId xmlns:p14="http://schemas.microsoft.com/office/powerpoint/2010/main" val="3993823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C6CAE24D-A4F9-4E01-9E27-1E530BC80A05}" type="slidenum">
              <a:rPr lang="vi-VN" smtClean="0"/>
              <a:t>3</a:t>
            </a:fld>
            <a:endParaRPr lang="vi-VN"/>
          </a:p>
        </p:txBody>
      </p:sp>
    </p:spTree>
    <p:extLst>
      <p:ext uri="{BB962C8B-B14F-4D97-AF65-F5344CB8AC3E}">
        <p14:creationId xmlns:p14="http://schemas.microsoft.com/office/powerpoint/2010/main" val="1940518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C6CAE24D-A4F9-4E01-9E27-1E530BC80A05}" type="slidenum">
              <a:rPr lang="vi-VN" smtClean="0"/>
              <a:t>4</a:t>
            </a:fld>
            <a:endParaRPr lang="vi-VN"/>
          </a:p>
        </p:txBody>
      </p:sp>
    </p:spTree>
    <p:extLst>
      <p:ext uri="{BB962C8B-B14F-4D97-AF65-F5344CB8AC3E}">
        <p14:creationId xmlns:p14="http://schemas.microsoft.com/office/powerpoint/2010/main" val="3099355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C6CAE24D-A4F9-4E01-9E27-1E530BC80A05}" type="slidenum">
              <a:rPr lang="vi-VN" smtClean="0"/>
              <a:t>5</a:t>
            </a:fld>
            <a:endParaRPr lang="vi-VN"/>
          </a:p>
        </p:txBody>
      </p:sp>
    </p:spTree>
    <p:extLst>
      <p:ext uri="{BB962C8B-B14F-4D97-AF65-F5344CB8AC3E}">
        <p14:creationId xmlns:p14="http://schemas.microsoft.com/office/powerpoint/2010/main" val="1387281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C6CAE24D-A4F9-4E01-9E27-1E530BC80A05}" type="slidenum">
              <a:rPr lang="vi-VN" smtClean="0"/>
              <a:t>6</a:t>
            </a:fld>
            <a:endParaRPr lang="vi-VN"/>
          </a:p>
        </p:txBody>
      </p:sp>
    </p:spTree>
    <p:extLst>
      <p:ext uri="{BB962C8B-B14F-4D97-AF65-F5344CB8AC3E}">
        <p14:creationId xmlns:p14="http://schemas.microsoft.com/office/powerpoint/2010/main" val="3256244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C6CAE24D-A4F9-4E01-9E27-1E530BC80A05}" type="slidenum">
              <a:rPr lang="vi-VN" smtClean="0"/>
              <a:t>7</a:t>
            </a:fld>
            <a:endParaRPr lang="vi-VN"/>
          </a:p>
        </p:txBody>
      </p:sp>
    </p:spTree>
    <p:extLst>
      <p:ext uri="{BB962C8B-B14F-4D97-AF65-F5344CB8AC3E}">
        <p14:creationId xmlns:p14="http://schemas.microsoft.com/office/powerpoint/2010/main" val="533109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C6CAE24D-A4F9-4E01-9E27-1E530BC80A05}" type="slidenum">
              <a:rPr lang="vi-VN" smtClean="0"/>
              <a:t>8</a:t>
            </a:fld>
            <a:endParaRPr lang="vi-VN"/>
          </a:p>
        </p:txBody>
      </p:sp>
    </p:spTree>
    <p:extLst>
      <p:ext uri="{BB962C8B-B14F-4D97-AF65-F5344CB8AC3E}">
        <p14:creationId xmlns:p14="http://schemas.microsoft.com/office/powerpoint/2010/main" val="30966924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C6CAE24D-A4F9-4E01-9E27-1E530BC80A05}" type="slidenum">
              <a:rPr lang="vi-VN" smtClean="0"/>
              <a:t>9</a:t>
            </a:fld>
            <a:endParaRPr lang="vi-VN"/>
          </a:p>
        </p:txBody>
      </p:sp>
    </p:spTree>
    <p:extLst>
      <p:ext uri="{BB962C8B-B14F-4D97-AF65-F5344CB8AC3E}">
        <p14:creationId xmlns:p14="http://schemas.microsoft.com/office/powerpoint/2010/main" val="3032196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DB3C3-80D6-4AC4-870C-0C5084206BF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7BB110-4021-4244-96A7-500FC66917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14ECCFF-5F48-4F18-A528-E8471E4C21AD}"/>
              </a:ext>
            </a:extLst>
          </p:cNvPr>
          <p:cNvSpPr>
            <a:spLocks noGrp="1"/>
          </p:cNvSpPr>
          <p:nvPr>
            <p:ph type="dt" sz="half" idx="10"/>
          </p:nvPr>
        </p:nvSpPr>
        <p:spPr/>
        <p:txBody>
          <a:bodyPr/>
          <a:lstStyle/>
          <a:p>
            <a:fld id="{9CE8A3D8-B574-4CEE-8C89-31E4F9413402}" type="datetimeFigureOut">
              <a:rPr lang="en-US" smtClean="0"/>
              <a:t>1/19/2024</a:t>
            </a:fld>
            <a:endParaRPr lang="en-US"/>
          </a:p>
        </p:txBody>
      </p:sp>
      <p:sp>
        <p:nvSpPr>
          <p:cNvPr id="5" name="Footer Placeholder 4">
            <a:extLst>
              <a:ext uri="{FF2B5EF4-FFF2-40B4-BE49-F238E27FC236}">
                <a16:creationId xmlns:a16="http://schemas.microsoft.com/office/drawing/2014/main" id="{70640A4B-960F-4BA4-BA0D-3C619116F2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68C551-7693-467D-98DE-38ACD2D2D916}"/>
              </a:ext>
            </a:extLst>
          </p:cNvPr>
          <p:cNvSpPr>
            <a:spLocks noGrp="1"/>
          </p:cNvSpPr>
          <p:nvPr>
            <p:ph type="sldNum" sz="quarter" idx="12"/>
          </p:nvPr>
        </p:nvSpPr>
        <p:spPr/>
        <p:txBody>
          <a:bodyPr/>
          <a:lstStyle/>
          <a:p>
            <a:fld id="{22165E23-D73A-4F5A-BFD1-FEC77A207D8F}" type="slidenum">
              <a:rPr lang="en-US" smtClean="0"/>
              <a:t>‹#›</a:t>
            </a:fld>
            <a:endParaRPr lang="en-US"/>
          </a:p>
        </p:txBody>
      </p:sp>
    </p:spTree>
    <p:extLst>
      <p:ext uri="{BB962C8B-B14F-4D97-AF65-F5344CB8AC3E}">
        <p14:creationId xmlns:p14="http://schemas.microsoft.com/office/powerpoint/2010/main" val="33859176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DC033-9476-4DBB-A986-268AB0F6A57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E83F79C-4735-4C6C-8D1F-542B918C2A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F6489C-C122-4FB5-9E5F-5ABE4D5A9FAE}"/>
              </a:ext>
            </a:extLst>
          </p:cNvPr>
          <p:cNvSpPr>
            <a:spLocks noGrp="1"/>
          </p:cNvSpPr>
          <p:nvPr>
            <p:ph type="dt" sz="half" idx="10"/>
          </p:nvPr>
        </p:nvSpPr>
        <p:spPr/>
        <p:txBody>
          <a:bodyPr/>
          <a:lstStyle/>
          <a:p>
            <a:fld id="{9CE8A3D8-B574-4CEE-8C89-31E4F9413402}" type="datetimeFigureOut">
              <a:rPr lang="en-US" smtClean="0"/>
              <a:t>1/19/2024</a:t>
            </a:fld>
            <a:endParaRPr lang="en-US"/>
          </a:p>
        </p:txBody>
      </p:sp>
      <p:sp>
        <p:nvSpPr>
          <p:cNvPr id="5" name="Footer Placeholder 4">
            <a:extLst>
              <a:ext uri="{FF2B5EF4-FFF2-40B4-BE49-F238E27FC236}">
                <a16:creationId xmlns:a16="http://schemas.microsoft.com/office/drawing/2014/main" id="{524CC66F-2AE3-47B6-B7AC-CE077ACA58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EFAAF6-A6E7-4FE1-8A51-CDA4D0796FFD}"/>
              </a:ext>
            </a:extLst>
          </p:cNvPr>
          <p:cNvSpPr>
            <a:spLocks noGrp="1"/>
          </p:cNvSpPr>
          <p:nvPr>
            <p:ph type="sldNum" sz="quarter" idx="12"/>
          </p:nvPr>
        </p:nvSpPr>
        <p:spPr/>
        <p:txBody>
          <a:bodyPr/>
          <a:lstStyle/>
          <a:p>
            <a:fld id="{22165E23-D73A-4F5A-BFD1-FEC77A207D8F}" type="slidenum">
              <a:rPr lang="en-US" smtClean="0"/>
              <a:t>‹#›</a:t>
            </a:fld>
            <a:endParaRPr lang="en-US"/>
          </a:p>
        </p:txBody>
      </p:sp>
    </p:spTree>
    <p:extLst>
      <p:ext uri="{BB962C8B-B14F-4D97-AF65-F5344CB8AC3E}">
        <p14:creationId xmlns:p14="http://schemas.microsoft.com/office/powerpoint/2010/main" val="2749120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C2A177-6170-4CAA-8199-08DB57FBF9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E764788-1601-4268-880F-4D84C317A7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B61D03-8B71-4BE4-B527-B15EFD3812DE}"/>
              </a:ext>
            </a:extLst>
          </p:cNvPr>
          <p:cNvSpPr>
            <a:spLocks noGrp="1"/>
          </p:cNvSpPr>
          <p:nvPr>
            <p:ph type="dt" sz="half" idx="10"/>
          </p:nvPr>
        </p:nvSpPr>
        <p:spPr/>
        <p:txBody>
          <a:bodyPr/>
          <a:lstStyle/>
          <a:p>
            <a:fld id="{9CE8A3D8-B574-4CEE-8C89-31E4F9413402}" type="datetimeFigureOut">
              <a:rPr lang="en-US" smtClean="0"/>
              <a:t>1/19/2024</a:t>
            </a:fld>
            <a:endParaRPr lang="en-US"/>
          </a:p>
        </p:txBody>
      </p:sp>
      <p:sp>
        <p:nvSpPr>
          <p:cNvPr id="5" name="Footer Placeholder 4">
            <a:extLst>
              <a:ext uri="{FF2B5EF4-FFF2-40B4-BE49-F238E27FC236}">
                <a16:creationId xmlns:a16="http://schemas.microsoft.com/office/drawing/2014/main" id="{76260F8E-C4DA-4CA4-BCAA-8264119378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8D36F3-4A1B-4977-B07E-5C06B3C13568}"/>
              </a:ext>
            </a:extLst>
          </p:cNvPr>
          <p:cNvSpPr>
            <a:spLocks noGrp="1"/>
          </p:cNvSpPr>
          <p:nvPr>
            <p:ph type="sldNum" sz="quarter" idx="12"/>
          </p:nvPr>
        </p:nvSpPr>
        <p:spPr/>
        <p:txBody>
          <a:bodyPr/>
          <a:lstStyle/>
          <a:p>
            <a:fld id="{22165E23-D73A-4F5A-BFD1-FEC77A207D8F}" type="slidenum">
              <a:rPr lang="en-US" smtClean="0"/>
              <a:t>‹#›</a:t>
            </a:fld>
            <a:endParaRPr lang="en-US"/>
          </a:p>
        </p:txBody>
      </p:sp>
    </p:spTree>
    <p:extLst>
      <p:ext uri="{BB962C8B-B14F-4D97-AF65-F5344CB8AC3E}">
        <p14:creationId xmlns:p14="http://schemas.microsoft.com/office/powerpoint/2010/main" val="3704027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CFB1E-160E-4A3A-B107-DB4A4F7535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9A8C33-26B8-4AF8-AFA9-C4F4C14DB7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8B1935-7A34-4059-A7F8-2C6F11EFDD45}"/>
              </a:ext>
            </a:extLst>
          </p:cNvPr>
          <p:cNvSpPr>
            <a:spLocks noGrp="1"/>
          </p:cNvSpPr>
          <p:nvPr>
            <p:ph type="dt" sz="half" idx="10"/>
          </p:nvPr>
        </p:nvSpPr>
        <p:spPr/>
        <p:txBody>
          <a:bodyPr/>
          <a:lstStyle/>
          <a:p>
            <a:fld id="{9CE8A3D8-B574-4CEE-8C89-31E4F9413402}" type="datetimeFigureOut">
              <a:rPr lang="en-US" smtClean="0"/>
              <a:t>1/19/2024</a:t>
            </a:fld>
            <a:endParaRPr lang="en-US"/>
          </a:p>
        </p:txBody>
      </p:sp>
      <p:sp>
        <p:nvSpPr>
          <p:cNvPr id="5" name="Footer Placeholder 4">
            <a:extLst>
              <a:ext uri="{FF2B5EF4-FFF2-40B4-BE49-F238E27FC236}">
                <a16:creationId xmlns:a16="http://schemas.microsoft.com/office/drawing/2014/main" id="{563DDC4C-E7A2-463A-9E54-85892D4943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8446DB-13E3-4F04-955F-702F2322E1F5}"/>
              </a:ext>
            </a:extLst>
          </p:cNvPr>
          <p:cNvSpPr>
            <a:spLocks noGrp="1"/>
          </p:cNvSpPr>
          <p:nvPr>
            <p:ph type="sldNum" sz="quarter" idx="12"/>
          </p:nvPr>
        </p:nvSpPr>
        <p:spPr/>
        <p:txBody>
          <a:bodyPr/>
          <a:lstStyle/>
          <a:p>
            <a:fld id="{22165E23-D73A-4F5A-BFD1-FEC77A207D8F}" type="slidenum">
              <a:rPr lang="en-US" smtClean="0"/>
              <a:t>‹#›</a:t>
            </a:fld>
            <a:endParaRPr lang="en-US"/>
          </a:p>
        </p:txBody>
      </p:sp>
    </p:spTree>
    <p:extLst>
      <p:ext uri="{BB962C8B-B14F-4D97-AF65-F5344CB8AC3E}">
        <p14:creationId xmlns:p14="http://schemas.microsoft.com/office/powerpoint/2010/main" val="3731379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73346-1279-4EAF-8596-DF4CB922BD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5ED18C-B5C5-425D-9192-E96063FC3A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AF65EC9-E569-4D44-AB52-1A86D9E01A65}"/>
              </a:ext>
            </a:extLst>
          </p:cNvPr>
          <p:cNvSpPr>
            <a:spLocks noGrp="1"/>
          </p:cNvSpPr>
          <p:nvPr>
            <p:ph type="dt" sz="half" idx="10"/>
          </p:nvPr>
        </p:nvSpPr>
        <p:spPr/>
        <p:txBody>
          <a:bodyPr/>
          <a:lstStyle/>
          <a:p>
            <a:fld id="{9CE8A3D8-B574-4CEE-8C89-31E4F9413402}" type="datetimeFigureOut">
              <a:rPr lang="en-US" smtClean="0"/>
              <a:t>1/19/2024</a:t>
            </a:fld>
            <a:endParaRPr lang="en-US"/>
          </a:p>
        </p:txBody>
      </p:sp>
      <p:sp>
        <p:nvSpPr>
          <p:cNvPr id="5" name="Footer Placeholder 4">
            <a:extLst>
              <a:ext uri="{FF2B5EF4-FFF2-40B4-BE49-F238E27FC236}">
                <a16:creationId xmlns:a16="http://schemas.microsoft.com/office/drawing/2014/main" id="{DA863F7E-F1DD-4B88-85A3-8DFC4EAEAB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5EE8B1-00C3-4E1F-9621-FD6A34063157}"/>
              </a:ext>
            </a:extLst>
          </p:cNvPr>
          <p:cNvSpPr>
            <a:spLocks noGrp="1"/>
          </p:cNvSpPr>
          <p:nvPr>
            <p:ph type="sldNum" sz="quarter" idx="12"/>
          </p:nvPr>
        </p:nvSpPr>
        <p:spPr/>
        <p:txBody>
          <a:bodyPr/>
          <a:lstStyle/>
          <a:p>
            <a:fld id="{22165E23-D73A-4F5A-BFD1-FEC77A207D8F}" type="slidenum">
              <a:rPr lang="en-US" smtClean="0"/>
              <a:t>‹#›</a:t>
            </a:fld>
            <a:endParaRPr lang="en-US"/>
          </a:p>
        </p:txBody>
      </p:sp>
    </p:spTree>
    <p:extLst>
      <p:ext uri="{BB962C8B-B14F-4D97-AF65-F5344CB8AC3E}">
        <p14:creationId xmlns:p14="http://schemas.microsoft.com/office/powerpoint/2010/main" val="3568470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149DF-52AB-451D-B58F-715D1F56BD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809E38-F8E5-41A6-9041-709790F297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C461BA0-AF25-4548-9F6F-F040609C8A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AD3396-FF55-486A-8070-BDB6E6C3E1E6}"/>
              </a:ext>
            </a:extLst>
          </p:cNvPr>
          <p:cNvSpPr>
            <a:spLocks noGrp="1"/>
          </p:cNvSpPr>
          <p:nvPr>
            <p:ph type="dt" sz="half" idx="10"/>
          </p:nvPr>
        </p:nvSpPr>
        <p:spPr/>
        <p:txBody>
          <a:bodyPr/>
          <a:lstStyle/>
          <a:p>
            <a:fld id="{9CE8A3D8-B574-4CEE-8C89-31E4F9413402}" type="datetimeFigureOut">
              <a:rPr lang="en-US" smtClean="0"/>
              <a:t>1/19/2024</a:t>
            </a:fld>
            <a:endParaRPr lang="en-US"/>
          </a:p>
        </p:txBody>
      </p:sp>
      <p:sp>
        <p:nvSpPr>
          <p:cNvPr id="6" name="Footer Placeholder 5">
            <a:extLst>
              <a:ext uri="{FF2B5EF4-FFF2-40B4-BE49-F238E27FC236}">
                <a16:creationId xmlns:a16="http://schemas.microsoft.com/office/drawing/2014/main" id="{6886DA7F-61F1-4254-AF96-866B374B45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055950-27EA-4A0A-B51E-0289F78B50C8}"/>
              </a:ext>
            </a:extLst>
          </p:cNvPr>
          <p:cNvSpPr>
            <a:spLocks noGrp="1"/>
          </p:cNvSpPr>
          <p:nvPr>
            <p:ph type="sldNum" sz="quarter" idx="12"/>
          </p:nvPr>
        </p:nvSpPr>
        <p:spPr/>
        <p:txBody>
          <a:bodyPr/>
          <a:lstStyle/>
          <a:p>
            <a:fld id="{22165E23-D73A-4F5A-BFD1-FEC77A207D8F}" type="slidenum">
              <a:rPr lang="en-US" smtClean="0"/>
              <a:t>‹#›</a:t>
            </a:fld>
            <a:endParaRPr lang="en-US"/>
          </a:p>
        </p:txBody>
      </p:sp>
    </p:spTree>
    <p:extLst>
      <p:ext uri="{BB962C8B-B14F-4D97-AF65-F5344CB8AC3E}">
        <p14:creationId xmlns:p14="http://schemas.microsoft.com/office/powerpoint/2010/main" val="3757343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535DF-F422-42EB-ACC5-5EE9BAAB51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8B50AD-366B-4AB2-8191-3C0DE1DD2D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880515-CFB7-44A9-A3CC-41A9DB4F02C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D0F97B-43FC-4481-856D-74CBDB5614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D4E3FC-BABC-49DF-A968-9BB37D10AA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DB1974-8060-4E27-A027-9EC0BA879AF5}"/>
              </a:ext>
            </a:extLst>
          </p:cNvPr>
          <p:cNvSpPr>
            <a:spLocks noGrp="1"/>
          </p:cNvSpPr>
          <p:nvPr>
            <p:ph type="dt" sz="half" idx="10"/>
          </p:nvPr>
        </p:nvSpPr>
        <p:spPr/>
        <p:txBody>
          <a:bodyPr/>
          <a:lstStyle/>
          <a:p>
            <a:fld id="{9CE8A3D8-B574-4CEE-8C89-31E4F9413402}" type="datetimeFigureOut">
              <a:rPr lang="en-US" smtClean="0"/>
              <a:t>1/19/2024</a:t>
            </a:fld>
            <a:endParaRPr lang="en-US"/>
          </a:p>
        </p:txBody>
      </p:sp>
      <p:sp>
        <p:nvSpPr>
          <p:cNvPr id="8" name="Footer Placeholder 7">
            <a:extLst>
              <a:ext uri="{FF2B5EF4-FFF2-40B4-BE49-F238E27FC236}">
                <a16:creationId xmlns:a16="http://schemas.microsoft.com/office/drawing/2014/main" id="{37928C32-2611-409D-809F-603B1B6771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53D7AE-08EB-42AF-A1BA-1D5632E15D2D}"/>
              </a:ext>
            </a:extLst>
          </p:cNvPr>
          <p:cNvSpPr>
            <a:spLocks noGrp="1"/>
          </p:cNvSpPr>
          <p:nvPr>
            <p:ph type="sldNum" sz="quarter" idx="12"/>
          </p:nvPr>
        </p:nvSpPr>
        <p:spPr/>
        <p:txBody>
          <a:bodyPr/>
          <a:lstStyle/>
          <a:p>
            <a:fld id="{22165E23-D73A-4F5A-BFD1-FEC77A207D8F}" type="slidenum">
              <a:rPr lang="en-US" smtClean="0"/>
              <a:t>‹#›</a:t>
            </a:fld>
            <a:endParaRPr lang="en-US"/>
          </a:p>
        </p:txBody>
      </p:sp>
    </p:spTree>
    <p:extLst>
      <p:ext uri="{BB962C8B-B14F-4D97-AF65-F5344CB8AC3E}">
        <p14:creationId xmlns:p14="http://schemas.microsoft.com/office/powerpoint/2010/main" val="5908571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D65FE-351A-4AB5-80E0-CA292333C3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9DAE18B-409E-4D41-938F-E52008F9EF7A}"/>
              </a:ext>
            </a:extLst>
          </p:cNvPr>
          <p:cNvSpPr>
            <a:spLocks noGrp="1"/>
          </p:cNvSpPr>
          <p:nvPr>
            <p:ph type="dt" sz="half" idx="10"/>
          </p:nvPr>
        </p:nvSpPr>
        <p:spPr/>
        <p:txBody>
          <a:bodyPr/>
          <a:lstStyle/>
          <a:p>
            <a:fld id="{9CE8A3D8-B574-4CEE-8C89-31E4F9413402}" type="datetimeFigureOut">
              <a:rPr lang="en-US" smtClean="0"/>
              <a:t>1/19/2024</a:t>
            </a:fld>
            <a:endParaRPr lang="en-US"/>
          </a:p>
        </p:txBody>
      </p:sp>
      <p:sp>
        <p:nvSpPr>
          <p:cNvPr id="4" name="Footer Placeholder 3">
            <a:extLst>
              <a:ext uri="{FF2B5EF4-FFF2-40B4-BE49-F238E27FC236}">
                <a16:creationId xmlns:a16="http://schemas.microsoft.com/office/drawing/2014/main" id="{52E7022B-8765-44D9-A360-E01228EEBA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DF29764-BB3D-4FB1-8B26-47B650C4B3ED}"/>
              </a:ext>
            </a:extLst>
          </p:cNvPr>
          <p:cNvSpPr>
            <a:spLocks noGrp="1"/>
          </p:cNvSpPr>
          <p:nvPr>
            <p:ph type="sldNum" sz="quarter" idx="12"/>
          </p:nvPr>
        </p:nvSpPr>
        <p:spPr/>
        <p:txBody>
          <a:bodyPr/>
          <a:lstStyle/>
          <a:p>
            <a:fld id="{22165E23-D73A-4F5A-BFD1-FEC77A207D8F}" type="slidenum">
              <a:rPr lang="en-US" smtClean="0"/>
              <a:t>‹#›</a:t>
            </a:fld>
            <a:endParaRPr lang="en-US"/>
          </a:p>
        </p:txBody>
      </p:sp>
    </p:spTree>
    <p:extLst>
      <p:ext uri="{BB962C8B-B14F-4D97-AF65-F5344CB8AC3E}">
        <p14:creationId xmlns:p14="http://schemas.microsoft.com/office/powerpoint/2010/main" val="28502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9FA79F-22E7-4343-AF8C-09E50218FA04}"/>
              </a:ext>
            </a:extLst>
          </p:cNvPr>
          <p:cNvSpPr>
            <a:spLocks noGrp="1"/>
          </p:cNvSpPr>
          <p:nvPr>
            <p:ph type="dt" sz="half" idx="10"/>
          </p:nvPr>
        </p:nvSpPr>
        <p:spPr/>
        <p:txBody>
          <a:bodyPr/>
          <a:lstStyle/>
          <a:p>
            <a:fld id="{9CE8A3D8-B574-4CEE-8C89-31E4F9413402}" type="datetimeFigureOut">
              <a:rPr lang="en-US" smtClean="0"/>
              <a:t>1/19/2024</a:t>
            </a:fld>
            <a:endParaRPr lang="en-US"/>
          </a:p>
        </p:txBody>
      </p:sp>
      <p:sp>
        <p:nvSpPr>
          <p:cNvPr id="3" name="Footer Placeholder 2">
            <a:extLst>
              <a:ext uri="{FF2B5EF4-FFF2-40B4-BE49-F238E27FC236}">
                <a16:creationId xmlns:a16="http://schemas.microsoft.com/office/drawing/2014/main" id="{361B561A-4D33-428C-AEDA-FC08E4D19B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CAF2E2-065F-48CC-BD78-F445B2ECF56A}"/>
              </a:ext>
            </a:extLst>
          </p:cNvPr>
          <p:cNvSpPr>
            <a:spLocks noGrp="1"/>
          </p:cNvSpPr>
          <p:nvPr>
            <p:ph type="sldNum" sz="quarter" idx="12"/>
          </p:nvPr>
        </p:nvSpPr>
        <p:spPr/>
        <p:txBody>
          <a:bodyPr/>
          <a:lstStyle/>
          <a:p>
            <a:fld id="{22165E23-D73A-4F5A-BFD1-FEC77A207D8F}" type="slidenum">
              <a:rPr lang="en-US" smtClean="0"/>
              <a:t>‹#›</a:t>
            </a:fld>
            <a:endParaRPr lang="en-US"/>
          </a:p>
        </p:txBody>
      </p:sp>
    </p:spTree>
    <p:extLst>
      <p:ext uri="{BB962C8B-B14F-4D97-AF65-F5344CB8AC3E}">
        <p14:creationId xmlns:p14="http://schemas.microsoft.com/office/powerpoint/2010/main" val="2690784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5C950-672A-4004-BD88-B0407B707C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386225-A5C1-40FB-8E57-C27E8C4E9C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AA3539-C08A-47FB-9365-424592DE18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7406CB-DA21-4CA5-AB57-A8313B924A53}"/>
              </a:ext>
            </a:extLst>
          </p:cNvPr>
          <p:cNvSpPr>
            <a:spLocks noGrp="1"/>
          </p:cNvSpPr>
          <p:nvPr>
            <p:ph type="dt" sz="half" idx="10"/>
          </p:nvPr>
        </p:nvSpPr>
        <p:spPr/>
        <p:txBody>
          <a:bodyPr/>
          <a:lstStyle/>
          <a:p>
            <a:fld id="{9CE8A3D8-B574-4CEE-8C89-31E4F9413402}" type="datetimeFigureOut">
              <a:rPr lang="en-US" smtClean="0"/>
              <a:t>1/19/2024</a:t>
            </a:fld>
            <a:endParaRPr lang="en-US"/>
          </a:p>
        </p:txBody>
      </p:sp>
      <p:sp>
        <p:nvSpPr>
          <p:cNvPr id="6" name="Footer Placeholder 5">
            <a:extLst>
              <a:ext uri="{FF2B5EF4-FFF2-40B4-BE49-F238E27FC236}">
                <a16:creationId xmlns:a16="http://schemas.microsoft.com/office/drawing/2014/main" id="{0FB5D04E-7149-484C-A58A-06C47575EC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86B6BC-FB4E-4913-8468-0C99E1A63B39}"/>
              </a:ext>
            </a:extLst>
          </p:cNvPr>
          <p:cNvSpPr>
            <a:spLocks noGrp="1"/>
          </p:cNvSpPr>
          <p:nvPr>
            <p:ph type="sldNum" sz="quarter" idx="12"/>
          </p:nvPr>
        </p:nvSpPr>
        <p:spPr/>
        <p:txBody>
          <a:bodyPr/>
          <a:lstStyle/>
          <a:p>
            <a:fld id="{22165E23-D73A-4F5A-BFD1-FEC77A207D8F}" type="slidenum">
              <a:rPr lang="en-US" smtClean="0"/>
              <a:t>‹#›</a:t>
            </a:fld>
            <a:endParaRPr lang="en-US"/>
          </a:p>
        </p:txBody>
      </p:sp>
    </p:spTree>
    <p:extLst>
      <p:ext uri="{BB962C8B-B14F-4D97-AF65-F5344CB8AC3E}">
        <p14:creationId xmlns:p14="http://schemas.microsoft.com/office/powerpoint/2010/main" val="174138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4DA2A-A13A-4DA5-9486-7C9F44C27B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CD47A-6F90-4E97-8B47-8B9A485F9E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EF25B6-ACCF-4419-9E7B-6F4D4C0676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ED7D22-4061-4B34-982A-743970A53012}"/>
              </a:ext>
            </a:extLst>
          </p:cNvPr>
          <p:cNvSpPr>
            <a:spLocks noGrp="1"/>
          </p:cNvSpPr>
          <p:nvPr>
            <p:ph type="dt" sz="half" idx="10"/>
          </p:nvPr>
        </p:nvSpPr>
        <p:spPr/>
        <p:txBody>
          <a:bodyPr/>
          <a:lstStyle/>
          <a:p>
            <a:fld id="{9CE8A3D8-B574-4CEE-8C89-31E4F9413402}" type="datetimeFigureOut">
              <a:rPr lang="en-US" smtClean="0"/>
              <a:t>1/19/2024</a:t>
            </a:fld>
            <a:endParaRPr lang="en-US"/>
          </a:p>
        </p:txBody>
      </p:sp>
      <p:sp>
        <p:nvSpPr>
          <p:cNvPr id="6" name="Footer Placeholder 5">
            <a:extLst>
              <a:ext uri="{FF2B5EF4-FFF2-40B4-BE49-F238E27FC236}">
                <a16:creationId xmlns:a16="http://schemas.microsoft.com/office/drawing/2014/main" id="{6DD2FA43-03D5-4232-8E16-F2898A0BB3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332A3A-829C-4D52-8605-1DA8A9F188AA}"/>
              </a:ext>
            </a:extLst>
          </p:cNvPr>
          <p:cNvSpPr>
            <a:spLocks noGrp="1"/>
          </p:cNvSpPr>
          <p:nvPr>
            <p:ph type="sldNum" sz="quarter" idx="12"/>
          </p:nvPr>
        </p:nvSpPr>
        <p:spPr/>
        <p:txBody>
          <a:bodyPr/>
          <a:lstStyle/>
          <a:p>
            <a:fld id="{22165E23-D73A-4F5A-BFD1-FEC77A207D8F}" type="slidenum">
              <a:rPr lang="en-US" smtClean="0"/>
              <a:t>‹#›</a:t>
            </a:fld>
            <a:endParaRPr lang="en-US"/>
          </a:p>
        </p:txBody>
      </p:sp>
    </p:spTree>
    <p:extLst>
      <p:ext uri="{BB962C8B-B14F-4D97-AF65-F5344CB8AC3E}">
        <p14:creationId xmlns:p14="http://schemas.microsoft.com/office/powerpoint/2010/main" val="577003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9F9C70-5D0F-4A9C-908D-E68B9C5CA6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86C4ECA-D682-4C13-94D2-9973A3FE07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B5286B-DC4E-4046-8EB2-9E695D737C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E8A3D8-B574-4CEE-8C89-31E4F9413402}" type="datetimeFigureOut">
              <a:rPr lang="en-US" smtClean="0"/>
              <a:t>1/19/2024</a:t>
            </a:fld>
            <a:endParaRPr lang="en-US"/>
          </a:p>
        </p:txBody>
      </p:sp>
      <p:sp>
        <p:nvSpPr>
          <p:cNvPr id="5" name="Footer Placeholder 4">
            <a:extLst>
              <a:ext uri="{FF2B5EF4-FFF2-40B4-BE49-F238E27FC236}">
                <a16:creationId xmlns:a16="http://schemas.microsoft.com/office/drawing/2014/main" id="{34EEF6DB-108E-40EE-B2DA-A4E9669334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61C1F1-FEF8-4D21-A3CF-EC69671624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165E23-D73A-4F5A-BFD1-FEC77A207D8F}" type="slidenum">
              <a:rPr lang="en-US" smtClean="0"/>
              <a:t>‹#›</a:t>
            </a:fld>
            <a:endParaRPr lang="en-US"/>
          </a:p>
        </p:txBody>
      </p:sp>
    </p:spTree>
    <p:extLst>
      <p:ext uri="{BB962C8B-B14F-4D97-AF65-F5344CB8AC3E}">
        <p14:creationId xmlns:p14="http://schemas.microsoft.com/office/powerpoint/2010/main" val="24713163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5.png"/><Relationship Id="rId3" Type="http://schemas.openxmlformats.org/officeDocument/2006/relationships/image" Target="../media/image8.png"/><Relationship Id="rId7" Type="http://schemas.openxmlformats.org/officeDocument/2006/relationships/image" Target="../media/image10.png"/><Relationship Id="rId12"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4.png"/><Relationship Id="rId5" Type="http://schemas.openxmlformats.org/officeDocument/2006/relationships/image" Target="../media/image5.png"/><Relationship Id="rId10" Type="http://schemas.openxmlformats.org/officeDocument/2006/relationships/image" Target="../media/image13.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5.png"/><Relationship Id="rId3" Type="http://schemas.openxmlformats.org/officeDocument/2006/relationships/image" Target="../media/image8.png"/><Relationship Id="rId7" Type="http://schemas.openxmlformats.org/officeDocument/2006/relationships/image" Target="../media/image10.png"/><Relationship Id="rId12"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4.png"/><Relationship Id="rId5" Type="http://schemas.openxmlformats.org/officeDocument/2006/relationships/image" Target="../media/image5.png"/><Relationship Id="rId15" Type="http://schemas.openxmlformats.org/officeDocument/2006/relationships/image" Target="../media/image17.png"/><Relationship Id="rId10" Type="http://schemas.openxmlformats.org/officeDocument/2006/relationships/image" Target="../media/image13.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5.png"/><Relationship Id="rId3" Type="http://schemas.openxmlformats.org/officeDocument/2006/relationships/image" Target="../media/image8.png"/><Relationship Id="rId7" Type="http://schemas.openxmlformats.org/officeDocument/2006/relationships/image" Target="../media/image10.png"/><Relationship Id="rId12" Type="http://schemas.openxmlformats.org/officeDocument/2006/relationships/image" Target="../media/image14.png"/><Relationship Id="rId2" Type="http://schemas.openxmlformats.org/officeDocument/2006/relationships/notesSlide" Target="../notesSlides/notesSlide12.xml"/><Relationship Id="rId16" Type="http://schemas.openxmlformats.org/officeDocument/2006/relationships/image" Target="../media/image18.png"/><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4.png"/><Relationship Id="rId5" Type="http://schemas.openxmlformats.org/officeDocument/2006/relationships/image" Target="../media/image5.png"/><Relationship Id="rId15" Type="http://schemas.openxmlformats.org/officeDocument/2006/relationships/image" Target="../media/image17.png"/><Relationship Id="rId10" Type="http://schemas.openxmlformats.org/officeDocument/2006/relationships/image" Target="../media/image13.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5.png"/><Relationship Id="rId3" Type="http://schemas.openxmlformats.org/officeDocument/2006/relationships/image" Target="../media/image8.png"/><Relationship Id="rId7" Type="http://schemas.openxmlformats.org/officeDocument/2006/relationships/image" Target="../media/image10.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13.xml"/><Relationship Id="rId16" Type="http://schemas.openxmlformats.org/officeDocument/2006/relationships/image" Target="../media/image18.png"/><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4.png"/><Relationship Id="rId5" Type="http://schemas.openxmlformats.org/officeDocument/2006/relationships/image" Target="../media/image5.png"/><Relationship Id="rId15" Type="http://schemas.openxmlformats.org/officeDocument/2006/relationships/image" Target="../media/image17.png"/><Relationship Id="rId10" Type="http://schemas.openxmlformats.org/officeDocument/2006/relationships/image" Target="../media/image13.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8.png"/><Relationship Id="rId7" Type="http://schemas.openxmlformats.org/officeDocument/2006/relationships/image" Target="../media/image10.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14.xml"/><Relationship Id="rId16" Type="http://schemas.openxmlformats.org/officeDocument/2006/relationships/image" Target="../media/image18.png"/><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4.png"/><Relationship Id="rId5" Type="http://schemas.openxmlformats.org/officeDocument/2006/relationships/image" Target="../media/image5.png"/><Relationship Id="rId15" Type="http://schemas.openxmlformats.org/officeDocument/2006/relationships/image" Target="../media/image17.png"/><Relationship Id="rId10" Type="http://schemas.openxmlformats.org/officeDocument/2006/relationships/image" Target="../media/image13.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16.png"/></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5.png"/><Relationship Id="rId18" Type="http://schemas.openxmlformats.org/officeDocument/2006/relationships/image" Target="../media/image21.png"/><Relationship Id="rId3" Type="http://schemas.openxmlformats.org/officeDocument/2006/relationships/image" Target="../media/image8.png"/><Relationship Id="rId7" Type="http://schemas.openxmlformats.org/officeDocument/2006/relationships/image" Target="../media/image10.png"/><Relationship Id="rId12" Type="http://schemas.openxmlformats.org/officeDocument/2006/relationships/image" Target="../media/image14.png"/><Relationship Id="rId17" Type="http://schemas.openxmlformats.org/officeDocument/2006/relationships/image" Target="../media/image20.png"/><Relationship Id="rId2" Type="http://schemas.openxmlformats.org/officeDocument/2006/relationships/notesSlide" Target="../notesSlides/notesSlide15.xml"/><Relationship Id="rId16" Type="http://schemas.openxmlformats.org/officeDocument/2006/relationships/image" Target="../media/image18.png"/><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4.png"/><Relationship Id="rId5" Type="http://schemas.openxmlformats.org/officeDocument/2006/relationships/image" Target="../media/image5.png"/><Relationship Id="rId15" Type="http://schemas.openxmlformats.org/officeDocument/2006/relationships/image" Target="../media/image17.png"/><Relationship Id="rId10" Type="http://schemas.openxmlformats.org/officeDocument/2006/relationships/image" Target="../media/image13.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16.png"/></Relationships>
</file>

<file path=ppt/slides/_rels/slide1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5.png"/><Relationship Id="rId18" Type="http://schemas.openxmlformats.org/officeDocument/2006/relationships/image" Target="../media/image21.png"/><Relationship Id="rId3" Type="http://schemas.openxmlformats.org/officeDocument/2006/relationships/image" Target="../media/image8.png"/><Relationship Id="rId7" Type="http://schemas.openxmlformats.org/officeDocument/2006/relationships/image" Target="../media/image10.png"/><Relationship Id="rId12" Type="http://schemas.openxmlformats.org/officeDocument/2006/relationships/image" Target="../media/image14.png"/><Relationship Id="rId17" Type="http://schemas.openxmlformats.org/officeDocument/2006/relationships/image" Target="../media/image20.png"/><Relationship Id="rId2" Type="http://schemas.openxmlformats.org/officeDocument/2006/relationships/notesSlide" Target="../notesSlides/notesSlide16.xml"/><Relationship Id="rId16" Type="http://schemas.openxmlformats.org/officeDocument/2006/relationships/image" Target="../media/image18.png"/><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4.png"/><Relationship Id="rId5" Type="http://schemas.openxmlformats.org/officeDocument/2006/relationships/image" Target="../media/image5.png"/><Relationship Id="rId15" Type="http://schemas.openxmlformats.org/officeDocument/2006/relationships/image" Target="../media/image17.png"/><Relationship Id="rId10" Type="http://schemas.openxmlformats.org/officeDocument/2006/relationships/image" Target="../media/image13.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16.png"/></Relationships>
</file>

<file path=ppt/slides/_rels/slide17.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5.png"/><Relationship Id="rId18" Type="http://schemas.openxmlformats.org/officeDocument/2006/relationships/image" Target="../media/image21.png"/><Relationship Id="rId3" Type="http://schemas.openxmlformats.org/officeDocument/2006/relationships/image" Target="../media/image8.png"/><Relationship Id="rId7" Type="http://schemas.openxmlformats.org/officeDocument/2006/relationships/image" Target="../media/image10.png"/><Relationship Id="rId12" Type="http://schemas.openxmlformats.org/officeDocument/2006/relationships/image" Target="../media/image14.png"/><Relationship Id="rId17" Type="http://schemas.openxmlformats.org/officeDocument/2006/relationships/image" Target="../media/image20.png"/><Relationship Id="rId2" Type="http://schemas.openxmlformats.org/officeDocument/2006/relationships/notesSlide" Target="../notesSlides/notesSlide17.xml"/><Relationship Id="rId16" Type="http://schemas.openxmlformats.org/officeDocument/2006/relationships/image" Target="../media/image18.png"/><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4.png"/><Relationship Id="rId5" Type="http://schemas.openxmlformats.org/officeDocument/2006/relationships/image" Target="../media/image5.png"/><Relationship Id="rId15" Type="http://schemas.openxmlformats.org/officeDocument/2006/relationships/image" Target="../media/image17.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png"/><Relationship Id="rId10" Type="http://schemas.openxmlformats.org/officeDocument/2006/relationships/image" Target="../media/image7.png"/><Relationship Id="rId4" Type="http://schemas.openxmlformats.org/officeDocument/2006/relationships/image" Target="../media/image6.png"/><Relationship Id="rId9"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8.pn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7.png"/><Relationship Id="rId9"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8.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9.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8.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9.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8.png"/><Relationship Id="rId7" Type="http://schemas.microsoft.com/office/2007/relationships/hdphoto" Target="../media/hdphoto1.wdp"/><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microsoft.com/office/2007/relationships/hdphoto" Target="../media/hdphoto2.wdp"/><Relationship Id="rId4" Type="http://schemas.openxmlformats.org/officeDocument/2006/relationships/image" Target="../media/image3.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8.png"/><Relationship Id="rId7" Type="http://schemas.microsoft.com/office/2007/relationships/hdphoto" Target="../media/hdphoto1.wdp"/><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3.png"/><Relationship Id="rId5" Type="http://schemas.openxmlformats.org/officeDocument/2006/relationships/image" Target="../media/image4.png"/><Relationship Id="rId10" Type="http://schemas.microsoft.com/office/2007/relationships/hdphoto" Target="../media/hdphoto3.wdp"/><Relationship Id="rId4" Type="http://schemas.openxmlformats.org/officeDocument/2006/relationships/image" Target="../media/image3.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8.png"/><Relationship Id="rId7" Type="http://schemas.microsoft.com/office/2007/relationships/hdphoto" Target="../media/hdphoto1.wdp"/><Relationship Id="rId12"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3.png"/><Relationship Id="rId5" Type="http://schemas.openxmlformats.org/officeDocument/2006/relationships/image" Target="../media/image4.png"/><Relationship Id="rId10" Type="http://schemas.microsoft.com/office/2007/relationships/hdphoto" Target="../media/hdphoto3.wdp"/><Relationship Id="rId4" Type="http://schemas.openxmlformats.org/officeDocument/2006/relationships/image" Target="../media/image3.png"/><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8.png"/><Relationship Id="rId7" Type="http://schemas.microsoft.com/office/2007/relationships/hdphoto" Target="../media/hdphoto1.wdp"/><Relationship Id="rId12"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3.png"/><Relationship Id="rId5" Type="http://schemas.openxmlformats.org/officeDocument/2006/relationships/image" Target="../media/image4.png"/><Relationship Id="rId10" Type="http://schemas.microsoft.com/office/2007/relationships/hdphoto" Target="../media/hdphoto3.wdp"/><Relationship Id="rId4" Type="http://schemas.openxmlformats.org/officeDocument/2006/relationships/image" Target="../media/image3.pn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F5B7D46-73A0-40F5-9C0E-D07D2577A5EA}"/>
              </a:ext>
            </a:extLst>
          </p:cNvPr>
          <p:cNvSpPr/>
          <p:nvPr/>
        </p:nvSpPr>
        <p:spPr>
          <a:xfrm>
            <a:off x="983895" y="2379215"/>
            <a:ext cx="4875053" cy="658385"/>
          </a:xfrm>
          <a:prstGeom prst="rect">
            <a:avLst/>
          </a:prstGeom>
        </p:spPr>
        <p:txBody>
          <a:bodyPr wrap="square">
            <a:spAutoFit/>
          </a:bodyPr>
          <a:lstStyle/>
          <a:p>
            <a:pPr lvl="0" algn="ctr">
              <a:lnSpc>
                <a:spcPct val="150000"/>
              </a:lnSpc>
            </a:pPr>
            <a:r>
              <a:rPr lang="en-US" sz="2800" b="1">
                <a:solidFill>
                  <a:schemeClr val="bg1"/>
                </a:solidFill>
                <a:latin typeface="Segoe UI Black" panose="020B0A02040204020203" pitchFamily="34" charset="0"/>
                <a:ea typeface="Segoe UI Black" panose="020B0A02040204020203" pitchFamily="34" charset="0"/>
                <a:cs typeface="Times New Roman" panose="02020603050405020304" pitchFamily="18" charset="0"/>
              </a:rPr>
              <a:t>TRUNG TÂM NGHIÊN CỨU</a:t>
            </a:r>
          </a:p>
        </p:txBody>
      </p:sp>
      <p:sp>
        <p:nvSpPr>
          <p:cNvPr id="30" name="Rectangle 29">
            <a:extLst>
              <a:ext uri="{FF2B5EF4-FFF2-40B4-BE49-F238E27FC236}">
                <a16:creationId xmlns:a16="http://schemas.microsoft.com/office/drawing/2014/main" id="{0E8A465D-0A22-4E00-B728-E0AC66DE606E}"/>
              </a:ext>
            </a:extLst>
          </p:cNvPr>
          <p:cNvSpPr/>
          <p:nvPr/>
        </p:nvSpPr>
        <p:spPr>
          <a:xfrm>
            <a:off x="281448" y="2991392"/>
            <a:ext cx="7404100" cy="523220"/>
          </a:xfrm>
          <a:prstGeom prst="rect">
            <a:avLst/>
          </a:prstGeom>
        </p:spPr>
        <p:txBody>
          <a:bodyPr wrap="square">
            <a:spAutoFit/>
          </a:bodyPr>
          <a:lstStyle/>
          <a:p>
            <a:pPr lvl="0" algn="ctr"/>
            <a:r>
              <a:rPr lang="en-US" sz="2800" b="1">
                <a:solidFill>
                  <a:schemeClr val="bg1"/>
                </a:solidFill>
                <a:latin typeface="Segoe UI Black" panose="020B0A02040204020203" pitchFamily="34" charset="0"/>
                <a:ea typeface="Segoe UI Black" panose="020B0A02040204020203" pitchFamily="34" charset="0"/>
                <a:cs typeface="Times New Roman" panose="02020603050405020304" pitchFamily="18" charset="0"/>
              </a:rPr>
              <a:t>KHOA HỌC VÀ SẢN XUẤT DỊCH VỤ (CSP)</a:t>
            </a:r>
          </a:p>
        </p:txBody>
      </p:sp>
      <p:sp>
        <p:nvSpPr>
          <p:cNvPr id="83" name="Hexagon 82">
            <a:extLst>
              <a:ext uri="{FF2B5EF4-FFF2-40B4-BE49-F238E27FC236}">
                <a16:creationId xmlns:a16="http://schemas.microsoft.com/office/drawing/2014/main" id="{C43FC320-7DA7-482E-B125-B37708A15CBB}"/>
              </a:ext>
            </a:extLst>
          </p:cNvPr>
          <p:cNvSpPr/>
          <p:nvPr/>
        </p:nvSpPr>
        <p:spPr>
          <a:xfrm>
            <a:off x="961076" y="465796"/>
            <a:ext cx="3096000" cy="557395"/>
          </a:xfrm>
          <a:prstGeom prst="hexagon">
            <a:avLst/>
          </a:prstGeom>
          <a:solidFill>
            <a:srgbClr val="8CA771"/>
          </a:solidFill>
          <a:ln w="28575">
            <a:solidFill>
              <a:srgbClr val="422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1" name="Oval 80">
            <a:extLst>
              <a:ext uri="{FF2B5EF4-FFF2-40B4-BE49-F238E27FC236}">
                <a16:creationId xmlns:a16="http://schemas.microsoft.com/office/drawing/2014/main" id="{0334B80B-E716-47A6-92BB-7FAABA645949}"/>
              </a:ext>
            </a:extLst>
          </p:cNvPr>
          <p:cNvSpPr/>
          <p:nvPr/>
        </p:nvSpPr>
        <p:spPr>
          <a:xfrm>
            <a:off x="111708" y="202159"/>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EA47E0F-A105-4A71-98E4-654CDD36D5E4}"/>
              </a:ext>
            </a:extLst>
          </p:cNvPr>
          <p:cNvSpPr/>
          <p:nvPr/>
        </p:nvSpPr>
        <p:spPr>
          <a:xfrm>
            <a:off x="279552" y="2247758"/>
            <a:ext cx="7822601" cy="1648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a:solidFill>
                  <a:schemeClr val="tx1"/>
                </a:solidFill>
                <a:latin typeface="Segoe UI Black" panose="020B0A02040204020203" pitchFamily="34" charset="0"/>
                <a:ea typeface="Segoe UI Black" panose="020B0A02040204020203" pitchFamily="34" charset="0"/>
                <a:cs typeface="Times New Roman" panose="02020603050405020304" pitchFamily="18" charset="0"/>
              </a:rPr>
              <a:t>NGHIÊN CỨU NODEJS VÀ XÂY DỰNG</a:t>
            </a:r>
          </a:p>
          <a:p>
            <a:r>
              <a:rPr lang="en-US" sz="2800" b="1">
                <a:solidFill>
                  <a:schemeClr val="tx1"/>
                </a:solidFill>
                <a:latin typeface="Segoe UI Black" panose="020B0A02040204020203" pitchFamily="34" charset="0"/>
                <a:ea typeface="Segoe UI Black" panose="020B0A02040204020203" pitchFamily="34" charset="0"/>
                <a:cs typeface="Times New Roman" panose="02020603050405020304" pitchFamily="18" charset="0"/>
              </a:rPr>
              <a:t>ỨNG DỤNG BÁN HÀNG TRỰC TUYẾN</a:t>
            </a:r>
          </a:p>
        </p:txBody>
      </p:sp>
      <p:pic>
        <p:nvPicPr>
          <p:cNvPr id="25" name="Picture 24">
            <a:extLst>
              <a:ext uri="{FF2B5EF4-FFF2-40B4-BE49-F238E27FC236}">
                <a16:creationId xmlns:a16="http://schemas.microsoft.com/office/drawing/2014/main" id="{BF161130-A5D9-43CE-90AB-8B3CC064CB39}"/>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p:blipFill>
        <p:spPr>
          <a:xfrm>
            <a:off x="274268" y="339319"/>
            <a:ext cx="822960" cy="822960"/>
          </a:xfrm>
          <a:prstGeom prst="rect">
            <a:avLst/>
          </a:prstGeom>
        </p:spPr>
      </p:pic>
      <p:grpSp>
        <p:nvGrpSpPr>
          <p:cNvPr id="29" name="Group 28">
            <a:extLst>
              <a:ext uri="{FF2B5EF4-FFF2-40B4-BE49-F238E27FC236}">
                <a16:creationId xmlns:a16="http://schemas.microsoft.com/office/drawing/2014/main" id="{8D2926D6-EB97-4000-8A0B-3345C3075C4C}"/>
              </a:ext>
            </a:extLst>
          </p:cNvPr>
          <p:cNvGrpSpPr/>
          <p:nvPr/>
        </p:nvGrpSpPr>
        <p:grpSpPr>
          <a:xfrm>
            <a:off x="1218732" y="474830"/>
            <a:ext cx="2735044" cy="551939"/>
            <a:chOff x="1466818" y="427577"/>
            <a:chExt cx="2736440" cy="551939"/>
          </a:xfrm>
        </p:grpSpPr>
        <p:sp>
          <p:nvSpPr>
            <p:cNvPr id="26" name="Rectangle 25">
              <a:extLst>
                <a:ext uri="{FF2B5EF4-FFF2-40B4-BE49-F238E27FC236}">
                  <a16:creationId xmlns:a16="http://schemas.microsoft.com/office/drawing/2014/main" id="{6EFA0C89-7642-4FB7-A9E9-528ED3772854}"/>
                </a:ext>
              </a:extLst>
            </p:cNvPr>
            <p:cNvSpPr/>
            <p:nvPr/>
          </p:nvSpPr>
          <p:spPr>
            <a:xfrm>
              <a:off x="1466818" y="702517"/>
              <a:ext cx="2736440" cy="276999"/>
            </a:xfrm>
            <a:prstGeom prst="rect">
              <a:avLst/>
            </a:prstGeom>
            <a:ln>
              <a:noFill/>
            </a:ln>
          </p:spPr>
          <p:txBody>
            <a:bodyPr wrap="none">
              <a:spAutoFit/>
            </a:bodyPr>
            <a:lstStyle/>
            <a:p>
              <a:r>
                <a:rPr lang="en-US" sz="1200" b="1">
                  <a:solidFill>
                    <a:schemeClr val="bg1"/>
                  </a:solidFill>
                  <a:latin typeface="Segoe UI Black" panose="020B0A02040204020203" pitchFamily="34" charset="0"/>
                  <a:ea typeface="Segoe UI Black" panose="020B0A02040204020203" pitchFamily="34" charset="0"/>
                  <a:cs typeface="Times New Roman" panose="02020603050405020304" pitchFamily="18" charset="0"/>
                </a:rPr>
                <a:t>KHOA KỸ THUẬT VÀ CÔNG NGHỆ</a:t>
              </a:r>
            </a:p>
          </p:txBody>
        </p:sp>
        <p:sp>
          <p:nvSpPr>
            <p:cNvPr id="27" name="Rectangle 26">
              <a:extLst>
                <a:ext uri="{FF2B5EF4-FFF2-40B4-BE49-F238E27FC236}">
                  <a16:creationId xmlns:a16="http://schemas.microsoft.com/office/drawing/2014/main" id="{2D16B39C-1C44-4E45-ACA8-0E714076F3BA}"/>
                </a:ext>
              </a:extLst>
            </p:cNvPr>
            <p:cNvSpPr/>
            <p:nvPr/>
          </p:nvSpPr>
          <p:spPr>
            <a:xfrm>
              <a:off x="1466818" y="427577"/>
              <a:ext cx="2376479" cy="276999"/>
            </a:xfrm>
            <a:prstGeom prst="rect">
              <a:avLst/>
            </a:prstGeom>
            <a:ln>
              <a:noFill/>
            </a:ln>
          </p:spPr>
          <p:txBody>
            <a:bodyPr wrap="none">
              <a:spAutoFit/>
            </a:bodyPr>
            <a:lstStyle/>
            <a:p>
              <a:r>
                <a:rPr lang="en-US" sz="1200" b="1">
                  <a:solidFill>
                    <a:schemeClr val="bg1"/>
                  </a:solidFill>
                  <a:latin typeface="Segoe UI Black" panose="020B0A02040204020203" pitchFamily="34" charset="0"/>
                  <a:ea typeface="Segoe UI Black" panose="020B0A02040204020203" pitchFamily="34" charset="0"/>
                  <a:cs typeface="Times New Roman" panose="02020603050405020304" pitchFamily="18" charset="0"/>
                </a:rPr>
                <a:t>TR</a:t>
              </a:r>
              <a:r>
                <a:rPr lang="vi-VN" sz="1200" b="1">
                  <a:solidFill>
                    <a:schemeClr val="bg1"/>
                  </a:solidFill>
                  <a:latin typeface="Segoe UI Black" panose="020B0A02040204020203" pitchFamily="34" charset="0"/>
                  <a:ea typeface="Segoe UI Black" panose="020B0A02040204020203" pitchFamily="34" charset="0"/>
                  <a:cs typeface="Times New Roman" panose="02020603050405020304" pitchFamily="18" charset="0"/>
                </a:rPr>
                <a:t>Ư</a:t>
              </a:r>
              <a:r>
                <a:rPr lang="en-US" sz="1200" b="1">
                  <a:solidFill>
                    <a:schemeClr val="bg1"/>
                  </a:solidFill>
                  <a:latin typeface="Segoe UI Black" panose="020B0A02040204020203" pitchFamily="34" charset="0"/>
                  <a:ea typeface="Segoe UI Black" panose="020B0A02040204020203" pitchFamily="34" charset="0"/>
                  <a:cs typeface="Times New Roman" panose="02020603050405020304" pitchFamily="18" charset="0"/>
                </a:rPr>
                <a:t>ỜNG ĐẠI HỌC TRÀ VINH</a:t>
              </a:r>
            </a:p>
          </p:txBody>
        </p:sp>
      </p:grpSp>
      <p:graphicFrame>
        <p:nvGraphicFramePr>
          <p:cNvPr id="34" name="Table 34">
            <a:extLst>
              <a:ext uri="{FF2B5EF4-FFF2-40B4-BE49-F238E27FC236}">
                <a16:creationId xmlns:a16="http://schemas.microsoft.com/office/drawing/2014/main" id="{5AF4F678-4998-4B72-B9D7-18D372559189}"/>
              </a:ext>
            </a:extLst>
          </p:cNvPr>
          <p:cNvGraphicFramePr>
            <a:graphicFrameLocks noGrp="1"/>
          </p:cNvGraphicFramePr>
          <p:nvPr>
            <p:extLst>
              <p:ext uri="{D42A27DB-BD31-4B8C-83A1-F6EECF244321}">
                <p14:modId xmlns:p14="http://schemas.microsoft.com/office/powerpoint/2010/main" val="510989008"/>
              </p:ext>
            </p:extLst>
          </p:nvPr>
        </p:nvGraphicFramePr>
        <p:xfrm>
          <a:off x="256879" y="5166512"/>
          <a:ext cx="8128000" cy="1077532"/>
        </p:xfrm>
        <a:graphic>
          <a:graphicData uri="http://schemas.openxmlformats.org/drawingml/2006/table">
            <a:tbl>
              <a:tblPr firstRow="1" bandRow="1">
                <a:tableStyleId>{5C22544A-7EE6-4342-B048-85BDC9FD1C3A}</a:tableStyleId>
              </a:tblPr>
              <a:tblGrid>
                <a:gridCol w="3648371">
                  <a:extLst>
                    <a:ext uri="{9D8B030D-6E8A-4147-A177-3AD203B41FA5}">
                      <a16:colId xmlns:a16="http://schemas.microsoft.com/office/drawing/2014/main" val="4088816407"/>
                    </a:ext>
                  </a:extLst>
                </a:gridCol>
                <a:gridCol w="4479629">
                  <a:extLst>
                    <a:ext uri="{9D8B030D-6E8A-4147-A177-3AD203B41FA5}">
                      <a16:colId xmlns:a16="http://schemas.microsoft.com/office/drawing/2014/main" val="2927273497"/>
                    </a:ext>
                  </a:extLst>
                </a:gridCol>
              </a:tblGrid>
              <a:tr h="370840">
                <a:tc>
                  <a:txBody>
                    <a:bodyPr/>
                    <a:lstStyle/>
                    <a:p>
                      <a:pPr lvl="0">
                        <a:lnSpc>
                          <a:spcPct val="150000"/>
                        </a:lnSpc>
                      </a:pPr>
                      <a:r>
                        <a:rPr lang="en-US" sz="1500" b="1">
                          <a:solidFill>
                            <a:schemeClr val="tx1"/>
                          </a:solidFill>
                          <a:latin typeface="Segoe UI Black" panose="020B0A02040204020203" pitchFamily="34" charset="0"/>
                          <a:ea typeface="Segoe UI Black" panose="020B0A02040204020203" pitchFamily="34" charset="0"/>
                          <a:cs typeface="Times New Roman" panose="02020603050405020304" pitchFamily="18" charset="0"/>
                        </a:rPr>
                        <a:t>NGUYỄN HOÀNG KHANG</a:t>
                      </a:r>
                    </a:p>
                    <a:p>
                      <a:pPr lvl="0">
                        <a:lnSpc>
                          <a:spcPct val="150000"/>
                        </a:lnSpc>
                      </a:pPr>
                      <a:r>
                        <a:rPr lang="en-US" sz="1500" b="1" err="1">
                          <a:solidFill>
                            <a:schemeClr val="tx1"/>
                          </a:solidFill>
                          <a:latin typeface="Segoe UI Black" panose="020B0A02040204020203" pitchFamily="34" charset="0"/>
                          <a:ea typeface="Segoe UI Black" panose="020B0A02040204020203" pitchFamily="34" charset="0"/>
                          <a:cs typeface="Times New Roman" panose="02020603050405020304" pitchFamily="18" charset="0"/>
                        </a:rPr>
                        <a:t>Lớp</a:t>
                      </a:r>
                      <a:r>
                        <a:rPr lang="en-US" sz="1500" b="1">
                          <a:solidFill>
                            <a:schemeClr val="tx1"/>
                          </a:solidFill>
                          <a:latin typeface="Segoe UI Black" panose="020B0A02040204020203" pitchFamily="34" charset="0"/>
                          <a:ea typeface="Segoe UI Black" panose="020B0A02040204020203" pitchFamily="34" charset="0"/>
                          <a:cs typeface="Times New Roman" panose="02020603050405020304" pitchFamily="18" charset="0"/>
                        </a:rPr>
                        <a:t>: DA21TTB</a:t>
                      </a:r>
                    </a:p>
                    <a:p>
                      <a:pPr lvl="0">
                        <a:lnSpc>
                          <a:spcPct val="150000"/>
                        </a:lnSpc>
                      </a:pPr>
                      <a:r>
                        <a:rPr lang="en-US" sz="1500" b="1">
                          <a:solidFill>
                            <a:schemeClr val="tx1"/>
                          </a:solidFill>
                          <a:latin typeface="Segoe UI Black" panose="020B0A02040204020203" pitchFamily="34" charset="0"/>
                          <a:ea typeface="Segoe UI Black" panose="020B0A02040204020203" pitchFamily="34" charset="0"/>
                          <a:cs typeface="Times New Roman" panose="02020603050405020304" pitchFamily="18" charset="0"/>
                        </a:rPr>
                        <a:t>MSSV: 110121035</a:t>
                      </a:r>
                    </a:p>
                  </a:txBody>
                  <a:tcPr>
                    <a:lnR w="12700" cmpd="sng">
                      <a:noFill/>
                    </a:lnR>
                    <a:noFill/>
                  </a:tcPr>
                </a:tc>
                <a:tc>
                  <a:txBody>
                    <a:bodyPr/>
                    <a:lstStyle/>
                    <a:p>
                      <a:pPr lvl="0">
                        <a:lnSpc>
                          <a:spcPct val="150000"/>
                        </a:lnSpc>
                      </a:pPr>
                      <a:r>
                        <a:rPr lang="en-US" sz="1500" b="1">
                          <a:solidFill>
                            <a:schemeClr val="tx1"/>
                          </a:solidFill>
                          <a:latin typeface="Segoe UI Black" panose="020B0A02040204020203" pitchFamily="34" charset="0"/>
                          <a:ea typeface="Segoe UI Black" panose="020B0A02040204020203" pitchFamily="34" charset="0"/>
                          <a:cs typeface="Times New Roman" panose="02020603050405020304" pitchFamily="18" charset="0"/>
                        </a:rPr>
                        <a:t>ThS. NGÔ THANH HUY</a:t>
                      </a:r>
                    </a:p>
                    <a:p>
                      <a:pPr lvl="0">
                        <a:lnSpc>
                          <a:spcPct val="150000"/>
                        </a:lnSpc>
                      </a:pPr>
                      <a:r>
                        <a:rPr lang="en-US" sz="1500" b="1">
                          <a:solidFill>
                            <a:schemeClr val="tx1"/>
                          </a:solidFill>
                          <a:latin typeface="Segoe UI Black" panose="020B0A02040204020203" pitchFamily="34" charset="0"/>
                          <a:ea typeface="Segoe UI Black" panose="020B0A02040204020203" pitchFamily="34" charset="0"/>
                          <a:cs typeface="Times New Roman" panose="02020603050405020304" pitchFamily="18" charset="0"/>
                        </a:rPr>
                        <a:t> </a:t>
                      </a:r>
                    </a:p>
                    <a:p>
                      <a:endParaRPr lang="en-US" sz="1500">
                        <a:solidFill>
                          <a:schemeClr val="tx1"/>
                        </a:solidFill>
                        <a:latin typeface="Segoe UI Black" panose="020B0A02040204020203" pitchFamily="34" charset="0"/>
                        <a:ea typeface="Segoe UI Black" panose="020B0A02040204020203" pitchFamily="34" charset="0"/>
                        <a:cs typeface="Times New Roman" panose="02020603050405020304" pitchFamily="18"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89993599"/>
                  </a:ext>
                </a:extLst>
              </a:tr>
            </a:tbl>
          </a:graphicData>
        </a:graphic>
      </p:graphicFrame>
      <p:sp>
        <p:nvSpPr>
          <p:cNvPr id="13" name="Rectangle: Rounded Corners 12">
            <a:extLst>
              <a:ext uri="{FF2B5EF4-FFF2-40B4-BE49-F238E27FC236}">
                <a16:creationId xmlns:a16="http://schemas.microsoft.com/office/drawing/2014/main" id="{2D3022AC-BFE2-4D2E-B678-E270036AE0FE}"/>
              </a:ext>
            </a:extLst>
          </p:cNvPr>
          <p:cNvSpPr/>
          <p:nvPr/>
        </p:nvSpPr>
        <p:spPr>
          <a:xfrm>
            <a:off x="3986047" y="4858727"/>
            <a:ext cx="2286000" cy="340141"/>
          </a:xfrm>
          <a:prstGeom prst="roundRect">
            <a:avLst>
              <a:gd name="adj" fmla="val 12036"/>
            </a:avLst>
          </a:prstGeom>
          <a:solidFill>
            <a:srgbClr val="8CA771"/>
          </a:solidFill>
          <a:ln w="28575">
            <a:solidFill>
              <a:srgbClr val="422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err="1">
                <a:latin typeface="Segoe UI Black" panose="020B0A02040204020203" pitchFamily="34" charset="0"/>
                <a:ea typeface="Segoe UI Black" panose="020B0A02040204020203" pitchFamily="34" charset="0"/>
              </a:rPr>
              <a:t>Giảng</a:t>
            </a:r>
            <a:r>
              <a:rPr lang="en-US" sz="1500">
                <a:latin typeface="Segoe UI Black" panose="020B0A02040204020203" pitchFamily="34" charset="0"/>
                <a:ea typeface="Segoe UI Black" panose="020B0A02040204020203" pitchFamily="34" charset="0"/>
              </a:rPr>
              <a:t> </a:t>
            </a:r>
            <a:r>
              <a:rPr lang="en-US" sz="1500" err="1">
                <a:latin typeface="Segoe UI Black" panose="020B0A02040204020203" pitchFamily="34" charset="0"/>
                <a:ea typeface="Segoe UI Black" panose="020B0A02040204020203" pitchFamily="34" charset="0"/>
              </a:rPr>
              <a:t>viên</a:t>
            </a:r>
            <a:r>
              <a:rPr lang="en-US" sz="1500">
                <a:latin typeface="Segoe UI Black" panose="020B0A02040204020203" pitchFamily="34" charset="0"/>
                <a:ea typeface="Segoe UI Black" panose="020B0A02040204020203" pitchFamily="34" charset="0"/>
              </a:rPr>
              <a:t> h</a:t>
            </a:r>
            <a:r>
              <a:rPr lang="vi-VN" sz="1500">
                <a:latin typeface="Segoe UI Black" panose="020B0A02040204020203" pitchFamily="34" charset="0"/>
                <a:ea typeface="Segoe UI Black" panose="020B0A02040204020203" pitchFamily="34" charset="0"/>
              </a:rPr>
              <a:t>ư</a:t>
            </a:r>
            <a:r>
              <a:rPr lang="en-US" sz="1500" err="1">
                <a:latin typeface="Segoe UI Black" panose="020B0A02040204020203" pitchFamily="34" charset="0"/>
                <a:ea typeface="Segoe UI Black" panose="020B0A02040204020203" pitchFamily="34" charset="0"/>
              </a:rPr>
              <a:t>ớng</a:t>
            </a:r>
            <a:r>
              <a:rPr lang="en-US" sz="1500">
                <a:latin typeface="Segoe UI Black" panose="020B0A02040204020203" pitchFamily="34" charset="0"/>
                <a:ea typeface="Segoe UI Black" panose="020B0A02040204020203" pitchFamily="34" charset="0"/>
              </a:rPr>
              <a:t> </a:t>
            </a:r>
            <a:r>
              <a:rPr lang="en-US" sz="1500" err="1">
                <a:latin typeface="Segoe UI Black" panose="020B0A02040204020203" pitchFamily="34" charset="0"/>
                <a:ea typeface="Segoe UI Black" panose="020B0A02040204020203" pitchFamily="34" charset="0"/>
              </a:rPr>
              <a:t>dẫn</a:t>
            </a:r>
            <a:endParaRPr lang="en-US" sz="1500">
              <a:latin typeface="Segoe UI Black" panose="020B0A02040204020203" pitchFamily="34" charset="0"/>
              <a:ea typeface="Segoe UI Black" panose="020B0A02040204020203" pitchFamily="34" charset="0"/>
            </a:endParaRPr>
          </a:p>
        </p:txBody>
      </p:sp>
      <p:cxnSp>
        <p:nvCxnSpPr>
          <p:cNvPr id="4" name="Straight Connector 3">
            <a:extLst>
              <a:ext uri="{FF2B5EF4-FFF2-40B4-BE49-F238E27FC236}">
                <a16:creationId xmlns:a16="http://schemas.microsoft.com/office/drawing/2014/main" id="{572A6D11-93D5-474F-AE95-E5ED87CF6D0F}"/>
              </a:ext>
            </a:extLst>
          </p:cNvPr>
          <p:cNvCxnSpPr>
            <a:cxnSpLocks/>
          </p:cNvCxnSpPr>
          <p:nvPr/>
        </p:nvCxnSpPr>
        <p:spPr>
          <a:xfrm>
            <a:off x="415290" y="3674119"/>
            <a:ext cx="2743200" cy="0"/>
          </a:xfrm>
          <a:prstGeom prst="line">
            <a:avLst/>
          </a:prstGeom>
          <a:ln w="76200" cap="rnd">
            <a:solidFill>
              <a:srgbClr val="8CA771"/>
            </a:solidFill>
            <a:round/>
          </a:ln>
        </p:spPr>
        <p:style>
          <a:lnRef idx="3">
            <a:schemeClr val="dk1"/>
          </a:lnRef>
          <a:fillRef idx="0">
            <a:schemeClr val="dk1"/>
          </a:fillRef>
          <a:effectRef idx="2">
            <a:schemeClr val="dk1"/>
          </a:effectRef>
          <a:fontRef idx="minor">
            <a:schemeClr val="tx1"/>
          </a:fontRef>
        </p:style>
      </p:cxnSp>
      <p:sp>
        <p:nvSpPr>
          <p:cNvPr id="17" name="Rectangle: Rounded Corners 16">
            <a:extLst>
              <a:ext uri="{FF2B5EF4-FFF2-40B4-BE49-F238E27FC236}">
                <a16:creationId xmlns:a16="http://schemas.microsoft.com/office/drawing/2014/main" id="{BA1DC6BE-D9C7-4E07-831F-71ED1677ED31}"/>
              </a:ext>
            </a:extLst>
          </p:cNvPr>
          <p:cNvSpPr/>
          <p:nvPr/>
        </p:nvSpPr>
        <p:spPr>
          <a:xfrm>
            <a:off x="333079" y="4858727"/>
            <a:ext cx="1994831" cy="340141"/>
          </a:xfrm>
          <a:prstGeom prst="roundRect">
            <a:avLst>
              <a:gd name="adj" fmla="val 12036"/>
            </a:avLst>
          </a:prstGeom>
          <a:solidFill>
            <a:srgbClr val="8CA771"/>
          </a:solidFill>
          <a:ln w="28575">
            <a:solidFill>
              <a:srgbClr val="422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a:latin typeface="Segoe UI Black" panose="020B0A02040204020203" pitchFamily="34" charset="0"/>
                <a:ea typeface="Segoe UI Black" panose="020B0A02040204020203" pitchFamily="34" charset="0"/>
              </a:rPr>
              <a:t>Sinh viên thực hiện</a:t>
            </a:r>
          </a:p>
        </p:txBody>
      </p:sp>
      <p:sp>
        <p:nvSpPr>
          <p:cNvPr id="18" name="Rectangle: Rounded Corners 17">
            <a:extLst>
              <a:ext uri="{FF2B5EF4-FFF2-40B4-BE49-F238E27FC236}">
                <a16:creationId xmlns:a16="http://schemas.microsoft.com/office/drawing/2014/main" id="{78F678BA-BB9A-4CFB-9E0D-A4D70ED21AAD}"/>
              </a:ext>
            </a:extLst>
          </p:cNvPr>
          <p:cNvSpPr/>
          <p:nvPr/>
        </p:nvSpPr>
        <p:spPr>
          <a:xfrm>
            <a:off x="333078" y="2145836"/>
            <a:ext cx="2834640" cy="340141"/>
          </a:xfrm>
          <a:prstGeom prst="roundRect">
            <a:avLst>
              <a:gd name="adj" fmla="val 12036"/>
            </a:avLst>
          </a:prstGeom>
          <a:solidFill>
            <a:srgbClr val="8CA771"/>
          </a:solidFill>
          <a:ln w="28575">
            <a:solidFill>
              <a:srgbClr val="422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Black" panose="020B0A02040204020203" pitchFamily="34" charset="0"/>
                <a:ea typeface="Segoe UI Black" panose="020B0A02040204020203" pitchFamily="34" charset="0"/>
              </a:rPr>
              <a:t>Thực tập đồ án cơ sở ngành</a:t>
            </a:r>
          </a:p>
        </p:txBody>
      </p:sp>
      <p:sp>
        <p:nvSpPr>
          <p:cNvPr id="37" name="Rectangle 36">
            <a:extLst>
              <a:ext uri="{FF2B5EF4-FFF2-40B4-BE49-F238E27FC236}">
                <a16:creationId xmlns:a16="http://schemas.microsoft.com/office/drawing/2014/main" id="{6FDD7FCE-7B17-425A-92BB-2825EC35E120}"/>
              </a:ext>
            </a:extLst>
          </p:cNvPr>
          <p:cNvSpPr/>
          <p:nvPr/>
        </p:nvSpPr>
        <p:spPr>
          <a:xfrm>
            <a:off x="3270381" y="3412825"/>
            <a:ext cx="3684022" cy="395558"/>
          </a:xfrm>
          <a:prstGeom prst="rect">
            <a:avLst/>
          </a:prstGeom>
        </p:spPr>
        <p:txBody>
          <a:bodyPr wrap="none">
            <a:spAutoFit/>
          </a:bodyPr>
          <a:lstStyle/>
          <a:p>
            <a:pPr lvl="0">
              <a:lnSpc>
                <a:spcPct val="150000"/>
              </a:lnSpc>
            </a:pPr>
            <a:r>
              <a:rPr lang="en-US" sz="1500" b="1" err="1">
                <a:latin typeface="Segoe UI Black" panose="020B0A02040204020203" pitchFamily="34" charset="0"/>
                <a:ea typeface="Segoe UI Black" panose="020B0A02040204020203" pitchFamily="34" charset="0"/>
                <a:cs typeface="Times New Roman" panose="02020603050405020304" pitchFamily="18" charset="0"/>
              </a:rPr>
              <a:t>Trà</a:t>
            </a:r>
            <a:r>
              <a:rPr lang="en-US" sz="1500" b="1">
                <a:latin typeface="Segoe UI Black" panose="020B0A02040204020203" pitchFamily="34" charset="0"/>
                <a:ea typeface="Segoe UI Black" panose="020B0A02040204020203" pitchFamily="34" charset="0"/>
                <a:cs typeface="Times New Roman" panose="02020603050405020304" pitchFamily="18" charset="0"/>
              </a:rPr>
              <a:t> Vinh, ngày 19 </a:t>
            </a:r>
            <a:r>
              <a:rPr lang="en-US" sz="1500" b="1" err="1">
                <a:latin typeface="Segoe UI Black" panose="020B0A02040204020203" pitchFamily="34" charset="0"/>
                <a:ea typeface="Segoe UI Black" panose="020B0A02040204020203" pitchFamily="34" charset="0"/>
                <a:cs typeface="Times New Roman" panose="02020603050405020304" pitchFamily="18" charset="0"/>
              </a:rPr>
              <a:t>tháng</a:t>
            </a:r>
            <a:r>
              <a:rPr lang="en-US" sz="1500" b="1">
                <a:latin typeface="Segoe UI Black" panose="020B0A02040204020203" pitchFamily="34" charset="0"/>
                <a:ea typeface="Segoe UI Black" panose="020B0A02040204020203" pitchFamily="34" charset="0"/>
                <a:cs typeface="Times New Roman" panose="02020603050405020304" pitchFamily="18" charset="0"/>
              </a:rPr>
              <a:t> 01 </a:t>
            </a:r>
            <a:r>
              <a:rPr lang="en-US" sz="1500" b="1" err="1">
                <a:latin typeface="Segoe UI Black" panose="020B0A02040204020203" pitchFamily="34" charset="0"/>
                <a:ea typeface="Segoe UI Black" panose="020B0A02040204020203" pitchFamily="34" charset="0"/>
                <a:cs typeface="Times New Roman" panose="02020603050405020304" pitchFamily="18" charset="0"/>
              </a:rPr>
              <a:t>năm</a:t>
            </a:r>
            <a:r>
              <a:rPr lang="en-US" sz="1500" b="1">
                <a:latin typeface="Segoe UI Black" panose="020B0A02040204020203" pitchFamily="34" charset="0"/>
                <a:ea typeface="Segoe UI Black" panose="020B0A02040204020203" pitchFamily="34" charset="0"/>
                <a:cs typeface="Times New Roman" panose="02020603050405020304" pitchFamily="18" charset="0"/>
              </a:rPr>
              <a:t> 2024</a:t>
            </a:r>
          </a:p>
        </p:txBody>
      </p:sp>
      <p:pic>
        <p:nvPicPr>
          <p:cNvPr id="3" name="Picture 2" descr="A tree with many branches and leaves&#10;&#10;Description automatically generated">
            <a:extLst>
              <a:ext uri="{FF2B5EF4-FFF2-40B4-BE49-F238E27FC236}">
                <a16:creationId xmlns:a16="http://schemas.microsoft.com/office/drawing/2014/main" id="{E84F7691-097C-4BC0-9E6F-0094A356C2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6912" y="205839"/>
            <a:ext cx="8028112" cy="6673368"/>
          </a:xfrm>
          <a:prstGeom prst="rect">
            <a:avLst/>
          </a:prstGeom>
        </p:spPr>
      </p:pic>
      <p:pic>
        <p:nvPicPr>
          <p:cNvPr id="6" name="Picture 5" descr="A logo of a company&#10;&#10;Description automatically generated">
            <a:extLst>
              <a:ext uri="{FF2B5EF4-FFF2-40B4-BE49-F238E27FC236}">
                <a16:creationId xmlns:a16="http://schemas.microsoft.com/office/drawing/2014/main" id="{9FF0C7BB-20C9-4F13-B68D-E82E6C5CA9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8181" y="1370028"/>
            <a:ext cx="1833927" cy="1123442"/>
          </a:xfrm>
          <a:prstGeom prst="rect">
            <a:avLst/>
          </a:prstGeom>
        </p:spPr>
      </p:pic>
      <p:pic>
        <p:nvPicPr>
          <p:cNvPr id="1026" name="Picture 2">
            <a:extLst>
              <a:ext uri="{FF2B5EF4-FFF2-40B4-BE49-F238E27FC236}">
                <a16:creationId xmlns:a16="http://schemas.microsoft.com/office/drawing/2014/main" id="{77AB8374-B19E-4945-ACD4-34164FCA67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924" y="1452292"/>
            <a:ext cx="2176948" cy="5867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ack and yellow logo&#10;&#10;Description automatically generated">
            <a:extLst>
              <a:ext uri="{FF2B5EF4-FFF2-40B4-BE49-F238E27FC236}">
                <a16:creationId xmlns:a16="http://schemas.microsoft.com/office/drawing/2014/main" id="{261FB92F-5559-47A4-97A3-F5BD8F5F347B}"/>
              </a:ext>
            </a:extLst>
          </p:cNvPr>
          <p:cNvPicPr>
            <a:picLocks noChangeAspect="1"/>
          </p:cNvPicPr>
          <p:nvPr/>
        </p:nvPicPr>
        <p:blipFill>
          <a:blip r:embed="rId7">
            <a:duotone>
              <a:prstClr val="black"/>
              <a:schemeClr val="accent6">
                <a:tint val="45000"/>
                <a:satMod val="400000"/>
              </a:schemeClr>
            </a:duotone>
            <a:extLst>
              <a:ext uri="{BEBA8EAE-BF5A-486C-A8C5-ECC9F3942E4B}">
                <a14:imgProps xmlns:a14="http://schemas.microsoft.com/office/drawing/2010/main">
                  <a14:imgLayer r:embed="rId8">
                    <a14:imgEffect>
                      <a14:colorTemperature colorTemp="7200"/>
                    </a14:imgEffect>
                  </a14:imgLayer>
                </a14:imgProps>
              </a:ext>
              <a:ext uri="{28A0092B-C50C-407E-A947-70E740481C1C}">
                <a14:useLocalDpi xmlns:a14="http://schemas.microsoft.com/office/drawing/2010/main" val="0"/>
              </a:ext>
            </a:extLst>
          </a:blip>
          <a:stretch>
            <a:fillRect/>
          </a:stretch>
        </p:blipFill>
        <p:spPr>
          <a:xfrm>
            <a:off x="6940530" y="86281"/>
            <a:ext cx="2504083" cy="1158138"/>
          </a:xfrm>
          <a:prstGeom prst="rect">
            <a:avLst/>
          </a:prstGeom>
        </p:spPr>
      </p:pic>
      <p:sp>
        <p:nvSpPr>
          <p:cNvPr id="9" name="Oval 8">
            <a:extLst>
              <a:ext uri="{FF2B5EF4-FFF2-40B4-BE49-F238E27FC236}">
                <a16:creationId xmlns:a16="http://schemas.microsoft.com/office/drawing/2014/main" id="{1F2AE899-B8BE-42FC-94E2-8F18E822DDF0}"/>
              </a:ext>
            </a:extLst>
          </p:cNvPr>
          <p:cNvSpPr/>
          <p:nvPr/>
        </p:nvSpPr>
        <p:spPr>
          <a:xfrm>
            <a:off x="5195349" y="-23164800"/>
            <a:ext cx="1532044" cy="9930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5D3479F0-5B4C-4AB2-AF12-3A1055599FA9}"/>
              </a:ext>
            </a:extLst>
          </p:cNvPr>
          <p:cNvSpPr/>
          <p:nvPr/>
        </p:nvSpPr>
        <p:spPr>
          <a:xfrm>
            <a:off x="5602159" y="21183600"/>
            <a:ext cx="1532044" cy="9930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BED37786-9B2F-4AD4-A09E-AADF625ABFDB}"/>
              </a:ext>
            </a:extLst>
          </p:cNvPr>
          <p:cNvSpPr/>
          <p:nvPr/>
        </p:nvSpPr>
        <p:spPr>
          <a:xfrm>
            <a:off x="-3792593" y="237893"/>
            <a:ext cx="2879314" cy="523220"/>
          </a:xfrm>
          <a:prstGeom prst="rect">
            <a:avLst/>
          </a:prstGeom>
        </p:spPr>
        <p:txBody>
          <a:bodyPr wrap="none">
            <a:spAutoFit/>
          </a:bodyPr>
          <a:lstStyle/>
          <a:p>
            <a:pPr lvl="0"/>
            <a:r>
              <a:rPr lang="en-US" sz="2800" b="1">
                <a:solidFill>
                  <a:srgbClr val="8CA771"/>
                </a:solidFill>
                <a:latin typeface="Segoe UI Black" panose="020B0A02040204020203" pitchFamily="34" charset="0"/>
                <a:ea typeface="Segoe UI Black" panose="020B0A02040204020203" pitchFamily="34" charset="0"/>
              </a:rPr>
              <a:t>Nội dung chính</a:t>
            </a:r>
          </a:p>
        </p:txBody>
      </p:sp>
    </p:spTree>
    <p:extLst>
      <p:ext uri="{BB962C8B-B14F-4D97-AF65-F5344CB8AC3E}">
        <p14:creationId xmlns:p14="http://schemas.microsoft.com/office/powerpoint/2010/main" val="1654543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288D736-601C-45E8-8055-C73DEB2B60F4}"/>
              </a:ext>
            </a:extLst>
          </p:cNvPr>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915383" y="-3027850"/>
            <a:ext cx="14081760" cy="3794455"/>
          </a:xfrm>
          <a:prstGeom prst="rect">
            <a:avLst/>
          </a:prstGeom>
        </p:spPr>
      </p:pic>
      <p:sp>
        <p:nvSpPr>
          <p:cNvPr id="363" name="Freeform: Shape 362">
            <a:extLst>
              <a:ext uri="{FF2B5EF4-FFF2-40B4-BE49-F238E27FC236}">
                <a16:creationId xmlns:a16="http://schemas.microsoft.com/office/drawing/2014/main" id="{E29B860E-467A-4B62-95DA-1F18486EC154}"/>
              </a:ext>
            </a:extLst>
          </p:cNvPr>
          <p:cNvSpPr/>
          <p:nvPr/>
        </p:nvSpPr>
        <p:spPr>
          <a:xfrm>
            <a:off x="1919100" y="5896432"/>
            <a:ext cx="692236" cy="704227"/>
          </a:xfrm>
          <a:custGeom>
            <a:avLst/>
            <a:gdLst>
              <a:gd name="connsiteX0" fmla="*/ 9088 w 638175"/>
              <a:gd name="connsiteY0" fmla="*/ 364724 h 647700"/>
              <a:gd name="connsiteX1" fmla="*/ 142438 w 638175"/>
              <a:gd name="connsiteY1" fmla="*/ 50399 h 647700"/>
              <a:gd name="connsiteX2" fmla="*/ 542488 w 638175"/>
              <a:gd name="connsiteY2" fmla="*/ 88499 h 647700"/>
              <a:gd name="connsiteX3" fmla="*/ 628213 w 638175"/>
              <a:gd name="connsiteY3" fmla="*/ 374249 h 647700"/>
              <a:gd name="connsiteX4" fmla="*/ 371038 w 638175"/>
              <a:gd name="connsiteY4" fmla="*/ 640949 h 647700"/>
              <a:gd name="connsiteX5" fmla="*/ 94813 w 638175"/>
              <a:gd name="connsiteY5" fmla="*/ 564749 h 647700"/>
              <a:gd name="connsiteX6" fmla="*/ 9088 w 638175"/>
              <a:gd name="connsiteY6" fmla="*/ 364724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175" h="647700">
                <a:moveTo>
                  <a:pt x="9088" y="364724"/>
                </a:moveTo>
                <a:cubicBezTo>
                  <a:pt x="9088" y="364724"/>
                  <a:pt x="-19487" y="136124"/>
                  <a:pt x="142438" y="50399"/>
                </a:cubicBezTo>
                <a:cubicBezTo>
                  <a:pt x="304363" y="-35326"/>
                  <a:pt x="494863" y="21824"/>
                  <a:pt x="542488" y="88499"/>
                </a:cubicBezTo>
                <a:cubicBezTo>
                  <a:pt x="590113" y="155174"/>
                  <a:pt x="666313" y="250424"/>
                  <a:pt x="628213" y="374249"/>
                </a:cubicBezTo>
                <a:cubicBezTo>
                  <a:pt x="590113" y="498074"/>
                  <a:pt x="475813" y="631424"/>
                  <a:pt x="371038" y="640949"/>
                </a:cubicBezTo>
                <a:cubicBezTo>
                  <a:pt x="266263" y="650474"/>
                  <a:pt x="142438" y="612374"/>
                  <a:pt x="94813" y="564749"/>
                </a:cubicBezTo>
                <a:cubicBezTo>
                  <a:pt x="47188" y="517124"/>
                  <a:pt x="18613" y="459974"/>
                  <a:pt x="9088" y="364724"/>
                </a:cubicBezTo>
                <a:close/>
              </a:path>
            </a:pathLst>
          </a:custGeom>
          <a:solidFill>
            <a:srgbClr val="8CA771"/>
          </a:solidFill>
          <a:ln w="952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9BBC0331-FD04-4716-8B75-0F1AD8C20412}"/>
              </a:ext>
            </a:extLst>
          </p:cNvPr>
          <p:cNvSpPr/>
          <p:nvPr/>
        </p:nvSpPr>
        <p:spPr>
          <a:xfrm>
            <a:off x="1876305" y="6117028"/>
            <a:ext cx="526926" cy="528170"/>
          </a:xfrm>
          <a:custGeom>
            <a:avLst/>
            <a:gdLst>
              <a:gd name="connsiteX0" fmla="*/ 8675 w 485775"/>
              <a:gd name="connsiteY0" fmla="*/ 276135 h 485775"/>
              <a:gd name="connsiteX1" fmla="*/ 108687 w 485775"/>
              <a:gd name="connsiteY1" fmla="*/ 39915 h 485775"/>
              <a:gd name="connsiteX2" fmla="*/ 409678 w 485775"/>
              <a:gd name="connsiteY2" fmla="*/ 68490 h 485775"/>
              <a:gd name="connsiteX3" fmla="*/ 474448 w 485775"/>
              <a:gd name="connsiteY3" fmla="*/ 283755 h 485775"/>
              <a:gd name="connsiteX4" fmla="*/ 281091 w 485775"/>
              <a:gd name="connsiteY4" fmla="*/ 484732 h 485775"/>
              <a:gd name="connsiteX5" fmla="*/ 73445 w 485775"/>
              <a:gd name="connsiteY5" fmla="*/ 427582 h 485775"/>
              <a:gd name="connsiteX6" fmla="*/ 8675 w 485775"/>
              <a:gd name="connsiteY6" fmla="*/ 276135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775" h="485775">
                <a:moveTo>
                  <a:pt x="8675" y="276135"/>
                </a:moveTo>
                <a:cubicBezTo>
                  <a:pt x="8675" y="276135"/>
                  <a:pt x="-13232" y="103732"/>
                  <a:pt x="108687" y="39915"/>
                </a:cubicBezTo>
                <a:cubicBezTo>
                  <a:pt x="230608" y="-24855"/>
                  <a:pt x="373483" y="18007"/>
                  <a:pt x="409678" y="68490"/>
                </a:cubicBezTo>
                <a:cubicBezTo>
                  <a:pt x="445873" y="118972"/>
                  <a:pt x="503023" y="190410"/>
                  <a:pt x="474448" y="283755"/>
                </a:cubicBezTo>
                <a:cubicBezTo>
                  <a:pt x="445873" y="377100"/>
                  <a:pt x="360148" y="477112"/>
                  <a:pt x="281091" y="484732"/>
                </a:cubicBezTo>
                <a:cubicBezTo>
                  <a:pt x="202033" y="492352"/>
                  <a:pt x="108687" y="462825"/>
                  <a:pt x="73445" y="427582"/>
                </a:cubicBezTo>
                <a:cubicBezTo>
                  <a:pt x="37250" y="390435"/>
                  <a:pt x="15343" y="347572"/>
                  <a:pt x="8675" y="276135"/>
                </a:cubicBezTo>
                <a:close/>
              </a:path>
            </a:pathLst>
          </a:custGeom>
          <a:solidFill>
            <a:srgbClr val="422C1C"/>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65" name="Freeform: Shape 364">
            <a:extLst>
              <a:ext uri="{FF2B5EF4-FFF2-40B4-BE49-F238E27FC236}">
                <a16:creationId xmlns:a16="http://schemas.microsoft.com/office/drawing/2014/main" id="{6448AFB3-A6D3-4F64-A6FF-6E9987948212}"/>
              </a:ext>
            </a:extLst>
          </p:cNvPr>
          <p:cNvSpPr/>
          <p:nvPr/>
        </p:nvSpPr>
        <p:spPr>
          <a:xfrm>
            <a:off x="2227981" y="6186834"/>
            <a:ext cx="464934" cy="466032"/>
          </a:xfrm>
          <a:custGeom>
            <a:avLst/>
            <a:gdLst>
              <a:gd name="connsiteX0" fmla="*/ 8446 w 428625"/>
              <a:gd name="connsiteY0" fmla="*/ 244563 h 428625"/>
              <a:gd name="connsiteX1" fmla="*/ 97029 w 428625"/>
              <a:gd name="connsiteY1" fmla="*/ 35965 h 428625"/>
              <a:gd name="connsiteX2" fmla="*/ 362777 w 428625"/>
              <a:gd name="connsiteY2" fmla="*/ 61683 h 428625"/>
              <a:gd name="connsiteX3" fmla="*/ 419927 w 428625"/>
              <a:gd name="connsiteY3" fmla="*/ 251231 h 428625"/>
              <a:gd name="connsiteX4" fmla="*/ 249429 w 428625"/>
              <a:gd name="connsiteY4" fmla="*/ 428395 h 428625"/>
              <a:gd name="connsiteX5" fmla="*/ 66548 w 428625"/>
              <a:gd name="connsiteY5" fmla="*/ 377913 h 428625"/>
              <a:gd name="connsiteX6" fmla="*/ 8446 w 428625"/>
              <a:gd name="connsiteY6" fmla="*/ 244563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8625" h="428625">
                <a:moveTo>
                  <a:pt x="8446" y="244563"/>
                </a:moveTo>
                <a:cubicBezTo>
                  <a:pt x="8446" y="244563"/>
                  <a:pt x="-10604" y="93115"/>
                  <a:pt x="97029" y="35965"/>
                </a:cubicBezTo>
                <a:cubicBezTo>
                  <a:pt x="204661" y="-21185"/>
                  <a:pt x="331344" y="16915"/>
                  <a:pt x="362777" y="61683"/>
                </a:cubicBezTo>
                <a:cubicBezTo>
                  <a:pt x="394208" y="105498"/>
                  <a:pt x="444691" y="169315"/>
                  <a:pt x="419927" y="251231"/>
                </a:cubicBezTo>
                <a:cubicBezTo>
                  <a:pt x="394208" y="333145"/>
                  <a:pt x="318961" y="421728"/>
                  <a:pt x="249429" y="428395"/>
                </a:cubicBezTo>
                <a:cubicBezTo>
                  <a:pt x="179896" y="435063"/>
                  <a:pt x="97981" y="409345"/>
                  <a:pt x="66548" y="377913"/>
                </a:cubicBezTo>
                <a:cubicBezTo>
                  <a:pt x="35116" y="346481"/>
                  <a:pt x="15114" y="307428"/>
                  <a:pt x="8446" y="244563"/>
                </a:cubicBezTo>
                <a:close/>
              </a:path>
            </a:pathLst>
          </a:custGeom>
          <a:solidFill>
            <a:srgbClr val="C8BE5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66" name="Freeform: Shape 365">
            <a:extLst>
              <a:ext uri="{FF2B5EF4-FFF2-40B4-BE49-F238E27FC236}">
                <a16:creationId xmlns:a16="http://schemas.microsoft.com/office/drawing/2014/main" id="{EDCFAFD3-7890-4189-86AF-9184B0F7CF96}"/>
              </a:ext>
            </a:extLst>
          </p:cNvPr>
          <p:cNvSpPr/>
          <p:nvPr/>
        </p:nvSpPr>
        <p:spPr>
          <a:xfrm>
            <a:off x="2267717" y="6287719"/>
            <a:ext cx="51659" cy="797433"/>
          </a:xfrm>
          <a:custGeom>
            <a:avLst/>
            <a:gdLst>
              <a:gd name="connsiteX0" fmla="*/ 26194 w 47625"/>
              <a:gd name="connsiteY0" fmla="*/ 731044 h 733425"/>
              <a:gd name="connsiteX1" fmla="*/ 26194 w 47625"/>
              <a:gd name="connsiteY1" fmla="*/ 731044 h 733425"/>
              <a:gd name="connsiteX2" fmla="*/ 7144 w 47625"/>
              <a:gd name="connsiteY2" fmla="*/ 711994 h 733425"/>
              <a:gd name="connsiteX3" fmla="*/ 7144 w 47625"/>
              <a:gd name="connsiteY3" fmla="*/ 7144 h 733425"/>
              <a:gd name="connsiteX4" fmla="*/ 7144 w 47625"/>
              <a:gd name="connsiteY4" fmla="*/ 7144 h 733425"/>
              <a:gd name="connsiteX5" fmla="*/ 45244 w 47625"/>
              <a:gd name="connsiteY5" fmla="*/ 241459 h 733425"/>
              <a:gd name="connsiteX6" fmla="*/ 45244 w 47625"/>
              <a:gd name="connsiteY6" fmla="*/ 711994 h 733425"/>
              <a:gd name="connsiteX7" fmla="*/ 26194 w 47625"/>
              <a:gd name="connsiteY7" fmla="*/ 731044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733425">
                <a:moveTo>
                  <a:pt x="26194" y="731044"/>
                </a:moveTo>
                <a:lnTo>
                  <a:pt x="26194" y="731044"/>
                </a:lnTo>
                <a:cubicBezTo>
                  <a:pt x="15716" y="731044"/>
                  <a:pt x="7144" y="722471"/>
                  <a:pt x="7144" y="711994"/>
                </a:cubicBezTo>
                <a:lnTo>
                  <a:pt x="7144" y="7144"/>
                </a:lnTo>
                <a:lnTo>
                  <a:pt x="7144" y="7144"/>
                </a:lnTo>
                <a:cubicBezTo>
                  <a:pt x="31909" y="82391"/>
                  <a:pt x="45244" y="162401"/>
                  <a:pt x="45244" y="241459"/>
                </a:cubicBezTo>
                <a:lnTo>
                  <a:pt x="45244" y="711994"/>
                </a:lnTo>
                <a:cubicBezTo>
                  <a:pt x="45244" y="722471"/>
                  <a:pt x="36671" y="731044"/>
                  <a:pt x="26194" y="731044"/>
                </a:cubicBezTo>
                <a:close/>
              </a:path>
            </a:pathLst>
          </a:custGeom>
          <a:solidFill>
            <a:schemeClr val="accent1">
              <a:lumMod val="20000"/>
              <a:lumOff val="80000"/>
            </a:schemeClr>
          </a:solidFill>
          <a:ln w="9525"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BD4C246C-5438-4281-803B-E55EB282FA4D}"/>
              </a:ext>
            </a:extLst>
          </p:cNvPr>
          <p:cNvSpPr/>
          <p:nvPr/>
        </p:nvSpPr>
        <p:spPr>
          <a:xfrm>
            <a:off x="1979218" y="6264506"/>
            <a:ext cx="299625" cy="248551"/>
          </a:xfrm>
          <a:custGeom>
            <a:avLst/>
            <a:gdLst>
              <a:gd name="connsiteX0" fmla="*/ 7144 w 276225"/>
              <a:gd name="connsiteY0" fmla="*/ 7144 h 228600"/>
              <a:gd name="connsiteX1" fmla="*/ 273844 w 276225"/>
              <a:gd name="connsiteY1" fmla="*/ 223361 h 228600"/>
              <a:gd name="connsiteX2" fmla="*/ 273844 w 276225"/>
              <a:gd name="connsiteY2" fmla="*/ 170021 h 228600"/>
              <a:gd name="connsiteX3" fmla="*/ 7144 w 276225"/>
              <a:gd name="connsiteY3" fmla="*/ 7144 h 228600"/>
            </a:gdLst>
            <a:ahLst/>
            <a:cxnLst>
              <a:cxn ang="0">
                <a:pos x="connsiteX0" y="connsiteY0"/>
              </a:cxn>
              <a:cxn ang="0">
                <a:pos x="connsiteX1" y="connsiteY1"/>
              </a:cxn>
              <a:cxn ang="0">
                <a:pos x="connsiteX2" y="connsiteY2"/>
              </a:cxn>
              <a:cxn ang="0">
                <a:pos x="connsiteX3" y="connsiteY3"/>
              </a:cxn>
            </a:cxnLst>
            <a:rect l="l" t="t" r="r" b="b"/>
            <a:pathLst>
              <a:path w="276225" h="228600">
                <a:moveTo>
                  <a:pt x="7144" y="7144"/>
                </a:moveTo>
                <a:cubicBezTo>
                  <a:pt x="7144" y="7144"/>
                  <a:pt x="245269" y="95726"/>
                  <a:pt x="273844" y="223361"/>
                </a:cubicBezTo>
                <a:lnTo>
                  <a:pt x="273844" y="170021"/>
                </a:lnTo>
                <a:cubicBezTo>
                  <a:pt x="273844" y="170021"/>
                  <a:pt x="245269" y="83344"/>
                  <a:pt x="7144" y="7144"/>
                </a:cubicBezTo>
                <a:close/>
              </a:path>
            </a:pathLst>
          </a:custGeom>
          <a:solidFill>
            <a:schemeClr val="accent1">
              <a:lumMod val="20000"/>
              <a:lumOff val="80000"/>
            </a:schemeClr>
          </a:solidFill>
          <a:ln w="952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E98012F5-C58E-455F-A638-462FE6FBAAD9}"/>
              </a:ext>
            </a:extLst>
          </p:cNvPr>
          <p:cNvSpPr/>
          <p:nvPr/>
        </p:nvSpPr>
        <p:spPr>
          <a:xfrm>
            <a:off x="2282861" y="6171300"/>
            <a:ext cx="154978" cy="248551"/>
          </a:xfrm>
          <a:custGeom>
            <a:avLst/>
            <a:gdLst>
              <a:gd name="connsiteX0" fmla="*/ 140494 w 142875"/>
              <a:gd name="connsiteY0" fmla="*/ 7144 h 228600"/>
              <a:gd name="connsiteX1" fmla="*/ 7144 w 142875"/>
              <a:gd name="connsiteY1" fmla="*/ 223361 h 228600"/>
              <a:gd name="connsiteX2" fmla="*/ 7144 w 142875"/>
              <a:gd name="connsiteY2" fmla="*/ 170021 h 228600"/>
              <a:gd name="connsiteX3" fmla="*/ 140494 w 142875"/>
              <a:gd name="connsiteY3" fmla="*/ 7144 h 228600"/>
            </a:gdLst>
            <a:ahLst/>
            <a:cxnLst>
              <a:cxn ang="0">
                <a:pos x="connsiteX0" y="connsiteY0"/>
              </a:cxn>
              <a:cxn ang="0">
                <a:pos x="connsiteX1" y="connsiteY1"/>
              </a:cxn>
              <a:cxn ang="0">
                <a:pos x="connsiteX2" y="connsiteY2"/>
              </a:cxn>
              <a:cxn ang="0">
                <a:pos x="connsiteX3" y="connsiteY3"/>
              </a:cxn>
            </a:cxnLst>
            <a:rect l="l" t="t" r="r" b="b"/>
            <a:pathLst>
              <a:path w="142875" h="228600">
                <a:moveTo>
                  <a:pt x="140494" y="7144"/>
                </a:moveTo>
                <a:cubicBezTo>
                  <a:pt x="140494" y="7144"/>
                  <a:pt x="21431" y="95726"/>
                  <a:pt x="7144" y="223361"/>
                </a:cubicBezTo>
                <a:lnTo>
                  <a:pt x="7144" y="170021"/>
                </a:lnTo>
                <a:cubicBezTo>
                  <a:pt x="7144" y="170021"/>
                  <a:pt x="21431" y="83344"/>
                  <a:pt x="140494" y="7144"/>
                </a:cubicBezTo>
                <a:close/>
              </a:path>
            </a:pathLst>
          </a:custGeom>
          <a:solidFill>
            <a:schemeClr val="accent1">
              <a:lumMod val="20000"/>
              <a:lumOff val="80000"/>
            </a:schemeClr>
          </a:solid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9DE043DC-2E20-423F-9091-6D92689A7C5C}"/>
              </a:ext>
            </a:extLst>
          </p:cNvPr>
          <p:cNvSpPr/>
          <p:nvPr/>
        </p:nvSpPr>
        <p:spPr>
          <a:xfrm>
            <a:off x="389532" y="6110755"/>
            <a:ext cx="1199103" cy="669984"/>
          </a:xfrm>
          <a:custGeom>
            <a:avLst/>
            <a:gdLst>
              <a:gd name="connsiteX0" fmla="*/ 7144 w 6572250"/>
              <a:gd name="connsiteY0" fmla="*/ 41396 h 3648075"/>
              <a:gd name="connsiteX1" fmla="*/ 6569869 w 6572250"/>
              <a:gd name="connsiteY1" fmla="*/ 3645656 h 3648075"/>
              <a:gd name="connsiteX2" fmla="*/ 7144 w 6572250"/>
              <a:gd name="connsiteY2" fmla="*/ 3645656 h 3648075"/>
              <a:gd name="connsiteX3" fmla="*/ 7144 w 6572250"/>
              <a:gd name="connsiteY3" fmla="*/ 41396 h 3648075"/>
            </a:gdLst>
            <a:ahLst/>
            <a:cxnLst>
              <a:cxn ang="0">
                <a:pos x="connsiteX0" y="connsiteY0"/>
              </a:cxn>
              <a:cxn ang="0">
                <a:pos x="connsiteX1" y="connsiteY1"/>
              </a:cxn>
              <a:cxn ang="0">
                <a:pos x="connsiteX2" y="connsiteY2"/>
              </a:cxn>
              <a:cxn ang="0">
                <a:pos x="connsiteX3" y="connsiteY3"/>
              </a:cxn>
            </a:cxnLst>
            <a:rect l="l" t="t" r="r" b="b"/>
            <a:pathLst>
              <a:path w="6572250" h="3648075">
                <a:moveTo>
                  <a:pt x="7144" y="41396"/>
                </a:moveTo>
                <a:cubicBezTo>
                  <a:pt x="7144" y="41396"/>
                  <a:pt x="3920966" y="-597732"/>
                  <a:pt x="6569869" y="3645656"/>
                </a:cubicBezTo>
                <a:lnTo>
                  <a:pt x="7144" y="3645656"/>
                </a:lnTo>
                <a:lnTo>
                  <a:pt x="7144" y="41396"/>
                </a:lnTo>
                <a:close/>
              </a:path>
            </a:pathLst>
          </a:custGeom>
          <a:solidFill>
            <a:srgbClr val="C8BE55"/>
          </a:solidFill>
          <a:ln w="9525" cap="flat">
            <a:no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8C00871E-BC21-4C00-B2C9-79CCA31DC517}"/>
              </a:ext>
            </a:extLst>
          </p:cNvPr>
          <p:cNvSpPr txBox="1"/>
          <p:nvPr/>
        </p:nvSpPr>
        <p:spPr>
          <a:xfrm>
            <a:off x="3645866" y="-29180"/>
            <a:ext cx="4900269" cy="796757"/>
          </a:xfrm>
          <a:prstGeom prst="rect">
            <a:avLst/>
          </a:prstGeom>
          <a:noFill/>
        </p:spPr>
        <p:txBody>
          <a:bodyPr wrap="square" rtlCol="0">
            <a:spAutoFit/>
          </a:bodyPr>
          <a:lstStyle/>
          <a:p>
            <a:pPr lvl="0" algn="ctr">
              <a:lnSpc>
                <a:spcPct val="120000"/>
              </a:lnSpc>
            </a:pPr>
            <a:r>
              <a:rPr lang="en-US" sz="2000" b="1">
                <a:solidFill>
                  <a:srgbClr val="8CA771"/>
                </a:solidFill>
                <a:latin typeface="Segoe UI Black" panose="020B0A02040204020203" pitchFamily="34" charset="0"/>
                <a:ea typeface="Segoe UI Black" panose="020B0A02040204020203" pitchFamily="34" charset="0"/>
              </a:rPr>
              <a:t>Ch</a:t>
            </a:r>
            <a:r>
              <a:rPr lang="vi-VN" sz="2000" b="1">
                <a:solidFill>
                  <a:srgbClr val="8CA771"/>
                </a:solidFill>
                <a:latin typeface="Segoe UI Black" panose="020B0A02040204020203" pitchFamily="34" charset="0"/>
                <a:ea typeface="Segoe UI Black" panose="020B0A02040204020203" pitchFamily="34" charset="0"/>
              </a:rPr>
              <a:t>ư</a:t>
            </a:r>
            <a:r>
              <a:rPr lang="en-US" sz="2000" b="1">
                <a:solidFill>
                  <a:srgbClr val="8CA771"/>
                </a:solidFill>
                <a:latin typeface="Segoe UI Black" panose="020B0A02040204020203" pitchFamily="34" charset="0"/>
                <a:ea typeface="Segoe UI Black" panose="020B0A02040204020203" pitchFamily="34" charset="0"/>
              </a:rPr>
              <a:t>ơng 3</a:t>
            </a:r>
            <a:endParaRPr lang="en-US" sz="1500" b="1">
              <a:solidFill>
                <a:srgbClr val="8CA771"/>
              </a:solidFill>
              <a:latin typeface="Segoe UI Black" panose="020B0A02040204020203" pitchFamily="34" charset="0"/>
              <a:ea typeface="Segoe UI Black" panose="020B0A02040204020203" pitchFamily="34" charset="0"/>
            </a:endParaRPr>
          </a:p>
          <a:p>
            <a:pPr algn="ctr">
              <a:lnSpc>
                <a:spcPct val="120000"/>
              </a:lnSpc>
            </a:pPr>
            <a:r>
              <a:rPr lang="en-US" sz="2000" b="1">
                <a:latin typeface="Segoe UI Black" panose="020B0A02040204020203" pitchFamily="34" charset="0"/>
                <a:ea typeface="Segoe UI Black" panose="020B0A02040204020203" pitchFamily="34" charset="0"/>
              </a:rPr>
              <a:t>HIỆN THỰC HÓA NGHIÊN CỨU</a:t>
            </a:r>
          </a:p>
        </p:txBody>
      </p:sp>
      <p:cxnSp>
        <p:nvCxnSpPr>
          <p:cNvPr id="133" name="Straight Connector 132">
            <a:extLst>
              <a:ext uri="{FF2B5EF4-FFF2-40B4-BE49-F238E27FC236}">
                <a16:creationId xmlns:a16="http://schemas.microsoft.com/office/drawing/2014/main" id="{7E26F377-8AED-49DD-89E0-8683E290DFD6}"/>
              </a:ext>
            </a:extLst>
          </p:cNvPr>
          <p:cNvCxnSpPr>
            <a:cxnSpLocks/>
          </p:cNvCxnSpPr>
          <p:nvPr/>
        </p:nvCxnSpPr>
        <p:spPr>
          <a:xfrm>
            <a:off x="5135880" y="782852"/>
            <a:ext cx="1920240" cy="0"/>
          </a:xfrm>
          <a:prstGeom prst="line">
            <a:avLst/>
          </a:prstGeom>
          <a:ln w="76200" cap="rnd">
            <a:solidFill>
              <a:srgbClr val="422C1C"/>
            </a:solidFill>
            <a:round/>
          </a:ln>
        </p:spPr>
        <p:style>
          <a:lnRef idx="3">
            <a:schemeClr val="dk1"/>
          </a:lnRef>
          <a:fillRef idx="0">
            <a:schemeClr val="dk1"/>
          </a:fillRef>
          <a:effectRef idx="2">
            <a:schemeClr val="dk1"/>
          </a:effectRef>
          <a:fontRef idx="minor">
            <a:schemeClr val="tx1"/>
          </a:fontRef>
        </p:style>
      </p:cxnSp>
      <p:sp>
        <p:nvSpPr>
          <p:cNvPr id="173" name="TextBox 172">
            <a:extLst>
              <a:ext uri="{FF2B5EF4-FFF2-40B4-BE49-F238E27FC236}">
                <a16:creationId xmlns:a16="http://schemas.microsoft.com/office/drawing/2014/main" id="{CBAE81FC-7580-40A1-BAA5-AD9BF54F82A1}"/>
              </a:ext>
            </a:extLst>
          </p:cNvPr>
          <p:cNvSpPr txBox="1"/>
          <p:nvPr/>
        </p:nvSpPr>
        <p:spPr>
          <a:xfrm>
            <a:off x="-8463724" y="2122890"/>
            <a:ext cx="6250944" cy="3327065"/>
          </a:xfrm>
          <a:prstGeom prst="rect">
            <a:avLst/>
          </a:prstGeom>
          <a:noFill/>
        </p:spPr>
        <p:txBody>
          <a:bodyPr wrap="square" rtlCol="0">
            <a:spAutoFit/>
          </a:bodyPr>
          <a:lstStyle/>
          <a:p>
            <a:pPr algn="just"/>
            <a:r>
              <a:rPr lang="en-US" b="1"/>
              <a:t>Trong thời đại số hiện nay, việc phát triển một trang web bán hàng trực tuyến trở nên phổ biến và vần thiết. Vì vậy, việc sử dụng NodeJS để xây dựng một trang bán hàng trực tuyến là đề tài có tính cấp thiết và ứng dụng cao.</a:t>
            </a:r>
          </a:p>
          <a:p>
            <a:pPr algn="just">
              <a:lnSpc>
                <a:spcPct val="120000"/>
              </a:lnSpc>
              <a:spcBef>
                <a:spcPts val="600"/>
              </a:spcBef>
            </a:pPr>
            <a:r>
              <a:rPr lang="vi-VN" sz="1500" b="1">
                <a:latin typeface="Segoe UI" panose="020B0502040204020203" pitchFamily="34" charset="0"/>
                <a:ea typeface="Segoe UI Black" panose="020B0A02040204020203" pitchFamily="34" charset="0"/>
                <a:cs typeface="Segoe UI" panose="020B0502040204020203" pitchFamily="34" charset="0"/>
              </a:rPr>
              <a:t>Các</a:t>
            </a:r>
            <a:r>
              <a:rPr lang="en-US" sz="1500" b="1">
                <a:latin typeface="Segoe UI" panose="020B0502040204020203" pitchFamily="34" charset="0"/>
                <a:ea typeface="Segoe UI Black" panose="020B0A02040204020203" pitchFamily="34" charset="0"/>
                <a:cs typeface="Segoe UI" panose="020B0502040204020203" pitchFamily="34" charset="0"/>
              </a:rPr>
              <a:t> </a:t>
            </a:r>
            <a:r>
              <a:rPr lang="en-US" b="1"/>
              <a:t>công cụ như NodeJS, MongoDB sẽ là nền tảng để phát triển ứng dụng.</a:t>
            </a:r>
          </a:p>
          <a:p>
            <a:pPr algn="just"/>
            <a:r>
              <a:rPr lang="en-US" b="1"/>
              <a:t>Qua quá trình xây dựng và phát triển, tìm hiểu được cách hoạt động của ứng dụng web, mô hình MVC,  API tương tác với giao diện. </a:t>
            </a:r>
            <a:endParaRPr lang="en-US"/>
          </a:p>
          <a:p>
            <a:pPr algn="just"/>
            <a:r>
              <a:rPr lang="en-US" b="1"/>
              <a:t>Qua quá trình thực hiện, đã xây dựng được ứng dụng đáp ứng các chức năng cơ bản của một trang thương mại điện tử.</a:t>
            </a:r>
            <a:endParaRPr lang="en-US"/>
          </a:p>
        </p:txBody>
      </p:sp>
      <p:sp>
        <p:nvSpPr>
          <p:cNvPr id="349" name="Freeform: Shape 348">
            <a:extLst>
              <a:ext uri="{FF2B5EF4-FFF2-40B4-BE49-F238E27FC236}">
                <a16:creationId xmlns:a16="http://schemas.microsoft.com/office/drawing/2014/main" id="{9D90E10C-C78D-4730-AAA8-0A782E2B376C}"/>
              </a:ext>
            </a:extLst>
          </p:cNvPr>
          <p:cNvSpPr/>
          <p:nvPr/>
        </p:nvSpPr>
        <p:spPr>
          <a:xfrm>
            <a:off x="-831723" y="5654754"/>
            <a:ext cx="1670055" cy="1371455"/>
          </a:xfrm>
          <a:custGeom>
            <a:avLst/>
            <a:gdLst>
              <a:gd name="connsiteX0" fmla="*/ 7144 w 9153525"/>
              <a:gd name="connsiteY0" fmla="*/ 940630 h 7467600"/>
              <a:gd name="connsiteX1" fmla="*/ 2483644 w 9153525"/>
              <a:gd name="connsiteY1" fmla="*/ 7180 h 7467600"/>
              <a:gd name="connsiteX2" fmla="*/ 6770846 w 9153525"/>
              <a:gd name="connsiteY2" fmla="*/ 2501778 h 7467600"/>
              <a:gd name="connsiteX3" fmla="*/ 9151144 w 9153525"/>
              <a:gd name="connsiteY3" fmla="*/ 5064956 h 7467600"/>
              <a:gd name="connsiteX4" fmla="*/ 9046369 w 9153525"/>
              <a:gd name="connsiteY4" fmla="*/ 7465256 h 7467600"/>
              <a:gd name="connsiteX5" fmla="*/ 7144 w 9153525"/>
              <a:gd name="connsiteY5" fmla="*/ 7465256 h 7467600"/>
              <a:gd name="connsiteX6" fmla="*/ 7144 w 9153525"/>
              <a:gd name="connsiteY6" fmla="*/ 940630 h 746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3525" h="7467600">
                <a:moveTo>
                  <a:pt x="7144" y="940630"/>
                </a:moveTo>
                <a:cubicBezTo>
                  <a:pt x="7144" y="940630"/>
                  <a:pt x="921544" y="16705"/>
                  <a:pt x="2483644" y="7180"/>
                </a:cubicBezTo>
                <a:cubicBezTo>
                  <a:pt x="4045744" y="-2345"/>
                  <a:pt x="4599147" y="1852173"/>
                  <a:pt x="6770846" y="2501778"/>
                </a:cubicBezTo>
                <a:cubicBezTo>
                  <a:pt x="8942546" y="3151383"/>
                  <a:pt x="9151144" y="5064956"/>
                  <a:pt x="9151144" y="5064956"/>
                </a:cubicBezTo>
                <a:lnTo>
                  <a:pt x="9046369" y="7465256"/>
                </a:lnTo>
                <a:lnTo>
                  <a:pt x="7144" y="7465256"/>
                </a:lnTo>
                <a:lnTo>
                  <a:pt x="7144" y="940630"/>
                </a:lnTo>
                <a:close/>
              </a:path>
            </a:pathLst>
          </a:custGeom>
          <a:solidFill>
            <a:srgbClr val="8CA77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50" name="Freeform: Shape 349">
            <a:extLst>
              <a:ext uri="{FF2B5EF4-FFF2-40B4-BE49-F238E27FC236}">
                <a16:creationId xmlns:a16="http://schemas.microsoft.com/office/drawing/2014/main" id="{FD3FD86B-938A-445E-B126-253998687273}"/>
              </a:ext>
            </a:extLst>
          </p:cNvPr>
          <p:cNvSpPr/>
          <p:nvPr/>
        </p:nvSpPr>
        <p:spPr>
          <a:xfrm>
            <a:off x="382929" y="6213336"/>
            <a:ext cx="2147959" cy="1200023"/>
          </a:xfrm>
          <a:custGeom>
            <a:avLst/>
            <a:gdLst>
              <a:gd name="connsiteX0" fmla="*/ 3743801 w 11772900"/>
              <a:gd name="connsiteY0" fmla="*/ 631984 h 6534150"/>
              <a:gd name="connsiteX1" fmla="*/ 6979444 w 11772900"/>
              <a:gd name="connsiteY1" fmla="*/ 1588294 h 6534150"/>
              <a:gd name="connsiteX2" fmla="*/ 11768614 w 11772900"/>
              <a:gd name="connsiteY2" fmla="*/ 6531769 h 6534150"/>
              <a:gd name="connsiteX3" fmla="*/ 7144 w 11772900"/>
              <a:gd name="connsiteY3" fmla="*/ 6531769 h 6534150"/>
              <a:gd name="connsiteX4" fmla="*/ 7144 w 11772900"/>
              <a:gd name="connsiteY4" fmla="*/ 7144 h 653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72900" h="6534150">
                <a:moveTo>
                  <a:pt x="3743801" y="631984"/>
                </a:moveTo>
                <a:cubicBezTo>
                  <a:pt x="3743801" y="631984"/>
                  <a:pt x="5083017" y="1430179"/>
                  <a:pt x="6979444" y="1588294"/>
                </a:cubicBezTo>
                <a:cubicBezTo>
                  <a:pt x="9598819" y="1807369"/>
                  <a:pt x="11051381" y="4598194"/>
                  <a:pt x="11768614" y="6531769"/>
                </a:cubicBezTo>
                <a:lnTo>
                  <a:pt x="7144" y="6531769"/>
                </a:lnTo>
                <a:lnTo>
                  <a:pt x="7144" y="7144"/>
                </a:lnTo>
              </a:path>
            </a:pathLst>
          </a:custGeom>
          <a:solidFill>
            <a:srgbClr val="8CA771"/>
          </a:solid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9C918245-6095-4FB8-96E2-7D3D5C0B2FC4}"/>
              </a:ext>
            </a:extLst>
          </p:cNvPr>
          <p:cNvSpPr/>
          <p:nvPr/>
        </p:nvSpPr>
        <p:spPr>
          <a:xfrm>
            <a:off x="-828675" y="5881888"/>
            <a:ext cx="2267869" cy="976112"/>
          </a:xfrm>
          <a:custGeom>
            <a:avLst/>
            <a:gdLst>
              <a:gd name="connsiteX0" fmla="*/ 7144 w 12430125"/>
              <a:gd name="connsiteY0" fmla="*/ 7144 h 5314950"/>
              <a:gd name="connsiteX1" fmla="*/ 2626519 w 12430125"/>
              <a:gd name="connsiteY1" fmla="*/ 1268254 h 5314950"/>
              <a:gd name="connsiteX2" fmla="*/ 9151144 w 12430125"/>
              <a:gd name="connsiteY2" fmla="*/ 2173129 h 5314950"/>
              <a:gd name="connsiteX3" fmla="*/ 12427744 w 12430125"/>
              <a:gd name="connsiteY3" fmla="*/ 5316379 h 5314950"/>
              <a:gd name="connsiteX4" fmla="*/ 7144 w 12430125"/>
              <a:gd name="connsiteY4" fmla="*/ 5316379 h 5314950"/>
              <a:gd name="connsiteX5" fmla="*/ 7144 w 12430125"/>
              <a:gd name="connsiteY5" fmla="*/ 7144 h 531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30125" h="5314950">
                <a:moveTo>
                  <a:pt x="7144" y="7144"/>
                </a:moveTo>
                <a:cubicBezTo>
                  <a:pt x="7144" y="7144"/>
                  <a:pt x="673894" y="982504"/>
                  <a:pt x="2626519" y="1268254"/>
                </a:cubicBezTo>
                <a:cubicBezTo>
                  <a:pt x="4579144" y="1554004"/>
                  <a:pt x="7379494" y="1277779"/>
                  <a:pt x="9151144" y="2173129"/>
                </a:cubicBezTo>
                <a:cubicBezTo>
                  <a:pt x="10922794" y="3068479"/>
                  <a:pt x="12427744" y="5316379"/>
                  <a:pt x="12427744" y="5316379"/>
                </a:cubicBezTo>
                <a:lnTo>
                  <a:pt x="7144" y="5316379"/>
                </a:lnTo>
                <a:lnTo>
                  <a:pt x="7144" y="7144"/>
                </a:lnTo>
                <a:close/>
              </a:path>
            </a:pathLst>
          </a:custGeom>
          <a:solidFill>
            <a:srgbClr val="422C1C"/>
          </a:solidFill>
          <a:ln w="9525" cap="flat">
            <a:noFill/>
            <a:prstDash val="solid"/>
            <a:miter/>
          </a:ln>
        </p:spPr>
        <p:txBody>
          <a:bodyPr rtlCol="0" anchor="ctr"/>
          <a:lstStyle/>
          <a:p>
            <a:endParaRPr lang="en-US"/>
          </a:p>
        </p:txBody>
      </p:sp>
      <p:sp>
        <p:nvSpPr>
          <p:cNvPr id="36" name="Rectangle 35">
            <a:extLst>
              <a:ext uri="{FF2B5EF4-FFF2-40B4-BE49-F238E27FC236}">
                <a16:creationId xmlns:a16="http://schemas.microsoft.com/office/drawing/2014/main" id="{EC97E616-21F7-453A-BC28-B2A78BA3DDD4}"/>
              </a:ext>
            </a:extLst>
          </p:cNvPr>
          <p:cNvSpPr/>
          <p:nvPr/>
        </p:nvSpPr>
        <p:spPr>
          <a:xfrm>
            <a:off x="-13915137" y="1692795"/>
            <a:ext cx="5775005" cy="369332"/>
          </a:xfrm>
          <a:prstGeom prst="rect">
            <a:avLst/>
          </a:prstGeom>
        </p:spPr>
        <p:txBody>
          <a:bodyPr wrap="square">
            <a:spAutoFit/>
          </a:bodyPr>
          <a:lstStyle/>
          <a:p>
            <a:pPr algn="ctr"/>
            <a:r>
              <a:rPr lang="en-US" b="1">
                <a:solidFill>
                  <a:schemeClr val="bg1"/>
                </a:solidFill>
                <a:latin typeface="Segoe UI Black" panose="020B0A02040204020203" pitchFamily="34" charset="0"/>
                <a:ea typeface="Segoe UI Black" panose="020B0A02040204020203" pitchFamily="34" charset="0"/>
              </a:rPr>
              <a:t>2.3. Khảo sát dành cho nhà tuyển dụng năm 2022</a:t>
            </a:r>
          </a:p>
        </p:txBody>
      </p:sp>
      <p:sp>
        <p:nvSpPr>
          <p:cNvPr id="6" name="Oval 5">
            <a:extLst>
              <a:ext uri="{FF2B5EF4-FFF2-40B4-BE49-F238E27FC236}">
                <a16:creationId xmlns:a16="http://schemas.microsoft.com/office/drawing/2014/main" id="{E61F6C8A-CEEA-4890-A0A2-12A7447DA07D}"/>
              </a:ext>
            </a:extLst>
          </p:cNvPr>
          <p:cNvSpPr/>
          <p:nvPr/>
        </p:nvSpPr>
        <p:spPr>
          <a:xfrm>
            <a:off x="5135880" y="-21031200"/>
            <a:ext cx="1968710" cy="2235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0" name="Picture 189" descr="A logo of a company&#10;&#10;Description automatically generated">
            <a:extLst>
              <a:ext uri="{FF2B5EF4-FFF2-40B4-BE49-F238E27FC236}">
                <a16:creationId xmlns:a16="http://schemas.microsoft.com/office/drawing/2014/main" id="{925F940D-3451-404F-AC72-D471904EB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200" y="858366"/>
            <a:ext cx="1282801" cy="785829"/>
          </a:xfrm>
          <a:prstGeom prst="rect">
            <a:avLst/>
          </a:prstGeom>
        </p:spPr>
      </p:pic>
      <p:pic>
        <p:nvPicPr>
          <p:cNvPr id="192" name="Picture 191" descr="A black and yellow logo&#10;&#10;Description automatically generated">
            <a:extLst>
              <a:ext uri="{FF2B5EF4-FFF2-40B4-BE49-F238E27FC236}">
                <a16:creationId xmlns:a16="http://schemas.microsoft.com/office/drawing/2014/main" id="{2BD01447-E9BF-4AAF-BE18-A42326953724}"/>
              </a:ext>
            </a:extLst>
          </p:cNvPr>
          <p:cNvPicPr>
            <a:picLocks noChangeAspect="1"/>
          </p:cNvPicPr>
          <p:nvPr/>
        </p:nvPicPr>
        <p:blipFill>
          <a:blip r:embed="rId5">
            <a:duotone>
              <a:prstClr val="black"/>
              <a:schemeClr val="accent6">
                <a:tint val="45000"/>
                <a:satMod val="400000"/>
              </a:schemeClr>
            </a:duotone>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4964945" y="879641"/>
            <a:ext cx="1700290" cy="786384"/>
          </a:xfrm>
          <a:prstGeom prst="rect">
            <a:avLst/>
          </a:prstGeom>
        </p:spPr>
      </p:pic>
      <p:sp>
        <p:nvSpPr>
          <p:cNvPr id="9" name="Oval 8">
            <a:extLst>
              <a:ext uri="{FF2B5EF4-FFF2-40B4-BE49-F238E27FC236}">
                <a16:creationId xmlns:a16="http://schemas.microsoft.com/office/drawing/2014/main" id="{21ABC1F8-0F56-4F8C-96BB-B0340537B614}"/>
              </a:ext>
            </a:extLst>
          </p:cNvPr>
          <p:cNvSpPr/>
          <p:nvPr/>
        </p:nvSpPr>
        <p:spPr>
          <a:xfrm>
            <a:off x="5135880" y="2753360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5" name="Straight Connector 194">
            <a:extLst>
              <a:ext uri="{FF2B5EF4-FFF2-40B4-BE49-F238E27FC236}">
                <a16:creationId xmlns:a16="http://schemas.microsoft.com/office/drawing/2014/main" id="{D61A33A6-0D0B-42F3-9B98-F3C539AFD751}"/>
              </a:ext>
            </a:extLst>
          </p:cNvPr>
          <p:cNvCxnSpPr>
            <a:cxnSpLocks/>
          </p:cNvCxnSpPr>
          <p:nvPr/>
        </p:nvCxnSpPr>
        <p:spPr>
          <a:xfrm>
            <a:off x="-7200998" y="2309477"/>
            <a:ext cx="0" cy="731520"/>
          </a:xfrm>
          <a:prstGeom prst="line">
            <a:avLst/>
          </a:prstGeom>
          <a:ln w="25400" cap="rnd">
            <a:solidFill>
              <a:srgbClr val="8CA77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6D2C19ED-AA23-4871-AB4C-F3E30D0BAE6B}"/>
              </a:ext>
            </a:extLst>
          </p:cNvPr>
          <p:cNvGrpSpPr/>
          <p:nvPr/>
        </p:nvGrpSpPr>
        <p:grpSpPr>
          <a:xfrm>
            <a:off x="-7200998" y="2298869"/>
            <a:ext cx="4726349" cy="343620"/>
            <a:chOff x="749202" y="2298869"/>
            <a:chExt cx="4726349" cy="343620"/>
          </a:xfrm>
        </p:grpSpPr>
        <p:cxnSp>
          <p:nvCxnSpPr>
            <p:cNvPr id="196" name="Straight Connector 195">
              <a:extLst>
                <a:ext uri="{FF2B5EF4-FFF2-40B4-BE49-F238E27FC236}">
                  <a16:creationId xmlns:a16="http://schemas.microsoft.com/office/drawing/2014/main" id="{ADA41FA9-82A9-4E85-BE50-EDF3C6AE0996}"/>
                </a:ext>
              </a:extLst>
            </p:cNvPr>
            <p:cNvCxnSpPr>
              <a:cxnSpLocks/>
            </p:cNvCxnSpPr>
            <p:nvPr/>
          </p:nvCxnSpPr>
          <p:spPr>
            <a:xfrm>
              <a:off x="749202" y="2470679"/>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E8113B54-0C2A-4591-AD33-A5711D496F49}"/>
                </a:ext>
              </a:extLst>
            </p:cNvPr>
            <p:cNvSpPr txBox="1"/>
            <p:nvPr/>
          </p:nvSpPr>
          <p:spPr>
            <a:xfrm>
              <a:off x="1054872" y="2298869"/>
              <a:ext cx="4420679" cy="343620"/>
            </a:xfrm>
            <a:prstGeom prst="rect">
              <a:avLst/>
            </a:prstGeom>
            <a:noFill/>
          </p:spPr>
          <p:txBody>
            <a:bodyPr wrap="square" rtlCol="0">
              <a:spAutoFit/>
            </a:bodyPr>
            <a:lstStyle/>
            <a:p>
              <a:pPr lvl="0" algn="just">
                <a:lnSpc>
                  <a:spcPct val="120000"/>
                </a:lnSpc>
              </a:pPr>
              <a:r>
                <a:rPr lang="en-US" sz="1500" b="1">
                  <a:latin typeface="Segoe UI" panose="020B0502040204020203" pitchFamily="34" charset="0"/>
                  <a:ea typeface="Segoe UI Black" panose="020B0A02040204020203" pitchFamily="34" charset="0"/>
                  <a:cs typeface="Segoe UI" panose="020B0502040204020203" pitchFamily="34" charset="0"/>
                </a:rPr>
                <a:t>Ra đời vào năm 2009</a:t>
              </a:r>
            </a:p>
          </p:txBody>
        </p:sp>
      </p:grpSp>
      <p:grpSp>
        <p:nvGrpSpPr>
          <p:cNvPr id="13" name="Group 12">
            <a:extLst>
              <a:ext uri="{FF2B5EF4-FFF2-40B4-BE49-F238E27FC236}">
                <a16:creationId xmlns:a16="http://schemas.microsoft.com/office/drawing/2014/main" id="{702DFF0C-6DA3-44AC-BD2D-DF8FDA8C9E0A}"/>
              </a:ext>
            </a:extLst>
          </p:cNvPr>
          <p:cNvGrpSpPr/>
          <p:nvPr/>
        </p:nvGrpSpPr>
        <p:grpSpPr>
          <a:xfrm>
            <a:off x="-7200998" y="2544469"/>
            <a:ext cx="4726349" cy="400687"/>
            <a:chOff x="749202" y="2569193"/>
            <a:chExt cx="4726349" cy="400687"/>
          </a:xfrm>
        </p:grpSpPr>
        <p:cxnSp>
          <p:nvCxnSpPr>
            <p:cNvPr id="197" name="Straight Connector 196">
              <a:extLst>
                <a:ext uri="{FF2B5EF4-FFF2-40B4-BE49-F238E27FC236}">
                  <a16:creationId xmlns:a16="http://schemas.microsoft.com/office/drawing/2014/main" id="{A1C22E8B-310D-40A4-A516-C58790D32F71}"/>
                </a:ext>
              </a:extLst>
            </p:cNvPr>
            <p:cNvCxnSpPr>
              <a:cxnSpLocks/>
            </p:cNvCxnSpPr>
            <p:nvPr/>
          </p:nvCxnSpPr>
          <p:spPr>
            <a:xfrm>
              <a:off x="749202" y="2769536"/>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370ABC91-AFD7-4963-90E3-316B77EA541F}"/>
                </a:ext>
              </a:extLst>
            </p:cNvPr>
            <p:cNvSpPr txBox="1"/>
            <p:nvPr/>
          </p:nvSpPr>
          <p:spPr>
            <a:xfrm>
              <a:off x="1054872" y="2569193"/>
              <a:ext cx="4420679" cy="400687"/>
            </a:xfrm>
            <a:prstGeom prst="rect">
              <a:avLst/>
            </a:prstGeom>
            <a:noFill/>
          </p:spPr>
          <p:txBody>
            <a:bodyPr wrap="square" rtlCol="0">
              <a:spAutoFit/>
            </a:bodyPr>
            <a:lstStyle/>
            <a:p>
              <a:pPr lvl="0" algn="just">
                <a:lnSpc>
                  <a:spcPct val="120000"/>
                </a:lnSpc>
              </a:pPr>
              <a:r>
                <a:rPr lang="en-US" b="1"/>
                <a:t>Môi trường thực thi JavaScripts </a:t>
              </a:r>
              <a:endParaRPr lang="en-US" sz="1500" b="1">
                <a:latin typeface="Segoe UI" panose="020B0502040204020203" pitchFamily="34" charset="0"/>
                <a:ea typeface="Segoe UI Black" panose="020B0A02040204020203" pitchFamily="34" charset="0"/>
                <a:cs typeface="Segoe UI" panose="020B0502040204020203" pitchFamily="34" charset="0"/>
              </a:endParaRPr>
            </a:p>
          </p:txBody>
        </p:sp>
      </p:grpSp>
      <p:grpSp>
        <p:nvGrpSpPr>
          <p:cNvPr id="14" name="Group 13">
            <a:extLst>
              <a:ext uri="{FF2B5EF4-FFF2-40B4-BE49-F238E27FC236}">
                <a16:creationId xmlns:a16="http://schemas.microsoft.com/office/drawing/2014/main" id="{AC4F4264-92D8-418D-9A42-AE63911338AA}"/>
              </a:ext>
            </a:extLst>
          </p:cNvPr>
          <p:cNvGrpSpPr/>
          <p:nvPr/>
        </p:nvGrpSpPr>
        <p:grpSpPr>
          <a:xfrm>
            <a:off x="-7200998" y="2847137"/>
            <a:ext cx="4726349" cy="369332"/>
            <a:chOff x="749202" y="2847137"/>
            <a:chExt cx="4726349" cy="369332"/>
          </a:xfrm>
        </p:grpSpPr>
        <p:cxnSp>
          <p:nvCxnSpPr>
            <p:cNvPr id="199" name="Straight Connector 198">
              <a:extLst>
                <a:ext uri="{FF2B5EF4-FFF2-40B4-BE49-F238E27FC236}">
                  <a16:creationId xmlns:a16="http://schemas.microsoft.com/office/drawing/2014/main" id="{7C3F6514-E1C0-4018-9A10-6CE3F8B2B384}"/>
                </a:ext>
              </a:extLst>
            </p:cNvPr>
            <p:cNvCxnSpPr>
              <a:cxnSpLocks/>
            </p:cNvCxnSpPr>
            <p:nvPr/>
          </p:nvCxnSpPr>
          <p:spPr>
            <a:xfrm>
              <a:off x="749202" y="3031803"/>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38966272-9ED5-42D1-B236-8CB859355AC4}"/>
                </a:ext>
              </a:extLst>
            </p:cNvPr>
            <p:cNvSpPr txBox="1"/>
            <p:nvPr/>
          </p:nvSpPr>
          <p:spPr>
            <a:xfrm>
              <a:off x="1054872" y="2847137"/>
              <a:ext cx="4420679" cy="369332"/>
            </a:xfrm>
            <a:prstGeom prst="rect">
              <a:avLst/>
            </a:prstGeom>
            <a:noFill/>
          </p:spPr>
          <p:txBody>
            <a:bodyPr wrap="square" rtlCol="0">
              <a:spAutoFit/>
            </a:bodyPr>
            <a:lstStyle/>
            <a:p>
              <a:r>
                <a:rPr lang="en-US" b="1"/>
                <a:t>Dùng để phát triển web Server, web API</a:t>
              </a:r>
              <a:endParaRPr lang="en-US"/>
            </a:p>
          </p:txBody>
        </p:sp>
      </p:grpSp>
      <p:sp>
        <p:nvSpPr>
          <p:cNvPr id="205" name="Rectangle: Rounded Corners 204">
            <a:extLst>
              <a:ext uri="{FF2B5EF4-FFF2-40B4-BE49-F238E27FC236}">
                <a16:creationId xmlns:a16="http://schemas.microsoft.com/office/drawing/2014/main" id="{FB8284FE-EF50-4838-A7BE-F5CF478FC247}"/>
              </a:ext>
            </a:extLst>
          </p:cNvPr>
          <p:cNvSpPr/>
          <p:nvPr/>
        </p:nvSpPr>
        <p:spPr>
          <a:xfrm>
            <a:off x="-12531793" y="3350063"/>
            <a:ext cx="2958799" cy="388547"/>
          </a:xfrm>
          <a:prstGeom prst="roundRect">
            <a:avLst>
              <a:gd name="adj" fmla="val 19116"/>
            </a:avLst>
          </a:prstGeom>
          <a:solidFill>
            <a:srgbClr val="8CA771"/>
          </a:solidFill>
          <a:ln w="28575">
            <a:solidFill>
              <a:srgbClr val="422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Segoe UI Black" panose="020B0A02040204020203" pitchFamily="34" charset="0"/>
              <a:ea typeface="Segoe UI Black" panose="020B0A02040204020203" pitchFamily="34" charset="0"/>
            </a:endParaRPr>
          </a:p>
        </p:txBody>
      </p:sp>
      <p:sp>
        <p:nvSpPr>
          <p:cNvPr id="206" name="Rectangle 205">
            <a:extLst>
              <a:ext uri="{FF2B5EF4-FFF2-40B4-BE49-F238E27FC236}">
                <a16:creationId xmlns:a16="http://schemas.microsoft.com/office/drawing/2014/main" id="{B4BD4154-F2C5-48B3-BAB2-24D057896CEB}"/>
              </a:ext>
            </a:extLst>
          </p:cNvPr>
          <p:cNvSpPr/>
          <p:nvPr/>
        </p:nvSpPr>
        <p:spPr>
          <a:xfrm>
            <a:off x="-12334155" y="3359670"/>
            <a:ext cx="2563523" cy="369332"/>
          </a:xfrm>
          <a:prstGeom prst="rect">
            <a:avLst/>
          </a:prstGeom>
        </p:spPr>
        <p:txBody>
          <a:bodyPr wrap="none">
            <a:spAutoFit/>
          </a:bodyPr>
          <a:lstStyle/>
          <a:p>
            <a:pPr algn="ctr"/>
            <a:r>
              <a:rPr lang="en-US" b="1">
                <a:solidFill>
                  <a:schemeClr val="bg1"/>
                </a:solidFill>
                <a:latin typeface="Segoe UI Black" panose="020B0A02040204020203" pitchFamily="34" charset="0"/>
                <a:ea typeface="Segoe UI Black" panose="020B0A02040204020203" pitchFamily="34" charset="0"/>
              </a:rPr>
              <a:t>2.2. </a:t>
            </a:r>
            <a:r>
              <a:rPr lang="vi-VN" b="1">
                <a:solidFill>
                  <a:schemeClr val="bg1"/>
                </a:solidFill>
                <a:latin typeface="Segoe UI Black" panose="020B0A02040204020203" pitchFamily="34" charset="0"/>
                <a:ea typeface="Segoe UI Black" panose="020B0A02040204020203" pitchFamily="34" charset="0"/>
              </a:rPr>
              <a:t>Ư</a:t>
            </a:r>
            <a:r>
              <a:rPr lang="en-US" b="1">
                <a:solidFill>
                  <a:schemeClr val="bg1"/>
                </a:solidFill>
                <a:latin typeface="Segoe UI Black" panose="020B0A02040204020203" pitchFamily="34" charset="0"/>
                <a:ea typeface="Segoe UI Black" panose="020B0A02040204020203" pitchFamily="34" charset="0"/>
              </a:rPr>
              <a:t>u điểm NodeJS</a:t>
            </a:r>
          </a:p>
        </p:txBody>
      </p:sp>
      <p:cxnSp>
        <p:nvCxnSpPr>
          <p:cNvPr id="207" name="Straight Connector 206">
            <a:extLst>
              <a:ext uri="{FF2B5EF4-FFF2-40B4-BE49-F238E27FC236}">
                <a16:creationId xmlns:a16="http://schemas.microsoft.com/office/drawing/2014/main" id="{36EFCF8B-1C79-46ED-8001-F7140C2C424A}"/>
              </a:ext>
            </a:extLst>
          </p:cNvPr>
          <p:cNvCxnSpPr>
            <a:cxnSpLocks/>
          </p:cNvCxnSpPr>
          <p:nvPr/>
        </p:nvCxnSpPr>
        <p:spPr>
          <a:xfrm>
            <a:off x="-12406366" y="3976352"/>
            <a:ext cx="0" cy="731520"/>
          </a:xfrm>
          <a:prstGeom prst="line">
            <a:avLst/>
          </a:prstGeom>
          <a:ln w="25400" cap="rnd">
            <a:solidFill>
              <a:srgbClr val="8CA77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nvGrpSpPr>
          <p:cNvPr id="208" name="Group 207">
            <a:extLst>
              <a:ext uri="{FF2B5EF4-FFF2-40B4-BE49-F238E27FC236}">
                <a16:creationId xmlns:a16="http://schemas.microsoft.com/office/drawing/2014/main" id="{67D6FC85-1D27-4FA3-A9B4-1891C5D67522}"/>
              </a:ext>
            </a:extLst>
          </p:cNvPr>
          <p:cNvGrpSpPr/>
          <p:nvPr/>
        </p:nvGrpSpPr>
        <p:grpSpPr>
          <a:xfrm>
            <a:off x="-12661996" y="3965744"/>
            <a:ext cx="4726349" cy="343620"/>
            <a:chOff x="749202" y="2298869"/>
            <a:chExt cx="4726349" cy="343620"/>
          </a:xfrm>
        </p:grpSpPr>
        <p:cxnSp>
          <p:nvCxnSpPr>
            <p:cNvPr id="209" name="Straight Connector 208">
              <a:extLst>
                <a:ext uri="{FF2B5EF4-FFF2-40B4-BE49-F238E27FC236}">
                  <a16:creationId xmlns:a16="http://schemas.microsoft.com/office/drawing/2014/main" id="{1BD48ACF-A648-4F07-90EB-428A6C109CD8}"/>
                </a:ext>
              </a:extLst>
            </p:cNvPr>
            <p:cNvCxnSpPr>
              <a:cxnSpLocks/>
            </p:cNvCxnSpPr>
            <p:nvPr/>
          </p:nvCxnSpPr>
          <p:spPr>
            <a:xfrm>
              <a:off x="749202" y="2470679"/>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EECB19D9-2F8D-4022-B206-C227034D0FEB}"/>
                </a:ext>
              </a:extLst>
            </p:cNvPr>
            <p:cNvSpPr txBox="1"/>
            <p:nvPr/>
          </p:nvSpPr>
          <p:spPr>
            <a:xfrm>
              <a:off x="1054872" y="2298869"/>
              <a:ext cx="4420679" cy="343620"/>
            </a:xfrm>
            <a:prstGeom prst="rect">
              <a:avLst/>
            </a:prstGeom>
            <a:noFill/>
          </p:spPr>
          <p:txBody>
            <a:bodyPr wrap="square" rtlCol="0">
              <a:spAutoFit/>
            </a:bodyPr>
            <a:lstStyle/>
            <a:p>
              <a:pPr lvl="0" algn="just">
                <a:lnSpc>
                  <a:spcPct val="120000"/>
                </a:lnSpc>
              </a:pPr>
              <a:r>
                <a:rPr lang="en-US" sz="1500" b="1">
                  <a:latin typeface="Segoe UI" panose="020B0502040204020203" pitchFamily="34" charset="0"/>
                  <a:ea typeface="Segoe UI Black" panose="020B0A02040204020203" pitchFamily="34" charset="0"/>
                  <a:cs typeface="Segoe UI" panose="020B0502040204020203" pitchFamily="34" charset="0"/>
                </a:rPr>
                <a:t>Xử lý nhiều kết nối chỉ với một luồng </a:t>
              </a:r>
            </a:p>
          </p:txBody>
        </p:sp>
      </p:grpSp>
      <p:grpSp>
        <p:nvGrpSpPr>
          <p:cNvPr id="211" name="Group 210">
            <a:extLst>
              <a:ext uri="{FF2B5EF4-FFF2-40B4-BE49-F238E27FC236}">
                <a16:creationId xmlns:a16="http://schemas.microsoft.com/office/drawing/2014/main" id="{61B9B60F-7406-4055-9F64-CBB613E473D9}"/>
              </a:ext>
            </a:extLst>
          </p:cNvPr>
          <p:cNvGrpSpPr/>
          <p:nvPr/>
        </p:nvGrpSpPr>
        <p:grpSpPr>
          <a:xfrm>
            <a:off x="-12661996" y="4211344"/>
            <a:ext cx="4726349" cy="400687"/>
            <a:chOff x="749202" y="2569193"/>
            <a:chExt cx="4726349" cy="400687"/>
          </a:xfrm>
        </p:grpSpPr>
        <p:cxnSp>
          <p:nvCxnSpPr>
            <p:cNvPr id="212" name="Straight Connector 211">
              <a:extLst>
                <a:ext uri="{FF2B5EF4-FFF2-40B4-BE49-F238E27FC236}">
                  <a16:creationId xmlns:a16="http://schemas.microsoft.com/office/drawing/2014/main" id="{AC0FA516-6B59-403A-9784-868FAB790180}"/>
                </a:ext>
              </a:extLst>
            </p:cNvPr>
            <p:cNvCxnSpPr>
              <a:cxnSpLocks/>
            </p:cNvCxnSpPr>
            <p:nvPr/>
          </p:nvCxnSpPr>
          <p:spPr>
            <a:xfrm>
              <a:off x="749202" y="2769536"/>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06C6EF94-0A36-46BF-BE04-53C6BA10C2CF}"/>
                </a:ext>
              </a:extLst>
            </p:cNvPr>
            <p:cNvSpPr txBox="1"/>
            <p:nvPr/>
          </p:nvSpPr>
          <p:spPr>
            <a:xfrm>
              <a:off x="1054872" y="2569193"/>
              <a:ext cx="4420679" cy="400687"/>
            </a:xfrm>
            <a:prstGeom prst="rect">
              <a:avLst/>
            </a:prstGeom>
            <a:noFill/>
          </p:spPr>
          <p:txBody>
            <a:bodyPr wrap="square" rtlCol="0">
              <a:spAutoFit/>
            </a:bodyPr>
            <a:lstStyle/>
            <a:p>
              <a:pPr lvl="0" algn="just">
                <a:lnSpc>
                  <a:spcPct val="120000"/>
                </a:lnSpc>
              </a:pPr>
              <a:r>
                <a:rPr lang="en-US" b="1"/>
                <a:t>Tốc độ xử lý nhanh </a:t>
              </a:r>
              <a:endParaRPr lang="en-US" sz="1500" b="1">
                <a:latin typeface="Segoe UI" panose="020B0502040204020203" pitchFamily="34" charset="0"/>
                <a:ea typeface="Segoe UI Black" panose="020B0A02040204020203" pitchFamily="34" charset="0"/>
                <a:cs typeface="Segoe UI" panose="020B0502040204020203" pitchFamily="34" charset="0"/>
              </a:endParaRPr>
            </a:p>
          </p:txBody>
        </p:sp>
      </p:grpSp>
      <p:grpSp>
        <p:nvGrpSpPr>
          <p:cNvPr id="214" name="Group 213">
            <a:extLst>
              <a:ext uri="{FF2B5EF4-FFF2-40B4-BE49-F238E27FC236}">
                <a16:creationId xmlns:a16="http://schemas.microsoft.com/office/drawing/2014/main" id="{5A785495-B37F-44D6-941A-7AF0011F1C53}"/>
              </a:ext>
            </a:extLst>
          </p:cNvPr>
          <p:cNvGrpSpPr/>
          <p:nvPr/>
        </p:nvGrpSpPr>
        <p:grpSpPr>
          <a:xfrm>
            <a:off x="-12661996" y="4514012"/>
            <a:ext cx="4726349" cy="369332"/>
            <a:chOff x="749202" y="2847137"/>
            <a:chExt cx="4726349" cy="369332"/>
          </a:xfrm>
        </p:grpSpPr>
        <p:cxnSp>
          <p:nvCxnSpPr>
            <p:cNvPr id="215" name="Straight Connector 214">
              <a:extLst>
                <a:ext uri="{FF2B5EF4-FFF2-40B4-BE49-F238E27FC236}">
                  <a16:creationId xmlns:a16="http://schemas.microsoft.com/office/drawing/2014/main" id="{49E7B20D-3BE9-4955-8903-4A68F609E321}"/>
                </a:ext>
              </a:extLst>
            </p:cNvPr>
            <p:cNvCxnSpPr>
              <a:cxnSpLocks/>
            </p:cNvCxnSpPr>
            <p:nvPr/>
          </p:nvCxnSpPr>
          <p:spPr>
            <a:xfrm>
              <a:off x="749202" y="3031803"/>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16" name="TextBox 215">
              <a:extLst>
                <a:ext uri="{FF2B5EF4-FFF2-40B4-BE49-F238E27FC236}">
                  <a16:creationId xmlns:a16="http://schemas.microsoft.com/office/drawing/2014/main" id="{FDC542AC-6DDB-4DAF-A42D-5A3E9DB71D39}"/>
                </a:ext>
              </a:extLst>
            </p:cNvPr>
            <p:cNvSpPr txBox="1"/>
            <p:nvPr/>
          </p:nvSpPr>
          <p:spPr>
            <a:xfrm>
              <a:off x="1054872" y="2847137"/>
              <a:ext cx="4420679" cy="369332"/>
            </a:xfrm>
            <a:prstGeom prst="rect">
              <a:avLst/>
            </a:prstGeom>
            <a:noFill/>
          </p:spPr>
          <p:txBody>
            <a:bodyPr wrap="square" rtlCol="0">
              <a:spAutoFit/>
            </a:bodyPr>
            <a:lstStyle/>
            <a:p>
              <a:r>
                <a:rPr lang="en-US" b="1"/>
                <a:t>Dễ dàng mở rộng </a:t>
              </a:r>
              <a:endParaRPr lang="en-US"/>
            </a:p>
          </p:txBody>
        </p:sp>
      </p:grpSp>
      <p:pic>
        <p:nvPicPr>
          <p:cNvPr id="47" name="Picture 46">
            <a:extLst>
              <a:ext uri="{FF2B5EF4-FFF2-40B4-BE49-F238E27FC236}">
                <a16:creationId xmlns:a16="http://schemas.microsoft.com/office/drawing/2014/main" id="{43FB959F-5381-4903-A5C0-03B024D7ADC2}"/>
              </a:ext>
            </a:extLst>
          </p:cNvPr>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345973" y="2196444"/>
            <a:ext cx="5623126" cy="4604888"/>
          </a:xfrm>
          <a:prstGeom prst="rect">
            <a:avLst/>
          </a:prstGeom>
          <a:noFill/>
          <a:ln>
            <a:solidFill>
              <a:srgbClr val="FFFFFF"/>
            </a:solidFill>
          </a:ln>
        </p:spPr>
      </p:pic>
      <p:sp>
        <p:nvSpPr>
          <p:cNvPr id="48" name="Hexagon 47">
            <a:extLst>
              <a:ext uri="{FF2B5EF4-FFF2-40B4-BE49-F238E27FC236}">
                <a16:creationId xmlns:a16="http://schemas.microsoft.com/office/drawing/2014/main" id="{51635FC0-E919-405C-BD69-1C3CAD5C8DFC}"/>
              </a:ext>
            </a:extLst>
          </p:cNvPr>
          <p:cNvSpPr/>
          <p:nvPr/>
        </p:nvSpPr>
        <p:spPr>
          <a:xfrm>
            <a:off x="15048990" y="2939685"/>
            <a:ext cx="4922918" cy="4604887"/>
          </a:xfrm>
          <a:prstGeom prst="hexagon">
            <a:avLst/>
          </a:prstGeom>
          <a:solidFill>
            <a:srgbClr val="422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Off-page Connector 48">
            <a:extLst>
              <a:ext uri="{FF2B5EF4-FFF2-40B4-BE49-F238E27FC236}">
                <a16:creationId xmlns:a16="http://schemas.microsoft.com/office/drawing/2014/main" id="{807FFD06-6277-492F-97FF-F265BF551427}"/>
              </a:ext>
            </a:extLst>
          </p:cNvPr>
          <p:cNvSpPr/>
          <p:nvPr/>
        </p:nvSpPr>
        <p:spPr>
          <a:xfrm rot="5400000">
            <a:off x="14488779" y="710078"/>
            <a:ext cx="5168410" cy="6373188"/>
          </a:xfrm>
          <a:prstGeom prst="flowChartOffpageConnector">
            <a:avLst/>
          </a:prstGeom>
          <a:blipFill dpi="0" rotWithShape="0">
            <a:blip r:embed="rId8">
              <a:extLst>
                <a:ext uri="{BEBA8EAE-BF5A-486C-A8C5-ECC9F3942E4B}">
                  <a14:imgProps xmlns:a14="http://schemas.microsoft.com/office/drawing/2010/main">
                    <a14:imgLayer r:embed="rId9">
                      <a14:imgEffect>
                        <a14:colorTemperature colorTemp="11200"/>
                      </a14:imgEffect>
                    </a14:imgLayer>
                  </a14:imgProps>
                </a:ext>
              </a:extLst>
            </a:blip>
            <a:srcRect/>
            <a:stretch>
              <a:fillRect l="-38616" t="-680" r="-23306" b="680"/>
            </a:stretch>
          </a:blipFill>
          <a:ln w="76200">
            <a:solidFill>
              <a:srgbClr val="8CA77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Rounded Corners 49">
            <a:extLst>
              <a:ext uri="{FF2B5EF4-FFF2-40B4-BE49-F238E27FC236}">
                <a16:creationId xmlns:a16="http://schemas.microsoft.com/office/drawing/2014/main" id="{E3D08458-09FE-431D-9DD3-CE938F65FB35}"/>
              </a:ext>
            </a:extLst>
          </p:cNvPr>
          <p:cNvSpPr/>
          <p:nvPr/>
        </p:nvSpPr>
        <p:spPr>
          <a:xfrm>
            <a:off x="622006" y="1683188"/>
            <a:ext cx="4206303" cy="388547"/>
          </a:xfrm>
          <a:prstGeom prst="roundRect">
            <a:avLst>
              <a:gd name="adj" fmla="val 19116"/>
            </a:avLst>
          </a:prstGeom>
          <a:solidFill>
            <a:srgbClr val="8CA771"/>
          </a:solidFill>
          <a:ln w="28575">
            <a:solidFill>
              <a:srgbClr val="422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Segoe UI Black" panose="020B0A02040204020203" pitchFamily="34" charset="0"/>
              <a:ea typeface="Segoe UI Black" panose="020B0A02040204020203" pitchFamily="34" charset="0"/>
            </a:endParaRPr>
          </a:p>
        </p:txBody>
      </p:sp>
      <p:sp>
        <p:nvSpPr>
          <p:cNvPr id="51" name="Rectangle 50">
            <a:extLst>
              <a:ext uri="{FF2B5EF4-FFF2-40B4-BE49-F238E27FC236}">
                <a16:creationId xmlns:a16="http://schemas.microsoft.com/office/drawing/2014/main" id="{7E823D11-F773-4C66-994B-5C83151EE35C}"/>
              </a:ext>
            </a:extLst>
          </p:cNvPr>
          <p:cNvSpPr/>
          <p:nvPr/>
        </p:nvSpPr>
        <p:spPr>
          <a:xfrm>
            <a:off x="679136" y="1692795"/>
            <a:ext cx="4092043" cy="369332"/>
          </a:xfrm>
          <a:prstGeom prst="rect">
            <a:avLst/>
          </a:prstGeom>
        </p:spPr>
        <p:txBody>
          <a:bodyPr wrap="square">
            <a:spAutoFit/>
          </a:bodyPr>
          <a:lstStyle/>
          <a:p>
            <a:pPr algn="ctr"/>
            <a:r>
              <a:rPr lang="en-US" b="1">
                <a:solidFill>
                  <a:schemeClr val="bg1"/>
                </a:solidFill>
                <a:latin typeface="Segoe UI Black" panose="020B0A02040204020203" pitchFamily="34" charset="0"/>
                <a:ea typeface="Segoe UI Black" panose="020B0A02040204020203" pitchFamily="34" charset="0"/>
              </a:rPr>
              <a:t>3.2. Xây dựng Controller trang chủ</a:t>
            </a:r>
          </a:p>
        </p:txBody>
      </p:sp>
      <p:sp>
        <p:nvSpPr>
          <p:cNvPr id="75" name="Rectangle: Rounded Corners 74">
            <a:extLst>
              <a:ext uri="{FF2B5EF4-FFF2-40B4-BE49-F238E27FC236}">
                <a16:creationId xmlns:a16="http://schemas.microsoft.com/office/drawing/2014/main" id="{619E793A-7D04-4E35-A75F-0D3F4E1B567B}"/>
              </a:ext>
            </a:extLst>
          </p:cNvPr>
          <p:cNvSpPr/>
          <p:nvPr/>
        </p:nvSpPr>
        <p:spPr>
          <a:xfrm>
            <a:off x="-5269036" y="3571051"/>
            <a:ext cx="3191256" cy="388547"/>
          </a:xfrm>
          <a:prstGeom prst="roundRect">
            <a:avLst>
              <a:gd name="adj" fmla="val 19116"/>
            </a:avLst>
          </a:prstGeom>
          <a:solidFill>
            <a:srgbClr val="8CA771"/>
          </a:solidFill>
          <a:ln w="28575">
            <a:solidFill>
              <a:srgbClr val="422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Segoe UI Black" panose="020B0A02040204020203" pitchFamily="34" charset="0"/>
              <a:ea typeface="Segoe UI Black" panose="020B0A02040204020203" pitchFamily="34" charset="0"/>
            </a:endParaRPr>
          </a:p>
        </p:txBody>
      </p:sp>
      <p:sp>
        <p:nvSpPr>
          <p:cNvPr id="76" name="Rectangle 75">
            <a:extLst>
              <a:ext uri="{FF2B5EF4-FFF2-40B4-BE49-F238E27FC236}">
                <a16:creationId xmlns:a16="http://schemas.microsoft.com/office/drawing/2014/main" id="{F67AF99D-FE54-4D24-B8EB-3FA2ABE631FE}"/>
              </a:ext>
            </a:extLst>
          </p:cNvPr>
          <p:cNvSpPr/>
          <p:nvPr/>
        </p:nvSpPr>
        <p:spPr>
          <a:xfrm>
            <a:off x="-5085814" y="3580658"/>
            <a:ext cx="2824812" cy="369332"/>
          </a:xfrm>
          <a:prstGeom prst="rect">
            <a:avLst/>
          </a:prstGeom>
        </p:spPr>
        <p:txBody>
          <a:bodyPr wrap="none">
            <a:spAutoFit/>
          </a:bodyPr>
          <a:lstStyle/>
          <a:p>
            <a:pPr algn="ctr"/>
            <a:r>
              <a:rPr lang="en-US" b="1">
                <a:solidFill>
                  <a:schemeClr val="bg1"/>
                </a:solidFill>
                <a:latin typeface="Segoe UI Black" panose="020B0A02040204020203" pitchFamily="34" charset="0"/>
                <a:ea typeface="Segoe UI Black" panose="020B0A02040204020203" pitchFamily="34" charset="0"/>
              </a:rPr>
              <a:t>2.9. Ưu điểm ExpressJS</a:t>
            </a:r>
          </a:p>
        </p:txBody>
      </p:sp>
      <p:cxnSp>
        <p:nvCxnSpPr>
          <p:cNvPr id="77" name="Straight Connector 76">
            <a:extLst>
              <a:ext uri="{FF2B5EF4-FFF2-40B4-BE49-F238E27FC236}">
                <a16:creationId xmlns:a16="http://schemas.microsoft.com/office/drawing/2014/main" id="{A03F82DE-EFFC-43F5-A0A3-70F3404B0407}"/>
              </a:ext>
            </a:extLst>
          </p:cNvPr>
          <p:cNvCxnSpPr>
            <a:cxnSpLocks/>
          </p:cNvCxnSpPr>
          <p:nvPr/>
        </p:nvCxnSpPr>
        <p:spPr>
          <a:xfrm>
            <a:off x="-5143608" y="4197340"/>
            <a:ext cx="0" cy="731520"/>
          </a:xfrm>
          <a:prstGeom prst="line">
            <a:avLst/>
          </a:prstGeom>
          <a:ln w="25400" cap="rnd">
            <a:solidFill>
              <a:srgbClr val="8CA77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10BB56C-F044-4FE0-AC7D-F53981A1609E}"/>
              </a:ext>
            </a:extLst>
          </p:cNvPr>
          <p:cNvCxnSpPr>
            <a:cxnSpLocks/>
          </p:cNvCxnSpPr>
          <p:nvPr/>
        </p:nvCxnSpPr>
        <p:spPr>
          <a:xfrm>
            <a:off x="-5143608" y="4358542"/>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AE1BB39E-81EF-4A32-A458-B33E85FD6DB5}"/>
              </a:ext>
            </a:extLst>
          </p:cNvPr>
          <p:cNvSpPr txBox="1"/>
          <p:nvPr/>
        </p:nvSpPr>
        <p:spPr>
          <a:xfrm>
            <a:off x="-4837938" y="4186732"/>
            <a:ext cx="4420679" cy="897618"/>
          </a:xfrm>
          <a:prstGeom prst="rect">
            <a:avLst/>
          </a:prstGeom>
          <a:noFill/>
        </p:spPr>
        <p:txBody>
          <a:bodyPr wrap="square" rtlCol="0">
            <a:spAutoFit/>
          </a:bodyPr>
          <a:lstStyle/>
          <a:p>
            <a:pPr lvl="0" algn="just">
              <a:lnSpc>
                <a:spcPct val="120000"/>
              </a:lnSpc>
            </a:pPr>
            <a:r>
              <a:rPr lang="vi-VN" sz="1500" b="1">
                <a:latin typeface="Segoe UI" panose="020B0502040204020203" pitchFamily="34" charset="0"/>
                <a:ea typeface="Segoe UI Black" panose="020B0A02040204020203" pitchFamily="34" charset="0"/>
                <a:cs typeface="Segoe UI" panose="020B0502040204020203" pitchFamily="34" charset="0"/>
              </a:rPr>
              <a:t>Khả năng lưu trữ linh hoạt</a:t>
            </a:r>
          </a:p>
          <a:p>
            <a:pPr lvl="0" algn="just">
              <a:lnSpc>
                <a:spcPct val="120000"/>
              </a:lnSpc>
            </a:pPr>
            <a:r>
              <a:rPr lang="vi-VN" sz="1500" b="1">
                <a:latin typeface="Segoe UI" panose="020B0502040204020203" pitchFamily="34" charset="0"/>
                <a:ea typeface="Segoe UI Black" panose="020B0A02040204020203" pitchFamily="34" charset="0"/>
                <a:cs typeface="Segoe UI" panose="020B0502040204020203" pitchFamily="34" charset="0"/>
              </a:rPr>
              <a:t>Tốc độ truy vẫn cao</a:t>
            </a:r>
          </a:p>
          <a:p>
            <a:pPr lvl="0" algn="just">
              <a:lnSpc>
                <a:spcPct val="120000"/>
              </a:lnSpc>
            </a:pPr>
            <a:r>
              <a:rPr lang="vi-VN" sz="1500" b="1">
                <a:latin typeface="Segoe UI" panose="020B0502040204020203" pitchFamily="34" charset="0"/>
                <a:ea typeface="Segoe UI Black" panose="020B0A02040204020203" pitchFamily="34" charset="0"/>
                <a:cs typeface="Segoe UI" panose="020B0502040204020203" pitchFamily="34" charset="0"/>
              </a:rPr>
              <a:t>Khả năng mở rộng, phân tán cao </a:t>
            </a:r>
          </a:p>
        </p:txBody>
      </p:sp>
      <p:cxnSp>
        <p:nvCxnSpPr>
          <p:cNvPr id="80" name="Straight Connector 79">
            <a:extLst>
              <a:ext uri="{FF2B5EF4-FFF2-40B4-BE49-F238E27FC236}">
                <a16:creationId xmlns:a16="http://schemas.microsoft.com/office/drawing/2014/main" id="{13881392-C397-4DC0-BAC3-05635EA1016A}"/>
              </a:ext>
            </a:extLst>
          </p:cNvPr>
          <p:cNvCxnSpPr>
            <a:cxnSpLocks/>
          </p:cNvCxnSpPr>
          <p:nvPr/>
        </p:nvCxnSpPr>
        <p:spPr>
          <a:xfrm>
            <a:off x="-5143608" y="4642950"/>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3E33904-00EA-46A0-BE04-A1204F9D4549}"/>
              </a:ext>
            </a:extLst>
          </p:cNvPr>
          <p:cNvCxnSpPr>
            <a:cxnSpLocks/>
          </p:cNvCxnSpPr>
          <p:nvPr/>
        </p:nvCxnSpPr>
        <p:spPr>
          <a:xfrm>
            <a:off x="-5143608" y="4927358"/>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1C7FEA49-F7B9-4C5E-B523-43AE74FC7A3F}"/>
              </a:ext>
            </a:extLst>
          </p:cNvPr>
          <p:cNvGrpSpPr/>
          <p:nvPr/>
        </p:nvGrpSpPr>
        <p:grpSpPr>
          <a:xfrm>
            <a:off x="3874055" y="7413359"/>
            <a:ext cx="4876005" cy="4584295"/>
            <a:chOff x="3657998" y="2138387"/>
            <a:chExt cx="4876005" cy="4584295"/>
          </a:xfrm>
        </p:grpSpPr>
        <p:pic>
          <p:nvPicPr>
            <p:cNvPr id="61" name="Picture 60" descr="Mô hình MVC trong PHP - Minh Tri Nguyen">
              <a:extLst>
                <a:ext uri="{FF2B5EF4-FFF2-40B4-BE49-F238E27FC236}">
                  <a16:creationId xmlns:a16="http://schemas.microsoft.com/office/drawing/2014/main" id="{E1B3E483-1CD1-471A-A5FA-311731B9E5F5}"/>
                </a:ext>
              </a:extLst>
            </p:cNvPr>
            <p:cNvPicPr/>
            <p:nvPr/>
          </p:nvPicPr>
          <p:blipFill rotWithShape="1">
            <a:blip r:embed="rId10">
              <a:duotone>
                <a:schemeClr val="accent6">
                  <a:shade val="45000"/>
                  <a:satMod val="135000"/>
                </a:schemeClr>
                <a:prstClr val="white"/>
              </a:duotone>
              <a:extLst>
                <a:ext uri="{28A0092B-C50C-407E-A947-70E740481C1C}">
                  <a14:useLocalDpi xmlns:a14="http://schemas.microsoft.com/office/drawing/2010/main" val="0"/>
                </a:ext>
              </a:extLst>
            </a:blip>
            <a:srcRect t="3714"/>
            <a:stretch/>
          </p:blipFill>
          <p:spPr bwMode="auto">
            <a:xfrm>
              <a:off x="3657998" y="2138387"/>
              <a:ext cx="4876005" cy="4584295"/>
            </a:xfrm>
            <a:prstGeom prst="rect">
              <a:avLst/>
            </a:prstGeom>
            <a:noFill/>
            <a:ln>
              <a:noFill/>
            </a:ln>
          </p:spPr>
        </p:pic>
        <p:sp>
          <p:nvSpPr>
            <p:cNvPr id="2" name="Rectangle: Rounded Corners 1">
              <a:extLst>
                <a:ext uri="{FF2B5EF4-FFF2-40B4-BE49-F238E27FC236}">
                  <a16:creationId xmlns:a16="http://schemas.microsoft.com/office/drawing/2014/main" id="{EB584E7C-32A3-4289-89B5-DCA17F1E2ACE}"/>
                </a:ext>
              </a:extLst>
            </p:cNvPr>
            <p:cNvSpPr/>
            <p:nvPr/>
          </p:nvSpPr>
          <p:spPr>
            <a:xfrm>
              <a:off x="3784600" y="2642489"/>
              <a:ext cx="526956" cy="204648"/>
            </a:xfrm>
            <a:prstGeom prst="roundRect">
              <a:avLst/>
            </a:prstGeom>
            <a:solidFill>
              <a:srgbClr val="94B77C"/>
            </a:solidFill>
            <a:ln>
              <a:solidFill>
                <a:srgbClr val="94B7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4" name="Picture 2">
            <a:extLst>
              <a:ext uri="{FF2B5EF4-FFF2-40B4-BE49-F238E27FC236}">
                <a16:creationId xmlns:a16="http://schemas.microsoft.com/office/drawing/2014/main" id="{6D43747E-6B91-4139-AF3F-906984DB26B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38756" y="7900941"/>
            <a:ext cx="526957" cy="142032"/>
          </a:xfrm>
          <a:prstGeom prst="rect">
            <a:avLst/>
          </a:prstGeom>
          <a:noFill/>
          <a:extLst>
            <a:ext uri="{909E8E84-426E-40DD-AFC4-6F175D3DCCD1}">
              <a14:hiddenFill xmlns:a14="http://schemas.microsoft.com/office/drawing/2010/main">
                <a:solidFill>
                  <a:srgbClr val="FFFFFF"/>
                </a:solidFill>
              </a14:hiddenFill>
            </a:ext>
          </a:extLst>
        </p:spPr>
      </p:pic>
      <p:sp>
        <p:nvSpPr>
          <p:cNvPr id="65" name="Freeform: Shape 64">
            <a:extLst>
              <a:ext uri="{FF2B5EF4-FFF2-40B4-BE49-F238E27FC236}">
                <a16:creationId xmlns:a16="http://schemas.microsoft.com/office/drawing/2014/main" id="{D21DC45D-0579-44C7-98DD-CB17236B284A}"/>
              </a:ext>
            </a:extLst>
          </p:cNvPr>
          <p:cNvSpPr/>
          <p:nvPr/>
        </p:nvSpPr>
        <p:spPr>
          <a:xfrm flipH="1">
            <a:off x="9931199" y="6190724"/>
            <a:ext cx="1478074" cy="1371455"/>
          </a:xfrm>
          <a:custGeom>
            <a:avLst/>
            <a:gdLst>
              <a:gd name="connsiteX0" fmla="*/ 7144 w 9153525"/>
              <a:gd name="connsiteY0" fmla="*/ 940630 h 7467600"/>
              <a:gd name="connsiteX1" fmla="*/ 2483644 w 9153525"/>
              <a:gd name="connsiteY1" fmla="*/ 7180 h 7467600"/>
              <a:gd name="connsiteX2" fmla="*/ 6770846 w 9153525"/>
              <a:gd name="connsiteY2" fmla="*/ 2501778 h 7467600"/>
              <a:gd name="connsiteX3" fmla="*/ 9151144 w 9153525"/>
              <a:gd name="connsiteY3" fmla="*/ 5064956 h 7467600"/>
              <a:gd name="connsiteX4" fmla="*/ 9046369 w 9153525"/>
              <a:gd name="connsiteY4" fmla="*/ 7465256 h 7467600"/>
              <a:gd name="connsiteX5" fmla="*/ 7144 w 9153525"/>
              <a:gd name="connsiteY5" fmla="*/ 7465256 h 7467600"/>
              <a:gd name="connsiteX6" fmla="*/ 7144 w 9153525"/>
              <a:gd name="connsiteY6" fmla="*/ 940630 h 746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3525" h="7467600">
                <a:moveTo>
                  <a:pt x="7144" y="940630"/>
                </a:moveTo>
                <a:cubicBezTo>
                  <a:pt x="7144" y="940630"/>
                  <a:pt x="921544" y="16705"/>
                  <a:pt x="2483644" y="7180"/>
                </a:cubicBezTo>
                <a:cubicBezTo>
                  <a:pt x="4045744" y="-2345"/>
                  <a:pt x="4599147" y="1852173"/>
                  <a:pt x="6770846" y="2501778"/>
                </a:cubicBezTo>
                <a:cubicBezTo>
                  <a:pt x="8942546" y="3151383"/>
                  <a:pt x="9151144" y="5064956"/>
                  <a:pt x="9151144" y="5064956"/>
                </a:cubicBezTo>
                <a:lnTo>
                  <a:pt x="9046369" y="7465256"/>
                </a:lnTo>
                <a:lnTo>
                  <a:pt x="7144" y="7465256"/>
                </a:lnTo>
                <a:lnTo>
                  <a:pt x="7144" y="940630"/>
                </a:lnTo>
                <a:close/>
              </a:path>
            </a:pathLst>
          </a:custGeom>
          <a:solidFill>
            <a:srgbClr val="94B77C"/>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 name="Freeform: Shape 65">
            <a:extLst>
              <a:ext uri="{FF2B5EF4-FFF2-40B4-BE49-F238E27FC236}">
                <a16:creationId xmlns:a16="http://schemas.microsoft.com/office/drawing/2014/main" id="{57319389-6117-43D4-84B6-366C18F6DA1E}"/>
              </a:ext>
            </a:extLst>
          </p:cNvPr>
          <p:cNvSpPr/>
          <p:nvPr/>
        </p:nvSpPr>
        <p:spPr>
          <a:xfrm flipH="1">
            <a:off x="9826862" y="6421639"/>
            <a:ext cx="1199103" cy="669984"/>
          </a:xfrm>
          <a:custGeom>
            <a:avLst/>
            <a:gdLst>
              <a:gd name="connsiteX0" fmla="*/ 7144 w 6572250"/>
              <a:gd name="connsiteY0" fmla="*/ 41396 h 3648075"/>
              <a:gd name="connsiteX1" fmla="*/ 6569869 w 6572250"/>
              <a:gd name="connsiteY1" fmla="*/ 3645656 h 3648075"/>
              <a:gd name="connsiteX2" fmla="*/ 7144 w 6572250"/>
              <a:gd name="connsiteY2" fmla="*/ 3645656 h 3648075"/>
              <a:gd name="connsiteX3" fmla="*/ 7144 w 6572250"/>
              <a:gd name="connsiteY3" fmla="*/ 41396 h 3648075"/>
            </a:gdLst>
            <a:ahLst/>
            <a:cxnLst>
              <a:cxn ang="0">
                <a:pos x="connsiteX0" y="connsiteY0"/>
              </a:cxn>
              <a:cxn ang="0">
                <a:pos x="connsiteX1" y="connsiteY1"/>
              </a:cxn>
              <a:cxn ang="0">
                <a:pos x="connsiteX2" y="connsiteY2"/>
              </a:cxn>
              <a:cxn ang="0">
                <a:pos x="connsiteX3" y="connsiteY3"/>
              </a:cxn>
            </a:cxnLst>
            <a:rect l="l" t="t" r="r" b="b"/>
            <a:pathLst>
              <a:path w="6572250" h="3648075">
                <a:moveTo>
                  <a:pt x="7144" y="41396"/>
                </a:moveTo>
                <a:cubicBezTo>
                  <a:pt x="7144" y="41396"/>
                  <a:pt x="3920966" y="-597732"/>
                  <a:pt x="6569869" y="3645656"/>
                </a:cubicBezTo>
                <a:lnTo>
                  <a:pt x="7144" y="3645656"/>
                </a:lnTo>
                <a:lnTo>
                  <a:pt x="7144" y="41396"/>
                </a:lnTo>
                <a:close/>
              </a:path>
            </a:pathLst>
          </a:custGeom>
          <a:solidFill>
            <a:srgbClr val="422C1C"/>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0B254D8F-06F4-4EDA-B2B9-EB5D8DE969E4}"/>
              </a:ext>
            </a:extLst>
          </p:cNvPr>
          <p:cNvSpPr/>
          <p:nvPr/>
        </p:nvSpPr>
        <p:spPr>
          <a:xfrm flipH="1">
            <a:off x="10670937" y="5643184"/>
            <a:ext cx="2147959" cy="1200023"/>
          </a:xfrm>
          <a:custGeom>
            <a:avLst/>
            <a:gdLst>
              <a:gd name="connsiteX0" fmla="*/ 3743801 w 11772900"/>
              <a:gd name="connsiteY0" fmla="*/ 631984 h 6534150"/>
              <a:gd name="connsiteX1" fmla="*/ 6979444 w 11772900"/>
              <a:gd name="connsiteY1" fmla="*/ 1588294 h 6534150"/>
              <a:gd name="connsiteX2" fmla="*/ 11768614 w 11772900"/>
              <a:gd name="connsiteY2" fmla="*/ 6531769 h 6534150"/>
              <a:gd name="connsiteX3" fmla="*/ 7144 w 11772900"/>
              <a:gd name="connsiteY3" fmla="*/ 6531769 h 6534150"/>
              <a:gd name="connsiteX4" fmla="*/ 7144 w 11772900"/>
              <a:gd name="connsiteY4" fmla="*/ 7144 h 653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72900" h="6534150">
                <a:moveTo>
                  <a:pt x="3743801" y="631984"/>
                </a:moveTo>
                <a:cubicBezTo>
                  <a:pt x="3743801" y="631984"/>
                  <a:pt x="5083017" y="1430179"/>
                  <a:pt x="6979444" y="1588294"/>
                </a:cubicBezTo>
                <a:cubicBezTo>
                  <a:pt x="9598819" y="1807369"/>
                  <a:pt x="11051381" y="4598194"/>
                  <a:pt x="11768614" y="6531769"/>
                </a:cubicBezTo>
                <a:lnTo>
                  <a:pt x="7144" y="6531769"/>
                </a:lnTo>
                <a:lnTo>
                  <a:pt x="7144" y="7144"/>
                </a:lnTo>
              </a:path>
            </a:pathLst>
          </a:custGeom>
          <a:solidFill>
            <a:srgbClr val="8CA771"/>
          </a:solid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8E559E91-8F61-45B1-A224-B3F9BB402186}"/>
              </a:ext>
            </a:extLst>
          </p:cNvPr>
          <p:cNvSpPr/>
          <p:nvPr/>
        </p:nvSpPr>
        <p:spPr>
          <a:xfrm flipH="1">
            <a:off x="10577975" y="5933583"/>
            <a:ext cx="2267869" cy="976112"/>
          </a:xfrm>
          <a:custGeom>
            <a:avLst/>
            <a:gdLst>
              <a:gd name="connsiteX0" fmla="*/ 7144 w 12430125"/>
              <a:gd name="connsiteY0" fmla="*/ 7144 h 5314950"/>
              <a:gd name="connsiteX1" fmla="*/ 2626519 w 12430125"/>
              <a:gd name="connsiteY1" fmla="*/ 1268254 h 5314950"/>
              <a:gd name="connsiteX2" fmla="*/ 9151144 w 12430125"/>
              <a:gd name="connsiteY2" fmla="*/ 2173129 h 5314950"/>
              <a:gd name="connsiteX3" fmla="*/ 12427744 w 12430125"/>
              <a:gd name="connsiteY3" fmla="*/ 5316379 h 5314950"/>
              <a:gd name="connsiteX4" fmla="*/ 7144 w 12430125"/>
              <a:gd name="connsiteY4" fmla="*/ 5316379 h 5314950"/>
              <a:gd name="connsiteX5" fmla="*/ 7144 w 12430125"/>
              <a:gd name="connsiteY5" fmla="*/ 7144 h 531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30125" h="5314950">
                <a:moveTo>
                  <a:pt x="7144" y="7144"/>
                </a:moveTo>
                <a:cubicBezTo>
                  <a:pt x="7144" y="7144"/>
                  <a:pt x="673894" y="982504"/>
                  <a:pt x="2626519" y="1268254"/>
                </a:cubicBezTo>
                <a:cubicBezTo>
                  <a:pt x="4579144" y="1554004"/>
                  <a:pt x="7379494" y="1277779"/>
                  <a:pt x="9151144" y="2173129"/>
                </a:cubicBezTo>
                <a:cubicBezTo>
                  <a:pt x="10922794" y="3068479"/>
                  <a:pt x="12427744" y="5316379"/>
                  <a:pt x="12427744" y="5316379"/>
                </a:cubicBezTo>
                <a:lnTo>
                  <a:pt x="7144" y="5316379"/>
                </a:lnTo>
                <a:lnTo>
                  <a:pt x="7144" y="7144"/>
                </a:lnTo>
                <a:close/>
              </a:path>
            </a:pathLst>
          </a:custGeom>
          <a:solidFill>
            <a:srgbClr val="94B77C"/>
          </a:solidFill>
          <a:ln w="9525" cap="flat">
            <a:noFill/>
            <a:prstDash val="solid"/>
            <a:miter/>
          </a:ln>
        </p:spPr>
        <p:txBody>
          <a:bodyPr rtlCol="0" anchor="ctr"/>
          <a:lstStyle/>
          <a:p>
            <a:endParaRPr lang="en-US"/>
          </a:p>
        </p:txBody>
      </p:sp>
      <p:pic>
        <p:nvPicPr>
          <p:cNvPr id="5" name="Picture 4" descr="A screen shot of a computer program&#10;&#10;Description automatically generated">
            <a:extLst>
              <a:ext uri="{FF2B5EF4-FFF2-40B4-BE49-F238E27FC236}">
                <a16:creationId xmlns:a16="http://schemas.microsoft.com/office/drawing/2014/main" id="{1B1B881C-923F-469A-A2D2-9B9BCC69C4A4}"/>
              </a:ext>
            </a:extLst>
          </p:cNvPr>
          <p:cNvPicPr>
            <a:picLocks noChangeAspect="1"/>
          </p:cNvPicPr>
          <p:nvPr/>
        </p:nvPicPr>
        <p:blipFill rotWithShape="1">
          <a:blip r:embed="rId12">
            <a:extLst>
              <a:ext uri="{28A0092B-C50C-407E-A947-70E740481C1C}">
                <a14:useLocalDpi xmlns:a14="http://schemas.microsoft.com/office/drawing/2010/main" val="0"/>
              </a:ext>
            </a:extLst>
          </a:blip>
          <a:srcRect l="7503" t="11062" r="7322" b="10725"/>
          <a:stretch/>
        </p:blipFill>
        <p:spPr>
          <a:xfrm>
            <a:off x="3365981" y="9559966"/>
            <a:ext cx="5460039" cy="4246357"/>
          </a:xfrm>
          <a:prstGeom prst="rect">
            <a:avLst/>
          </a:prstGeom>
          <a:ln>
            <a:solidFill>
              <a:srgbClr val="422C1C"/>
            </a:solidFill>
          </a:ln>
        </p:spPr>
      </p:pic>
      <p:pic>
        <p:nvPicPr>
          <p:cNvPr id="7" name="Picture 6" descr="A screen shot of a computer code&#10;&#10;Description automatically generated">
            <a:extLst>
              <a:ext uri="{FF2B5EF4-FFF2-40B4-BE49-F238E27FC236}">
                <a16:creationId xmlns:a16="http://schemas.microsoft.com/office/drawing/2014/main" id="{A80E9E39-C728-4BAC-A928-F9ECB554DDA9}"/>
              </a:ext>
            </a:extLst>
          </p:cNvPr>
          <p:cNvPicPr>
            <a:picLocks noChangeAspect="1"/>
          </p:cNvPicPr>
          <p:nvPr/>
        </p:nvPicPr>
        <p:blipFill rotWithShape="1">
          <a:blip r:embed="rId13">
            <a:extLst>
              <a:ext uri="{28A0092B-C50C-407E-A947-70E740481C1C}">
                <a14:useLocalDpi xmlns:a14="http://schemas.microsoft.com/office/drawing/2010/main" val="0"/>
              </a:ext>
            </a:extLst>
          </a:blip>
          <a:srcRect l="7332" t="11179" r="7311" b="10554"/>
          <a:stretch/>
        </p:blipFill>
        <p:spPr>
          <a:xfrm>
            <a:off x="2953132" y="2283598"/>
            <a:ext cx="6285737" cy="4378170"/>
          </a:xfrm>
          <a:prstGeom prst="rect">
            <a:avLst/>
          </a:prstGeom>
          <a:ln>
            <a:solidFill>
              <a:srgbClr val="422C1C"/>
            </a:solidFill>
          </a:ln>
        </p:spPr>
      </p:pic>
      <p:pic>
        <p:nvPicPr>
          <p:cNvPr id="69" name="Picture 68" descr="A screenshot of a computer code&#10;&#10;Description automatically generated">
            <a:extLst>
              <a:ext uri="{FF2B5EF4-FFF2-40B4-BE49-F238E27FC236}">
                <a16:creationId xmlns:a16="http://schemas.microsoft.com/office/drawing/2014/main" id="{79D5DB88-B29A-4351-8C50-13C41E52C4F2}"/>
              </a:ext>
            </a:extLst>
          </p:cNvPr>
          <p:cNvPicPr>
            <a:picLocks noChangeAspect="1"/>
          </p:cNvPicPr>
          <p:nvPr/>
        </p:nvPicPr>
        <p:blipFill rotWithShape="1">
          <a:blip r:embed="rId14">
            <a:extLst>
              <a:ext uri="{28A0092B-C50C-407E-A947-70E740481C1C}">
                <a14:useLocalDpi xmlns:a14="http://schemas.microsoft.com/office/drawing/2010/main" val="0"/>
              </a:ext>
            </a:extLst>
          </a:blip>
          <a:srcRect l="2346" t="6516" r="2777" b="7062"/>
          <a:stretch/>
        </p:blipFill>
        <p:spPr>
          <a:xfrm>
            <a:off x="493030" y="-6309308"/>
            <a:ext cx="11205940" cy="4206404"/>
          </a:xfrm>
          <a:prstGeom prst="rect">
            <a:avLst/>
          </a:prstGeom>
          <a:ln>
            <a:solidFill>
              <a:srgbClr val="422C1C"/>
            </a:solidFill>
          </a:ln>
        </p:spPr>
      </p:pic>
    </p:spTree>
    <p:extLst>
      <p:ext uri="{BB962C8B-B14F-4D97-AF65-F5344CB8AC3E}">
        <p14:creationId xmlns:p14="http://schemas.microsoft.com/office/powerpoint/2010/main" val="588297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95"/>
                                        </p:tgtEl>
                                        <p:attrNameLst>
                                          <p:attrName>style.visibility</p:attrName>
                                        </p:attrNameLst>
                                      </p:cBhvr>
                                      <p:to>
                                        <p:strVal val="visible"/>
                                      </p:to>
                                    </p:set>
                                    <p:animEffect transition="in" filter="wipe(up)">
                                      <p:cBhvr>
                                        <p:cTn id="7" dur="500"/>
                                        <p:tgtEl>
                                          <p:spTgt spid="195"/>
                                        </p:tgtEl>
                                      </p:cBhvr>
                                    </p:animEffect>
                                  </p:childTnLst>
                                </p:cTn>
                              </p:par>
                              <p:par>
                                <p:cTn id="8" presetID="22" presetClass="entr" presetSubtype="1" fill="hold" nodeType="withEffect">
                                  <p:stCondLst>
                                    <p:cond delay="0"/>
                                  </p:stCondLst>
                                  <p:childTnLst>
                                    <p:set>
                                      <p:cBhvr>
                                        <p:cTn id="9" dur="1" fill="hold">
                                          <p:stCondLst>
                                            <p:cond delay="0"/>
                                          </p:stCondLst>
                                        </p:cTn>
                                        <p:tgtEl>
                                          <p:spTgt spid="207"/>
                                        </p:tgtEl>
                                        <p:attrNameLst>
                                          <p:attrName>style.visibility</p:attrName>
                                        </p:attrNameLst>
                                      </p:cBhvr>
                                      <p:to>
                                        <p:strVal val="visible"/>
                                      </p:to>
                                    </p:set>
                                    <p:animEffect transition="in" filter="wipe(up)">
                                      <p:cBhvr>
                                        <p:cTn id="10" dur="500"/>
                                        <p:tgtEl>
                                          <p:spTgt spid="20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par>
                                <p:cTn id="14" presetID="22" presetClass="entr" presetSubtype="1" fill="hold" nodeType="with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wipe(up)">
                                      <p:cBhvr>
                                        <p:cTn id="16"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288D736-601C-45E8-8055-C73DEB2B60F4}"/>
              </a:ext>
            </a:extLst>
          </p:cNvPr>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915383" y="-3027850"/>
            <a:ext cx="14081760" cy="3794455"/>
          </a:xfrm>
          <a:prstGeom prst="rect">
            <a:avLst/>
          </a:prstGeom>
        </p:spPr>
      </p:pic>
      <p:sp>
        <p:nvSpPr>
          <p:cNvPr id="353" name="Freeform: Shape 352">
            <a:extLst>
              <a:ext uri="{FF2B5EF4-FFF2-40B4-BE49-F238E27FC236}">
                <a16:creationId xmlns:a16="http://schemas.microsoft.com/office/drawing/2014/main" id="{9DE043DC-2E20-423F-9091-6D92689A7C5C}"/>
              </a:ext>
            </a:extLst>
          </p:cNvPr>
          <p:cNvSpPr/>
          <p:nvPr/>
        </p:nvSpPr>
        <p:spPr>
          <a:xfrm>
            <a:off x="-1350780" y="6110755"/>
            <a:ext cx="1199103" cy="669984"/>
          </a:xfrm>
          <a:custGeom>
            <a:avLst/>
            <a:gdLst>
              <a:gd name="connsiteX0" fmla="*/ 7144 w 6572250"/>
              <a:gd name="connsiteY0" fmla="*/ 41396 h 3648075"/>
              <a:gd name="connsiteX1" fmla="*/ 6569869 w 6572250"/>
              <a:gd name="connsiteY1" fmla="*/ 3645656 h 3648075"/>
              <a:gd name="connsiteX2" fmla="*/ 7144 w 6572250"/>
              <a:gd name="connsiteY2" fmla="*/ 3645656 h 3648075"/>
              <a:gd name="connsiteX3" fmla="*/ 7144 w 6572250"/>
              <a:gd name="connsiteY3" fmla="*/ 41396 h 3648075"/>
            </a:gdLst>
            <a:ahLst/>
            <a:cxnLst>
              <a:cxn ang="0">
                <a:pos x="connsiteX0" y="connsiteY0"/>
              </a:cxn>
              <a:cxn ang="0">
                <a:pos x="connsiteX1" y="connsiteY1"/>
              </a:cxn>
              <a:cxn ang="0">
                <a:pos x="connsiteX2" y="connsiteY2"/>
              </a:cxn>
              <a:cxn ang="0">
                <a:pos x="connsiteX3" y="connsiteY3"/>
              </a:cxn>
            </a:cxnLst>
            <a:rect l="l" t="t" r="r" b="b"/>
            <a:pathLst>
              <a:path w="6572250" h="3648075">
                <a:moveTo>
                  <a:pt x="7144" y="41396"/>
                </a:moveTo>
                <a:cubicBezTo>
                  <a:pt x="7144" y="41396"/>
                  <a:pt x="3920966" y="-597732"/>
                  <a:pt x="6569869" y="3645656"/>
                </a:cubicBezTo>
                <a:lnTo>
                  <a:pt x="7144" y="3645656"/>
                </a:lnTo>
                <a:lnTo>
                  <a:pt x="7144" y="41396"/>
                </a:lnTo>
                <a:close/>
              </a:path>
            </a:pathLst>
          </a:custGeom>
          <a:solidFill>
            <a:srgbClr val="C8BE55"/>
          </a:solidFill>
          <a:ln w="9525" cap="flat">
            <a:no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8C00871E-BC21-4C00-B2C9-79CCA31DC517}"/>
              </a:ext>
            </a:extLst>
          </p:cNvPr>
          <p:cNvSpPr txBox="1"/>
          <p:nvPr/>
        </p:nvSpPr>
        <p:spPr>
          <a:xfrm>
            <a:off x="3645866" y="-29180"/>
            <a:ext cx="4900269" cy="796757"/>
          </a:xfrm>
          <a:prstGeom prst="rect">
            <a:avLst/>
          </a:prstGeom>
          <a:noFill/>
        </p:spPr>
        <p:txBody>
          <a:bodyPr wrap="square" rtlCol="0">
            <a:spAutoFit/>
          </a:bodyPr>
          <a:lstStyle/>
          <a:p>
            <a:pPr lvl="0" algn="ctr">
              <a:lnSpc>
                <a:spcPct val="120000"/>
              </a:lnSpc>
            </a:pPr>
            <a:r>
              <a:rPr lang="en-US" sz="2000" b="1">
                <a:solidFill>
                  <a:srgbClr val="8CA771"/>
                </a:solidFill>
                <a:latin typeface="Segoe UI Black" panose="020B0A02040204020203" pitchFamily="34" charset="0"/>
                <a:ea typeface="Segoe UI Black" panose="020B0A02040204020203" pitchFamily="34" charset="0"/>
              </a:rPr>
              <a:t>Ch</a:t>
            </a:r>
            <a:r>
              <a:rPr lang="vi-VN" sz="2000" b="1">
                <a:solidFill>
                  <a:srgbClr val="8CA771"/>
                </a:solidFill>
                <a:latin typeface="Segoe UI Black" panose="020B0A02040204020203" pitchFamily="34" charset="0"/>
                <a:ea typeface="Segoe UI Black" panose="020B0A02040204020203" pitchFamily="34" charset="0"/>
              </a:rPr>
              <a:t>ư</a:t>
            </a:r>
            <a:r>
              <a:rPr lang="en-US" sz="2000" b="1">
                <a:solidFill>
                  <a:srgbClr val="8CA771"/>
                </a:solidFill>
                <a:latin typeface="Segoe UI Black" panose="020B0A02040204020203" pitchFamily="34" charset="0"/>
                <a:ea typeface="Segoe UI Black" panose="020B0A02040204020203" pitchFamily="34" charset="0"/>
              </a:rPr>
              <a:t>ơng 3</a:t>
            </a:r>
            <a:endParaRPr lang="en-US" sz="1500" b="1">
              <a:solidFill>
                <a:srgbClr val="8CA771"/>
              </a:solidFill>
              <a:latin typeface="Segoe UI Black" panose="020B0A02040204020203" pitchFamily="34" charset="0"/>
              <a:ea typeface="Segoe UI Black" panose="020B0A02040204020203" pitchFamily="34" charset="0"/>
            </a:endParaRPr>
          </a:p>
          <a:p>
            <a:pPr algn="ctr">
              <a:lnSpc>
                <a:spcPct val="120000"/>
              </a:lnSpc>
            </a:pPr>
            <a:r>
              <a:rPr lang="en-US" sz="2000" b="1">
                <a:latin typeface="Segoe UI Black" panose="020B0A02040204020203" pitchFamily="34" charset="0"/>
                <a:ea typeface="Segoe UI Black" panose="020B0A02040204020203" pitchFamily="34" charset="0"/>
              </a:rPr>
              <a:t>HIỆN THỰC HÓA NGHIÊN CỨU</a:t>
            </a:r>
          </a:p>
        </p:txBody>
      </p:sp>
      <p:cxnSp>
        <p:nvCxnSpPr>
          <p:cNvPr id="133" name="Straight Connector 132">
            <a:extLst>
              <a:ext uri="{FF2B5EF4-FFF2-40B4-BE49-F238E27FC236}">
                <a16:creationId xmlns:a16="http://schemas.microsoft.com/office/drawing/2014/main" id="{7E26F377-8AED-49DD-89E0-8683E290DFD6}"/>
              </a:ext>
            </a:extLst>
          </p:cNvPr>
          <p:cNvCxnSpPr>
            <a:cxnSpLocks/>
          </p:cNvCxnSpPr>
          <p:nvPr/>
        </p:nvCxnSpPr>
        <p:spPr>
          <a:xfrm>
            <a:off x="5135880" y="782852"/>
            <a:ext cx="1920240" cy="0"/>
          </a:xfrm>
          <a:prstGeom prst="line">
            <a:avLst/>
          </a:prstGeom>
          <a:ln w="76200" cap="rnd">
            <a:solidFill>
              <a:srgbClr val="422C1C"/>
            </a:solidFill>
            <a:round/>
          </a:ln>
        </p:spPr>
        <p:style>
          <a:lnRef idx="3">
            <a:schemeClr val="dk1"/>
          </a:lnRef>
          <a:fillRef idx="0">
            <a:schemeClr val="dk1"/>
          </a:fillRef>
          <a:effectRef idx="2">
            <a:schemeClr val="dk1"/>
          </a:effectRef>
          <a:fontRef idx="minor">
            <a:schemeClr val="tx1"/>
          </a:fontRef>
        </p:style>
      </p:cxnSp>
      <p:sp>
        <p:nvSpPr>
          <p:cNvPr id="173" name="TextBox 172">
            <a:extLst>
              <a:ext uri="{FF2B5EF4-FFF2-40B4-BE49-F238E27FC236}">
                <a16:creationId xmlns:a16="http://schemas.microsoft.com/office/drawing/2014/main" id="{CBAE81FC-7580-40A1-BAA5-AD9BF54F82A1}"/>
              </a:ext>
            </a:extLst>
          </p:cNvPr>
          <p:cNvSpPr txBox="1"/>
          <p:nvPr/>
        </p:nvSpPr>
        <p:spPr>
          <a:xfrm>
            <a:off x="-8463724" y="2122890"/>
            <a:ext cx="6250944" cy="3327065"/>
          </a:xfrm>
          <a:prstGeom prst="rect">
            <a:avLst/>
          </a:prstGeom>
          <a:noFill/>
        </p:spPr>
        <p:txBody>
          <a:bodyPr wrap="square" rtlCol="0">
            <a:spAutoFit/>
          </a:bodyPr>
          <a:lstStyle/>
          <a:p>
            <a:pPr algn="just"/>
            <a:r>
              <a:rPr lang="en-US" b="1"/>
              <a:t>Trong thời đại số hiện nay, việc phát triển một trang web bán hàng trực tuyến trở nên phổ biến và vần thiết. Vì vậy, việc sử dụng NodeJS để xây dựng một trang bán hàng trực tuyến là đề tài có tính cấp thiết và ứng dụng cao.</a:t>
            </a:r>
          </a:p>
          <a:p>
            <a:pPr algn="just">
              <a:lnSpc>
                <a:spcPct val="120000"/>
              </a:lnSpc>
              <a:spcBef>
                <a:spcPts val="600"/>
              </a:spcBef>
            </a:pPr>
            <a:r>
              <a:rPr lang="vi-VN" sz="1500" b="1">
                <a:latin typeface="Segoe UI" panose="020B0502040204020203" pitchFamily="34" charset="0"/>
                <a:ea typeface="Segoe UI Black" panose="020B0A02040204020203" pitchFamily="34" charset="0"/>
                <a:cs typeface="Segoe UI" panose="020B0502040204020203" pitchFamily="34" charset="0"/>
              </a:rPr>
              <a:t>Các</a:t>
            </a:r>
            <a:r>
              <a:rPr lang="en-US" sz="1500" b="1">
                <a:latin typeface="Segoe UI" panose="020B0502040204020203" pitchFamily="34" charset="0"/>
                <a:ea typeface="Segoe UI Black" panose="020B0A02040204020203" pitchFamily="34" charset="0"/>
                <a:cs typeface="Segoe UI" panose="020B0502040204020203" pitchFamily="34" charset="0"/>
              </a:rPr>
              <a:t> </a:t>
            </a:r>
            <a:r>
              <a:rPr lang="en-US" b="1"/>
              <a:t>công cụ như NodeJS, MongoDB sẽ là nền tảng để phát triển ứng dụng.</a:t>
            </a:r>
          </a:p>
          <a:p>
            <a:pPr algn="just"/>
            <a:r>
              <a:rPr lang="en-US" b="1"/>
              <a:t>Qua quá trình xây dựng và phát triển, tìm hiểu được cách hoạt động của ứng dụng web, mô hình MVC,  API tương tác với giao diện. </a:t>
            </a:r>
            <a:endParaRPr lang="en-US"/>
          </a:p>
          <a:p>
            <a:pPr algn="just"/>
            <a:r>
              <a:rPr lang="en-US" b="1"/>
              <a:t>Qua quá trình thực hiện, đã xây dựng được ứng dụng đáp ứng các chức năng cơ bản của một trang thương mại điện tử.</a:t>
            </a:r>
            <a:endParaRPr lang="en-US"/>
          </a:p>
        </p:txBody>
      </p:sp>
      <p:sp>
        <p:nvSpPr>
          <p:cNvPr id="349" name="Freeform: Shape 348">
            <a:extLst>
              <a:ext uri="{FF2B5EF4-FFF2-40B4-BE49-F238E27FC236}">
                <a16:creationId xmlns:a16="http://schemas.microsoft.com/office/drawing/2014/main" id="{9D90E10C-C78D-4730-AAA8-0A782E2B376C}"/>
              </a:ext>
            </a:extLst>
          </p:cNvPr>
          <p:cNvSpPr/>
          <p:nvPr/>
        </p:nvSpPr>
        <p:spPr>
          <a:xfrm>
            <a:off x="-2572035" y="5654754"/>
            <a:ext cx="1670055" cy="1371455"/>
          </a:xfrm>
          <a:custGeom>
            <a:avLst/>
            <a:gdLst>
              <a:gd name="connsiteX0" fmla="*/ 7144 w 9153525"/>
              <a:gd name="connsiteY0" fmla="*/ 940630 h 7467600"/>
              <a:gd name="connsiteX1" fmla="*/ 2483644 w 9153525"/>
              <a:gd name="connsiteY1" fmla="*/ 7180 h 7467600"/>
              <a:gd name="connsiteX2" fmla="*/ 6770846 w 9153525"/>
              <a:gd name="connsiteY2" fmla="*/ 2501778 h 7467600"/>
              <a:gd name="connsiteX3" fmla="*/ 9151144 w 9153525"/>
              <a:gd name="connsiteY3" fmla="*/ 5064956 h 7467600"/>
              <a:gd name="connsiteX4" fmla="*/ 9046369 w 9153525"/>
              <a:gd name="connsiteY4" fmla="*/ 7465256 h 7467600"/>
              <a:gd name="connsiteX5" fmla="*/ 7144 w 9153525"/>
              <a:gd name="connsiteY5" fmla="*/ 7465256 h 7467600"/>
              <a:gd name="connsiteX6" fmla="*/ 7144 w 9153525"/>
              <a:gd name="connsiteY6" fmla="*/ 940630 h 746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3525" h="7467600">
                <a:moveTo>
                  <a:pt x="7144" y="940630"/>
                </a:moveTo>
                <a:cubicBezTo>
                  <a:pt x="7144" y="940630"/>
                  <a:pt x="921544" y="16705"/>
                  <a:pt x="2483644" y="7180"/>
                </a:cubicBezTo>
                <a:cubicBezTo>
                  <a:pt x="4045744" y="-2345"/>
                  <a:pt x="4599147" y="1852173"/>
                  <a:pt x="6770846" y="2501778"/>
                </a:cubicBezTo>
                <a:cubicBezTo>
                  <a:pt x="8942546" y="3151383"/>
                  <a:pt x="9151144" y="5064956"/>
                  <a:pt x="9151144" y="5064956"/>
                </a:cubicBezTo>
                <a:lnTo>
                  <a:pt x="9046369" y="7465256"/>
                </a:lnTo>
                <a:lnTo>
                  <a:pt x="7144" y="7465256"/>
                </a:lnTo>
                <a:lnTo>
                  <a:pt x="7144" y="940630"/>
                </a:lnTo>
                <a:close/>
              </a:path>
            </a:pathLst>
          </a:custGeom>
          <a:solidFill>
            <a:srgbClr val="8CA77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50" name="Freeform: Shape 349">
            <a:extLst>
              <a:ext uri="{FF2B5EF4-FFF2-40B4-BE49-F238E27FC236}">
                <a16:creationId xmlns:a16="http://schemas.microsoft.com/office/drawing/2014/main" id="{FD3FD86B-938A-445E-B126-253998687273}"/>
              </a:ext>
            </a:extLst>
          </p:cNvPr>
          <p:cNvSpPr/>
          <p:nvPr/>
        </p:nvSpPr>
        <p:spPr>
          <a:xfrm>
            <a:off x="-1357383" y="6213336"/>
            <a:ext cx="2147959" cy="1200023"/>
          </a:xfrm>
          <a:custGeom>
            <a:avLst/>
            <a:gdLst>
              <a:gd name="connsiteX0" fmla="*/ 3743801 w 11772900"/>
              <a:gd name="connsiteY0" fmla="*/ 631984 h 6534150"/>
              <a:gd name="connsiteX1" fmla="*/ 6979444 w 11772900"/>
              <a:gd name="connsiteY1" fmla="*/ 1588294 h 6534150"/>
              <a:gd name="connsiteX2" fmla="*/ 11768614 w 11772900"/>
              <a:gd name="connsiteY2" fmla="*/ 6531769 h 6534150"/>
              <a:gd name="connsiteX3" fmla="*/ 7144 w 11772900"/>
              <a:gd name="connsiteY3" fmla="*/ 6531769 h 6534150"/>
              <a:gd name="connsiteX4" fmla="*/ 7144 w 11772900"/>
              <a:gd name="connsiteY4" fmla="*/ 7144 h 653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72900" h="6534150">
                <a:moveTo>
                  <a:pt x="3743801" y="631984"/>
                </a:moveTo>
                <a:cubicBezTo>
                  <a:pt x="3743801" y="631984"/>
                  <a:pt x="5083017" y="1430179"/>
                  <a:pt x="6979444" y="1588294"/>
                </a:cubicBezTo>
                <a:cubicBezTo>
                  <a:pt x="9598819" y="1807369"/>
                  <a:pt x="11051381" y="4598194"/>
                  <a:pt x="11768614" y="6531769"/>
                </a:cubicBezTo>
                <a:lnTo>
                  <a:pt x="7144" y="6531769"/>
                </a:lnTo>
                <a:lnTo>
                  <a:pt x="7144" y="7144"/>
                </a:lnTo>
              </a:path>
            </a:pathLst>
          </a:custGeom>
          <a:solidFill>
            <a:srgbClr val="8CA771"/>
          </a:solid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9C918245-6095-4FB8-96E2-7D3D5C0B2FC4}"/>
              </a:ext>
            </a:extLst>
          </p:cNvPr>
          <p:cNvSpPr/>
          <p:nvPr/>
        </p:nvSpPr>
        <p:spPr>
          <a:xfrm>
            <a:off x="-2568987" y="5881888"/>
            <a:ext cx="2267869" cy="976112"/>
          </a:xfrm>
          <a:custGeom>
            <a:avLst/>
            <a:gdLst>
              <a:gd name="connsiteX0" fmla="*/ 7144 w 12430125"/>
              <a:gd name="connsiteY0" fmla="*/ 7144 h 5314950"/>
              <a:gd name="connsiteX1" fmla="*/ 2626519 w 12430125"/>
              <a:gd name="connsiteY1" fmla="*/ 1268254 h 5314950"/>
              <a:gd name="connsiteX2" fmla="*/ 9151144 w 12430125"/>
              <a:gd name="connsiteY2" fmla="*/ 2173129 h 5314950"/>
              <a:gd name="connsiteX3" fmla="*/ 12427744 w 12430125"/>
              <a:gd name="connsiteY3" fmla="*/ 5316379 h 5314950"/>
              <a:gd name="connsiteX4" fmla="*/ 7144 w 12430125"/>
              <a:gd name="connsiteY4" fmla="*/ 5316379 h 5314950"/>
              <a:gd name="connsiteX5" fmla="*/ 7144 w 12430125"/>
              <a:gd name="connsiteY5" fmla="*/ 7144 h 531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30125" h="5314950">
                <a:moveTo>
                  <a:pt x="7144" y="7144"/>
                </a:moveTo>
                <a:cubicBezTo>
                  <a:pt x="7144" y="7144"/>
                  <a:pt x="673894" y="982504"/>
                  <a:pt x="2626519" y="1268254"/>
                </a:cubicBezTo>
                <a:cubicBezTo>
                  <a:pt x="4579144" y="1554004"/>
                  <a:pt x="7379494" y="1277779"/>
                  <a:pt x="9151144" y="2173129"/>
                </a:cubicBezTo>
                <a:cubicBezTo>
                  <a:pt x="10922794" y="3068479"/>
                  <a:pt x="12427744" y="5316379"/>
                  <a:pt x="12427744" y="5316379"/>
                </a:cubicBezTo>
                <a:lnTo>
                  <a:pt x="7144" y="5316379"/>
                </a:lnTo>
                <a:lnTo>
                  <a:pt x="7144" y="7144"/>
                </a:lnTo>
                <a:close/>
              </a:path>
            </a:pathLst>
          </a:custGeom>
          <a:solidFill>
            <a:srgbClr val="422C1C"/>
          </a:solidFill>
          <a:ln w="9525" cap="flat">
            <a:noFill/>
            <a:prstDash val="solid"/>
            <a:miter/>
          </a:ln>
        </p:spPr>
        <p:txBody>
          <a:bodyPr rtlCol="0" anchor="ctr"/>
          <a:lstStyle/>
          <a:p>
            <a:endParaRPr lang="en-US"/>
          </a:p>
        </p:txBody>
      </p:sp>
      <p:sp>
        <p:nvSpPr>
          <p:cNvPr id="36" name="Rectangle 35">
            <a:extLst>
              <a:ext uri="{FF2B5EF4-FFF2-40B4-BE49-F238E27FC236}">
                <a16:creationId xmlns:a16="http://schemas.microsoft.com/office/drawing/2014/main" id="{EC97E616-21F7-453A-BC28-B2A78BA3DDD4}"/>
              </a:ext>
            </a:extLst>
          </p:cNvPr>
          <p:cNvSpPr/>
          <p:nvPr/>
        </p:nvSpPr>
        <p:spPr>
          <a:xfrm>
            <a:off x="-13915137" y="1692795"/>
            <a:ext cx="5775005" cy="369332"/>
          </a:xfrm>
          <a:prstGeom prst="rect">
            <a:avLst/>
          </a:prstGeom>
        </p:spPr>
        <p:txBody>
          <a:bodyPr wrap="square">
            <a:spAutoFit/>
          </a:bodyPr>
          <a:lstStyle/>
          <a:p>
            <a:pPr algn="ctr"/>
            <a:r>
              <a:rPr lang="en-US" b="1">
                <a:solidFill>
                  <a:schemeClr val="bg1"/>
                </a:solidFill>
                <a:latin typeface="Segoe UI Black" panose="020B0A02040204020203" pitchFamily="34" charset="0"/>
                <a:ea typeface="Segoe UI Black" panose="020B0A02040204020203" pitchFamily="34" charset="0"/>
              </a:rPr>
              <a:t>2.3. Khảo sát dành cho nhà tuyển dụng năm 2022</a:t>
            </a:r>
          </a:p>
        </p:txBody>
      </p:sp>
      <p:sp>
        <p:nvSpPr>
          <p:cNvPr id="6" name="Oval 5">
            <a:extLst>
              <a:ext uri="{FF2B5EF4-FFF2-40B4-BE49-F238E27FC236}">
                <a16:creationId xmlns:a16="http://schemas.microsoft.com/office/drawing/2014/main" id="{E61F6C8A-CEEA-4890-A0A2-12A7447DA07D}"/>
              </a:ext>
            </a:extLst>
          </p:cNvPr>
          <p:cNvSpPr/>
          <p:nvPr/>
        </p:nvSpPr>
        <p:spPr>
          <a:xfrm>
            <a:off x="5135880" y="-21031200"/>
            <a:ext cx="1968710" cy="2235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0" name="Picture 189" descr="A logo of a company&#10;&#10;Description automatically generated">
            <a:extLst>
              <a:ext uri="{FF2B5EF4-FFF2-40B4-BE49-F238E27FC236}">
                <a16:creationId xmlns:a16="http://schemas.microsoft.com/office/drawing/2014/main" id="{925F940D-3451-404F-AC72-D471904EB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200" y="858366"/>
            <a:ext cx="1282801" cy="785829"/>
          </a:xfrm>
          <a:prstGeom prst="rect">
            <a:avLst/>
          </a:prstGeom>
        </p:spPr>
      </p:pic>
      <p:pic>
        <p:nvPicPr>
          <p:cNvPr id="192" name="Picture 191" descr="A black and yellow logo&#10;&#10;Description automatically generated">
            <a:extLst>
              <a:ext uri="{FF2B5EF4-FFF2-40B4-BE49-F238E27FC236}">
                <a16:creationId xmlns:a16="http://schemas.microsoft.com/office/drawing/2014/main" id="{2BD01447-E9BF-4AAF-BE18-A42326953724}"/>
              </a:ext>
            </a:extLst>
          </p:cNvPr>
          <p:cNvPicPr>
            <a:picLocks noChangeAspect="1"/>
          </p:cNvPicPr>
          <p:nvPr/>
        </p:nvPicPr>
        <p:blipFill>
          <a:blip r:embed="rId5">
            <a:duotone>
              <a:prstClr val="black"/>
              <a:schemeClr val="accent6">
                <a:tint val="45000"/>
                <a:satMod val="400000"/>
              </a:schemeClr>
            </a:duotone>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4964945" y="879641"/>
            <a:ext cx="1700290" cy="786384"/>
          </a:xfrm>
          <a:prstGeom prst="rect">
            <a:avLst/>
          </a:prstGeom>
        </p:spPr>
      </p:pic>
      <p:sp>
        <p:nvSpPr>
          <p:cNvPr id="9" name="Oval 8">
            <a:extLst>
              <a:ext uri="{FF2B5EF4-FFF2-40B4-BE49-F238E27FC236}">
                <a16:creationId xmlns:a16="http://schemas.microsoft.com/office/drawing/2014/main" id="{21ABC1F8-0F56-4F8C-96BB-B0340537B614}"/>
              </a:ext>
            </a:extLst>
          </p:cNvPr>
          <p:cNvSpPr/>
          <p:nvPr/>
        </p:nvSpPr>
        <p:spPr>
          <a:xfrm>
            <a:off x="5135880" y="2753360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5" name="Straight Connector 194">
            <a:extLst>
              <a:ext uri="{FF2B5EF4-FFF2-40B4-BE49-F238E27FC236}">
                <a16:creationId xmlns:a16="http://schemas.microsoft.com/office/drawing/2014/main" id="{D61A33A6-0D0B-42F3-9B98-F3C539AFD751}"/>
              </a:ext>
            </a:extLst>
          </p:cNvPr>
          <p:cNvCxnSpPr>
            <a:cxnSpLocks/>
          </p:cNvCxnSpPr>
          <p:nvPr/>
        </p:nvCxnSpPr>
        <p:spPr>
          <a:xfrm>
            <a:off x="-7200998" y="2309477"/>
            <a:ext cx="0" cy="731520"/>
          </a:xfrm>
          <a:prstGeom prst="line">
            <a:avLst/>
          </a:prstGeom>
          <a:ln w="25400" cap="rnd">
            <a:solidFill>
              <a:srgbClr val="8CA77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6D2C19ED-AA23-4871-AB4C-F3E30D0BAE6B}"/>
              </a:ext>
            </a:extLst>
          </p:cNvPr>
          <p:cNvGrpSpPr/>
          <p:nvPr/>
        </p:nvGrpSpPr>
        <p:grpSpPr>
          <a:xfrm>
            <a:off x="-7200998" y="2298869"/>
            <a:ext cx="4726349" cy="343620"/>
            <a:chOff x="749202" y="2298869"/>
            <a:chExt cx="4726349" cy="343620"/>
          </a:xfrm>
        </p:grpSpPr>
        <p:cxnSp>
          <p:nvCxnSpPr>
            <p:cNvPr id="196" name="Straight Connector 195">
              <a:extLst>
                <a:ext uri="{FF2B5EF4-FFF2-40B4-BE49-F238E27FC236}">
                  <a16:creationId xmlns:a16="http://schemas.microsoft.com/office/drawing/2014/main" id="{ADA41FA9-82A9-4E85-BE50-EDF3C6AE0996}"/>
                </a:ext>
              </a:extLst>
            </p:cNvPr>
            <p:cNvCxnSpPr>
              <a:cxnSpLocks/>
            </p:cNvCxnSpPr>
            <p:nvPr/>
          </p:nvCxnSpPr>
          <p:spPr>
            <a:xfrm>
              <a:off x="749202" y="2470679"/>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E8113B54-0C2A-4591-AD33-A5711D496F49}"/>
                </a:ext>
              </a:extLst>
            </p:cNvPr>
            <p:cNvSpPr txBox="1"/>
            <p:nvPr/>
          </p:nvSpPr>
          <p:spPr>
            <a:xfrm>
              <a:off x="1054872" y="2298869"/>
              <a:ext cx="4420679" cy="343620"/>
            </a:xfrm>
            <a:prstGeom prst="rect">
              <a:avLst/>
            </a:prstGeom>
            <a:noFill/>
          </p:spPr>
          <p:txBody>
            <a:bodyPr wrap="square" rtlCol="0">
              <a:spAutoFit/>
            </a:bodyPr>
            <a:lstStyle/>
            <a:p>
              <a:pPr lvl="0" algn="just">
                <a:lnSpc>
                  <a:spcPct val="120000"/>
                </a:lnSpc>
              </a:pPr>
              <a:r>
                <a:rPr lang="en-US" sz="1500" b="1">
                  <a:latin typeface="Segoe UI" panose="020B0502040204020203" pitchFamily="34" charset="0"/>
                  <a:ea typeface="Segoe UI Black" panose="020B0A02040204020203" pitchFamily="34" charset="0"/>
                  <a:cs typeface="Segoe UI" panose="020B0502040204020203" pitchFamily="34" charset="0"/>
                </a:rPr>
                <a:t>Ra đời vào năm 2009</a:t>
              </a:r>
            </a:p>
          </p:txBody>
        </p:sp>
      </p:grpSp>
      <p:grpSp>
        <p:nvGrpSpPr>
          <p:cNvPr id="13" name="Group 12">
            <a:extLst>
              <a:ext uri="{FF2B5EF4-FFF2-40B4-BE49-F238E27FC236}">
                <a16:creationId xmlns:a16="http://schemas.microsoft.com/office/drawing/2014/main" id="{702DFF0C-6DA3-44AC-BD2D-DF8FDA8C9E0A}"/>
              </a:ext>
            </a:extLst>
          </p:cNvPr>
          <p:cNvGrpSpPr/>
          <p:nvPr/>
        </p:nvGrpSpPr>
        <p:grpSpPr>
          <a:xfrm>
            <a:off x="-7200998" y="2544469"/>
            <a:ext cx="4726349" cy="400687"/>
            <a:chOff x="749202" y="2569193"/>
            <a:chExt cx="4726349" cy="400687"/>
          </a:xfrm>
        </p:grpSpPr>
        <p:cxnSp>
          <p:nvCxnSpPr>
            <p:cNvPr id="197" name="Straight Connector 196">
              <a:extLst>
                <a:ext uri="{FF2B5EF4-FFF2-40B4-BE49-F238E27FC236}">
                  <a16:creationId xmlns:a16="http://schemas.microsoft.com/office/drawing/2014/main" id="{A1C22E8B-310D-40A4-A516-C58790D32F71}"/>
                </a:ext>
              </a:extLst>
            </p:cNvPr>
            <p:cNvCxnSpPr>
              <a:cxnSpLocks/>
            </p:cNvCxnSpPr>
            <p:nvPr/>
          </p:nvCxnSpPr>
          <p:spPr>
            <a:xfrm>
              <a:off x="749202" y="2769536"/>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370ABC91-AFD7-4963-90E3-316B77EA541F}"/>
                </a:ext>
              </a:extLst>
            </p:cNvPr>
            <p:cNvSpPr txBox="1"/>
            <p:nvPr/>
          </p:nvSpPr>
          <p:spPr>
            <a:xfrm>
              <a:off x="1054872" y="2569193"/>
              <a:ext cx="4420679" cy="400687"/>
            </a:xfrm>
            <a:prstGeom prst="rect">
              <a:avLst/>
            </a:prstGeom>
            <a:noFill/>
          </p:spPr>
          <p:txBody>
            <a:bodyPr wrap="square" rtlCol="0">
              <a:spAutoFit/>
            </a:bodyPr>
            <a:lstStyle/>
            <a:p>
              <a:pPr lvl="0" algn="just">
                <a:lnSpc>
                  <a:spcPct val="120000"/>
                </a:lnSpc>
              </a:pPr>
              <a:r>
                <a:rPr lang="en-US" b="1"/>
                <a:t>Môi trường thực thi JavaScripts </a:t>
              </a:r>
              <a:endParaRPr lang="en-US" sz="1500" b="1">
                <a:latin typeface="Segoe UI" panose="020B0502040204020203" pitchFamily="34" charset="0"/>
                <a:ea typeface="Segoe UI Black" panose="020B0A02040204020203" pitchFamily="34" charset="0"/>
                <a:cs typeface="Segoe UI" panose="020B0502040204020203" pitchFamily="34" charset="0"/>
              </a:endParaRPr>
            </a:p>
          </p:txBody>
        </p:sp>
      </p:grpSp>
      <p:grpSp>
        <p:nvGrpSpPr>
          <p:cNvPr id="14" name="Group 13">
            <a:extLst>
              <a:ext uri="{FF2B5EF4-FFF2-40B4-BE49-F238E27FC236}">
                <a16:creationId xmlns:a16="http://schemas.microsoft.com/office/drawing/2014/main" id="{AC4F4264-92D8-418D-9A42-AE63911338AA}"/>
              </a:ext>
            </a:extLst>
          </p:cNvPr>
          <p:cNvGrpSpPr/>
          <p:nvPr/>
        </p:nvGrpSpPr>
        <p:grpSpPr>
          <a:xfrm>
            <a:off x="-7200998" y="2847137"/>
            <a:ext cx="4726349" cy="369332"/>
            <a:chOff x="749202" y="2847137"/>
            <a:chExt cx="4726349" cy="369332"/>
          </a:xfrm>
        </p:grpSpPr>
        <p:cxnSp>
          <p:nvCxnSpPr>
            <p:cNvPr id="199" name="Straight Connector 198">
              <a:extLst>
                <a:ext uri="{FF2B5EF4-FFF2-40B4-BE49-F238E27FC236}">
                  <a16:creationId xmlns:a16="http://schemas.microsoft.com/office/drawing/2014/main" id="{7C3F6514-E1C0-4018-9A10-6CE3F8B2B384}"/>
                </a:ext>
              </a:extLst>
            </p:cNvPr>
            <p:cNvCxnSpPr>
              <a:cxnSpLocks/>
            </p:cNvCxnSpPr>
            <p:nvPr/>
          </p:nvCxnSpPr>
          <p:spPr>
            <a:xfrm>
              <a:off x="749202" y="3031803"/>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38966272-9ED5-42D1-B236-8CB859355AC4}"/>
                </a:ext>
              </a:extLst>
            </p:cNvPr>
            <p:cNvSpPr txBox="1"/>
            <p:nvPr/>
          </p:nvSpPr>
          <p:spPr>
            <a:xfrm>
              <a:off x="1054872" y="2847137"/>
              <a:ext cx="4420679" cy="369332"/>
            </a:xfrm>
            <a:prstGeom prst="rect">
              <a:avLst/>
            </a:prstGeom>
            <a:noFill/>
          </p:spPr>
          <p:txBody>
            <a:bodyPr wrap="square" rtlCol="0">
              <a:spAutoFit/>
            </a:bodyPr>
            <a:lstStyle/>
            <a:p>
              <a:r>
                <a:rPr lang="en-US" b="1"/>
                <a:t>Dùng để phát triển web Server, web API</a:t>
              </a:r>
              <a:endParaRPr lang="en-US"/>
            </a:p>
          </p:txBody>
        </p:sp>
      </p:grpSp>
      <p:sp>
        <p:nvSpPr>
          <p:cNvPr id="205" name="Rectangle: Rounded Corners 204">
            <a:extLst>
              <a:ext uri="{FF2B5EF4-FFF2-40B4-BE49-F238E27FC236}">
                <a16:creationId xmlns:a16="http://schemas.microsoft.com/office/drawing/2014/main" id="{FB8284FE-EF50-4838-A7BE-F5CF478FC247}"/>
              </a:ext>
            </a:extLst>
          </p:cNvPr>
          <p:cNvSpPr/>
          <p:nvPr/>
        </p:nvSpPr>
        <p:spPr>
          <a:xfrm>
            <a:off x="-12531793" y="3350063"/>
            <a:ext cx="2958799" cy="388547"/>
          </a:xfrm>
          <a:prstGeom prst="roundRect">
            <a:avLst>
              <a:gd name="adj" fmla="val 19116"/>
            </a:avLst>
          </a:prstGeom>
          <a:solidFill>
            <a:srgbClr val="8CA771"/>
          </a:solidFill>
          <a:ln w="28575">
            <a:solidFill>
              <a:srgbClr val="422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Segoe UI Black" panose="020B0A02040204020203" pitchFamily="34" charset="0"/>
              <a:ea typeface="Segoe UI Black" panose="020B0A02040204020203" pitchFamily="34" charset="0"/>
            </a:endParaRPr>
          </a:p>
        </p:txBody>
      </p:sp>
      <p:sp>
        <p:nvSpPr>
          <p:cNvPr id="206" name="Rectangle 205">
            <a:extLst>
              <a:ext uri="{FF2B5EF4-FFF2-40B4-BE49-F238E27FC236}">
                <a16:creationId xmlns:a16="http://schemas.microsoft.com/office/drawing/2014/main" id="{B4BD4154-F2C5-48B3-BAB2-24D057896CEB}"/>
              </a:ext>
            </a:extLst>
          </p:cNvPr>
          <p:cNvSpPr/>
          <p:nvPr/>
        </p:nvSpPr>
        <p:spPr>
          <a:xfrm>
            <a:off x="-12334155" y="3359670"/>
            <a:ext cx="2563523" cy="369332"/>
          </a:xfrm>
          <a:prstGeom prst="rect">
            <a:avLst/>
          </a:prstGeom>
        </p:spPr>
        <p:txBody>
          <a:bodyPr wrap="none">
            <a:spAutoFit/>
          </a:bodyPr>
          <a:lstStyle/>
          <a:p>
            <a:pPr algn="ctr"/>
            <a:r>
              <a:rPr lang="en-US" b="1">
                <a:solidFill>
                  <a:schemeClr val="bg1"/>
                </a:solidFill>
                <a:latin typeface="Segoe UI Black" panose="020B0A02040204020203" pitchFamily="34" charset="0"/>
                <a:ea typeface="Segoe UI Black" panose="020B0A02040204020203" pitchFamily="34" charset="0"/>
              </a:rPr>
              <a:t>2.2. </a:t>
            </a:r>
            <a:r>
              <a:rPr lang="vi-VN" b="1">
                <a:solidFill>
                  <a:schemeClr val="bg1"/>
                </a:solidFill>
                <a:latin typeface="Segoe UI Black" panose="020B0A02040204020203" pitchFamily="34" charset="0"/>
                <a:ea typeface="Segoe UI Black" panose="020B0A02040204020203" pitchFamily="34" charset="0"/>
              </a:rPr>
              <a:t>Ư</a:t>
            </a:r>
            <a:r>
              <a:rPr lang="en-US" b="1">
                <a:solidFill>
                  <a:schemeClr val="bg1"/>
                </a:solidFill>
                <a:latin typeface="Segoe UI Black" panose="020B0A02040204020203" pitchFamily="34" charset="0"/>
                <a:ea typeface="Segoe UI Black" panose="020B0A02040204020203" pitchFamily="34" charset="0"/>
              </a:rPr>
              <a:t>u điểm NodeJS</a:t>
            </a:r>
          </a:p>
        </p:txBody>
      </p:sp>
      <p:cxnSp>
        <p:nvCxnSpPr>
          <p:cNvPr id="207" name="Straight Connector 206">
            <a:extLst>
              <a:ext uri="{FF2B5EF4-FFF2-40B4-BE49-F238E27FC236}">
                <a16:creationId xmlns:a16="http://schemas.microsoft.com/office/drawing/2014/main" id="{36EFCF8B-1C79-46ED-8001-F7140C2C424A}"/>
              </a:ext>
            </a:extLst>
          </p:cNvPr>
          <p:cNvCxnSpPr>
            <a:cxnSpLocks/>
          </p:cNvCxnSpPr>
          <p:nvPr/>
        </p:nvCxnSpPr>
        <p:spPr>
          <a:xfrm>
            <a:off x="-12406366" y="3976352"/>
            <a:ext cx="0" cy="731520"/>
          </a:xfrm>
          <a:prstGeom prst="line">
            <a:avLst/>
          </a:prstGeom>
          <a:ln w="25400" cap="rnd">
            <a:solidFill>
              <a:srgbClr val="8CA77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nvGrpSpPr>
          <p:cNvPr id="208" name="Group 207">
            <a:extLst>
              <a:ext uri="{FF2B5EF4-FFF2-40B4-BE49-F238E27FC236}">
                <a16:creationId xmlns:a16="http://schemas.microsoft.com/office/drawing/2014/main" id="{67D6FC85-1D27-4FA3-A9B4-1891C5D67522}"/>
              </a:ext>
            </a:extLst>
          </p:cNvPr>
          <p:cNvGrpSpPr/>
          <p:nvPr/>
        </p:nvGrpSpPr>
        <p:grpSpPr>
          <a:xfrm>
            <a:off x="-12661996" y="3965744"/>
            <a:ext cx="4726349" cy="343620"/>
            <a:chOff x="749202" y="2298869"/>
            <a:chExt cx="4726349" cy="343620"/>
          </a:xfrm>
        </p:grpSpPr>
        <p:cxnSp>
          <p:nvCxnSpPr>
            <p:cNvPr id="209" name="Straight Connector 208">
              <a:extLst>
                <a:ext uri="{FF2B5EF4-FFF2-40B4-BE49-F238E27FC236}">
                  <a16:creationId xmlns:a16="http://schemas.microsoft.com/office/drawing/2014/main" id="{1BD48ACF-A648-4F07-90EB-428A6C109CD8}"/>
                </a:ext>
              </a:extLst>
            </p:cNvPr>
            <p:cNvCxnSpPr>
              <a:cxnSpLocks/>
            </p:cNvCxnSpPr>
            <p:nvPr/>
          </p:nvCxnSpPr>
          <p:spPr>
            <a:xfrm>
              <a:off x="749202" y="2470679"/>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EECB19D9-2F8D-4022-B206-C227034D0FEB}"/>
                </a:ext>
              </a:extLst>
            </p:cNvPr>
            <p:cNvSpPr txBox="1"/>
            <p:nvPr/>
          </p:nvSpPr>
          <p:spPr>
            <a:xfrm>
              <a:off x="1054872" y="2298869"/>
              <a:ext cx="4420679" cy="343620"/>
            </a:xfrm>
            <a:prstGeom prst="rect">
              <a:avLst/>
            </a:prstGeom>
            <a:noFill/>
          </p:spPr>
          <p:txBody>
            <a:bodyPr wrap="square" rtlCol="0">
              <a:spAutoFit/>
            </a:bodyPr>
            <a:lstStyle/>
            <a:p>
              <a:pPr lvl="0" algn="just">
                <a:lnSpc>
                  <a:spcPct val="120000"/>
                </a:lnSpc>
              </a:pPr>
              <a:r>
                <a:rPr lang="en-US" sz="1500" b="1">
                  <a:latin typeface="Segoe UI" panose="020B0502040204020203" pitchFamily="34" charset="0"/>
                  <a:ea typeface="Segoe UI Black" panose="020B0A02040204020203" pitchFamily="34" charset="0"/>
                  <a:cs typeface="Segoe UI" panose="020B0502040204020203" pitchFamily="34" charset="0"/>
                </a:rPr>
                <a:t>Xử lý nhiều kết nối chỉ với một luồng </a:t>
              </a:r>
            </a:p>
          </p:txBody>
        </p:sp>
      </p:grpSp>
      <p:grpSp>
        <p:nvGrpSpPr>
          <p:cNvPr id="211" name="Group 210">
            <a:extLst>
              <a:ext uri="{FF2B5EF4-FFF2-40B4-BE49-F238E27FC236}">
                <a16:creationId xmlns:a16="http://schemas.microsoft.com/office/drawing/2014/main" id="{61B9B60F-7406-4055-9F64-CBB613E473D9}"/>
              </a:ext>
            </a:extLst>
          </p:cNvPr>
          <p:cNvGrpSpPr/>
          <p:nvPr/>
        </p:nvGrpSpPr>
        <p:grpSpPr>
          <a:xfrm>
            <a:off x="-12661996" y="4211344"/>
            <a:ext cx="4726349" cy="400687"/>
            <a:chOff x="749202" y="2569193"/>
            <a:chExt cx="4726349" cy="400687"/>
          </a:xfrm>
        </p:grpSpPr>
        <p:cxnSp>
          <p:nvCxnSpPr>
            <p:cNvPr id="212" name="Straight Connector 211">
              <a:extLst>
                <a:ext uri="{FF2B5EF4-FFF2-40B4-BE49-F238E27FC236}">
                  <a16:creationId xmlns:a16="http://schemas.microsoft.com/office/drawing/2014/main" id="{AC0FA516-6B59-403A-9784-868FAB790180}"/>
                </a:ext>
              </a:extLst>
            </p:cNvPr>
            <p:cNvCxnSpPr>
              <a:cxnSpLocks/>
            </p:cNvCxnSpPr>
            <p:nvPr/>
          </p:nvCxnSpPr>
          <p:spPr>
            <a:xfrm>
              <a:off x="749202" y="2769536"/>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06C6EF94-0A36-46BF-BE04-53C6BA10C2CF}"/>
                </a:ext>
              </a:extLst>
            </p:cNvPr>
            <p:cNvSpPr txBox="1"/>
            <p:nvPr/>
          </p:nvSpPr>
          <p:spPr>
            <a:xfrm>
              <a:off x="1054872" y="2569193"/>
              <a:ext cx="4420679" cy="400687"/>
            </a:xfrm>
            <a:prstGeom prst="rect">
              <a:avLst/>
            </a:prstGeom>
            <a:noFill/>
          </p:spPr>
          <p:txBody>
            <a:bodyPr wrap="square" rtlCol="0">
              <a:spAutoFit/>
            </a:bodyPr>
            <a:lstStyle/>
            <a:p>
              <a:pPr lvl="0" algn="just">
                <a:lnSpc>
                  <a:spcPct val="120000"/>
                </a:lnSpc>
              </a:pPr>
              <a:r>
                <a:rPr lang="en-US" b="1"/>
                <a:t>Tốc độ xử lý nhanh </a:t>
              </a:r>
              <a:endParaRPr lang="en-US" sz="1500" b="1">
                <a:latin typeface="Segoe UI" panose="020B0502040204020203" pitchFamily="34" charset="0"/>
                <a:ea typeface="Segoe UI Black" panose="020B0A02040204020203" pitchFamily="34" charset="0"/>
                <a:cs typeface="Segoe UI" panose="020B0502040204020203" pitchFamily="34" charset="0"/>
              </a:endParaRPr>
            </a:p>
          </p:txBody>
        </p:sp>
      </p:grpSp>
      <p:grpSp>
        <p:nvGrpSpPr>
          <p:cNvPr id="214" name="Group 213">
            <a:extLst>
              <a:ext uri="{FF2B5EF4-FFF2-40B4-BE49-F238E27FC236}">
                <a16:creationId xmlns:a16="http://schemas.microsoft.com/office/drawing/2014/main" id="{5A785495-B37F-44D6-941A-7AF0011F1C53}"/>
              </a:ext>
            </a:extLst>
          </p:cNvPr>
          <p:cNvGrpSpPr/>
          <p:nvPr/>
        </p:nvGrpSpPr>
        <p:grpSpPr>
          <a:xfrm>
            <a:off x="-12661996" y="4514012"/>
            <a:ext cx="4726349" cy="369332"/>
            <a:chOff x="749202" y="2847137"/>
            <a:chExt cx="4726349" cy="369332"/>
          </a:xfrm>
        </p:grpSpPr>
        <p:cxnSp>
          <p:nvCxnSpPr>
            <p:cNvPr id="215" name="Straight Connector 214">
              <a:extLst>
                <a:ext uri="{FF2B5EF4-FFF2-40B4-BE49-F238E27FC236}">
                  <a16:creationId xmlns:a16="http://schemas.microsoft.com/office/drawing/2014/main" id="{49E7B20D-3BE9-4955-8903-4A68F609E321}"/>
                </a:ext>
              </a:extLst>
            </p:cNvPr>
            <p:cNvCxnSpPr>
              <a:cxnSpLocks/>
            </p:cNvCxnSpPr>
            <p:nvPr/>
          </p:nvCxnSpPr>
          <p:spPr>
            <a:xfrm>
              <a:off x="749202" y="3031803"/>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16" name="TextBox 215">
              <a:extLst>
                <a:ext uri="{FF2B5EF4-FFF2-40B4-BE49-F238E27FC236}">
                  <a16:creationId xmlns:a16="http://schemas.microsoft.com/office/drawing/2014/main" id="{FDC542AC-6DDB-4DAF-A42D-5A3E9DB71D39}"/>
                </a:ext>
              </a:extLst>
            </p:cNvPr>
            <p:cNvSpPr txBox="1"/>
            <p:nvPr/>
          </p:nvSpPr>
          <p:spPr>
            <a:xfrm>
              <a:off x="1054872" y="2847137"/>
              <a:ext cx="4420679" cy="369332"/>
            </a:xfrm>
            <a:prstGeom prst="rect">
              <a:avLst/>
            </a:prstGeom>
            <a:noFill/>
          </p:spPr>
          <p:txBody>
            <a:bodyPr wrap="square" rtlCol="0">
              <a:spAutoFit/>
            </a:bodyPr>
            <a:lstStyle/>
            <a:p>
              <a:r>
                <a:rPr lang="en-US" b="1"/>
                <a:t>Dễ dàng mở rộng </a:t>
              </a:r>
              <a:endParaRPr lang="en-US"/>
            </a:p>
          </p:txBody>
        </p:sp>
      </p:grpSp>
      <p:pic>
        <p:nvPicPr>
          <p:cNvPr id="47" name="Picture 46">
            <a:extLst>
              <a:ext uri="{FF2B5EF4-FFF2-40B4-BE49-F238E27FC236}">
                <a16:creationId xmlns:a16="http://schemas.microsoft.com/office/drawing/2014/main" id="{43FB959F-5381-4903-A5C0-03B024D7ADC2}"/>
              </a:ext>
            </a:extLst>
          </p:cNvPr>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345973" y="2196444"/>
            <a:ext cx="5623126" cy="4604888"/>
          </a:xfrm>
          <a:prstGeom prst="rect">
            <a:avLst/>
          </a:prstGeom>
          <a:noFill/>
          <a:ln>
            <a:solidFill>
              <a:srgbClr val="FFFFFF"/>
            </a:solidFill>
          </a:ln>
        </p:spPr>
      </p:pic>
      <p:sp>
        <p:nvSpPr>
          <p:cNvPr id="48" name="Hexagon 47">
            <a:extLst>
              <a:ext uri="{FF2B5EF4-FFF2-40B4-BE49-F238E27FC236}">
                <a16:creationId xmlns:a16="http://schemas.microsoft.com/office/drawing/2014/main" id="{51635FC0-E919-405C-BD69-1C3CAD5C8DFC}"/>
              </a:ext>
            </a:extLst>
          </p:cNvPr>
          <p:cNvSpPr/>
          <p:nvPr/>
        </p:nvSpPr>
        <p:spPr>
          <a:xfrm>
            <a:off x="15048990" y="2939685"/>
            <a:ext cx="4922918" cy="4604887"/>
          </a:xfrm>
          <a:prstGeom prst="hexagon">
            <a:avLst/>
          </a:prstGeom>
          <a:solidFill>
            <a:srgbClr val="422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Off-page Connector 48">
            <a:extLst>
              <a:ext uri="{FF2B5EF4-FFF2-40B4-BE49-F238E27FC236}">
                <a16:creationId xmlns:a16="http://schemas.microsoft.com/office/drawing/2014/main" id="{807FFD06-6277-492F-97FF-F265BF551427}"/>
              </a:ext>
            </a:extLst>
          </p:cNvPr>
          <p:cNvSpPr/>
          <p:nvPr/>
        </p:nvSpPr>
        <p:spPr>
          <a:xfrm rot="5400000">
            <a:off x="14488779" y="710078"/>
            <a:ext cx="5168410" cy="6373188"/>
          </a:xfrm>
          <a:prstGeom prst="flowChartOffpageConnector">
            <a:avLst/>
          </a:prstGeom>
          <a:blipFill dpi="0" rotWithShape="0">
            <a:blip r:embed="rId8">
              <a:extLst>
                <a:ext uri="{BEBA8EAE-BF5A-486C-A8C5-ECC9F3942E4B}">
                  <a14:imgProps xmlns:a14="http://schemas.microsoft.com/office/drawing/2010/main">
                    <a14:imgLayer r:embed="rId9">
                      <a14:imgEffect>
                        <a14:colorTemperature colorTemp="11200"/>
                      </a14:imgEffect>
                    </a14:imgLayer>
                  </a14:imgProps>
                </a:ext>
              </a:extLst>
            </a:blip>
            <a:srcRect/>
            <a:stretch>
              <a:fillRect l="-38616" t="-680" r="-23306" b="680"/>
            </a:stretch>
          </a:blipFill>
          <a:ln w="76200">
            <a:solidFill>
              <a:srgbClr val="8CA77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Rounded Corners 49">
            <a:extLst>
              <a:ext uri="{FF2B5EF4-FFF2-40B4-BE49-F238E27FC236}">
                <a16:creationId xmlns:a16="http://schemas.microsoft.com/office/drawing/2014/main" id="{E3D08458-09FE-431D-9DD3-CE938F65FB35}"/>
              </a:ext>
            </a:extLst>
          </p:cNvPr>
          <p:cNvSpPr/>
          <p:nvPr/>
        </p:nvSpPr>
        <p:spPr>
          <a:xfrm>
            <a:off x="622006" y="1683188"/>
            <a:ext cx="4711994" cy="388547"/>
          </a:xfrm>
          <a:prstGeom prst="roundRect">
            <a:avLst>
              <a:gd name="adj" fmla="val 19116"/>
            </a:avLst>
          </a:prstGeom>
          <a:solidFill>
            <a:srgbClr val="8CA771"/>
          </a:solidFill>
          <a:ln w="28575">
            <a:solidFill>
              <a:srgbClr val="422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Segoe UI Black" panose="020B0A02040204020203" pitchFamily="34" charset="0"/>
              <a:ea typeface="Segoe UI Black" panose="020B0A02040204020203" pitchFamily="34" charset="0"/>
            </a:endParaRPr>
          </a:p>
        </p:txBody>
      </p:sp>
      <p:sp>
        <p:nvSpPr>
          <p:cNvPr id="51" name="Rectangle 50">
            <a:extLst>
              <a:ext uri="{FF2B5EF4-FFF2-40B4-BE49-F238E27FC236}">
                <a16:creationId xmlns:a16="http://schemas.microsoft.com/office/drawing/2014/main" id="{7E823D11-F773-4C66-994B-5C83151EE35C}"/>
              </a:ext>
            </a:extLst>
          </p:cNvPr>
          <p:cNvSpPr/>
          <p:nvPr/>
        </p:nvSpPr>
        <p:spPr>
          <a:xfrm>
            <a:off x="688671" y="1692795"/>
            <a:ext cx="4578664" cy="369332"/>
          </a:xfrm>
          <a:prstGeom prst="rect">
            <a:avLst/>
          </a:prstGeom>
        </p:spPr>
        <p:txBody>
          <a:bodyPr wrap="square">
            <a:spAutoFit/>
          </a:bodyPr>
          <a:lstStyle/>
          <a:p>
            <a:pPr algn="ctr"/>
            <a:r>
              <a:rPr lang="en-US" b="1">
                <a:solidFill>
                  <a:schemeClr val="bg1"/>
                </a:solidFill>
                <a:latin typeface="Segoe UI Black" panose="020B0A02040204020203" pitchFamily="34" charset="0"/>
                <a:ea typeface="Segoe UI Black" panose="020B0A02040204020203" pitchFamily="34" charset="0"/>
              </a:rPr>
              <a:t>3.3. Xây dựng phần View của trang chủ</a:t>
            </a:r>
          </a:p>
        </p:txBody>
      </p:sp>
      <p:sp>
        <p:nvSpPr>
          <p:cNvPr id="75" name="Rectangle: Rounded Corners 74">
            <a:extLst>
              <a:ext uri="{FF2B5EF4-FFF2-40B4-BE49-F238E27FC236}">
                <a16:creationId xmlns:a16="http://schemas.microsoft.com/office/drawing/2014/main" id="{619E793A-7D04-4E35-A75F-0D3F4E1B567B}"/>
              </a:ext>
            </a:extLst>
          </p:cNvPr>
          <p:cNvSpPr/>
          <p:nvPr/>
        </p:nvSpPr>
        <p:spPr>
          <a:xfrm>
            <a:off x="-5269036" y="3571051"/>
            <a:ext cx="3191256" cy="388547"/>
          </a:xfrm>
          <a:prstGeom prst="roundRect">
            <a:avLst>
              <a:gd name="adj" fmla="val 19116"/>
            </a:avLst>
          </a:prstGeom>
          <a:solidFill>
            <a:srgbClr val="8CA771"/>
          </a:solidFill>
          <a:ln w="28575">
            <a:solidFill>
              <a:srgbClr val="422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Segoe UI Black" panose="020B0A02040204020203" pitchFamily="34" charset="0"/>
              <a:ea typeface="Segoe UI Black" panose="020B0A02040204020203" pitchFamily="34" charset="0"/>
            </a:endParaRPr>
          </a:p>
        </p:txBody>
      </p:sp>
      <p:sp>
        <p:nvSpPr>
          <p:cNvPr id="76" name="Rectangle 75">
            <a:extLst>
              <a:ext uri="{FF2B5EF4-FFF2-40B4-BE49-F238E27FC236}">
                <a16:creationId xmlns:a16="http://schemas.microsoft.com/office/drawing/2014/main" id="{F67AF99D-FE54-4D24-B8EB-3FA2ABE631FE}"/>
              </a:ext>
            </a:extLst>
          </p:cNvPr>
          <p:cNvSpPr/>
          <p:nvPr/>
        </p:nvSpPr>
        <p:spPr>
          <a:xfrm>
            <a:off x="-5085814" y="3580658"/>
            <a:ext cx="2824812" cy="369332"/>
          </a:xfrm>
          <a:prstGeom prst="rect">
            <a:avLst/>
          </a:prstGeom>
        </p:spPr>
        <p:txBody>
          <a:bodyPr wrap="none">
            <a:spAutoFit/>
          </a:bodyPr>
          <a:lstStyle/>
          <a:p>
            <a:pPr algn="ctr"/>
            <a:r>
              <a:rPr lang="en-US" b="1">
                <a:solidFill>
                  <a:schemeClr val="bg1"/>
                </a:solidFill>
                <a:latin typeface="Segoe UI Black" panose="020B0A02040204020203" pitchFamily="34" charset="0"/>
                <a:ea typeface="Segoe UI Black" panose="020B0A02040204020203" pitchFamily="34" charset="0"/>
              </a:rPr>
              <a:t>2.9. Ưu điểm ExpressJS</a:t>
            </a:r>
          </a:p>
        </p:txBody>
      </p:sp>
      <p:cxnSp>
        <p:nvCxnSpPr>
          <p:cNvPr id="77" name="Straight Connector 76">
            <a:extLst>
              <a:ext uri="{FF2B5EF4-FFF2-40B4-BE49-F238E27FC236}">
                <a16:creationId xmlns:a16="http://schemas.microsoft.com/office/drawing/2014/main" id="{A03F82DE-EFFC-43F5-A0A3-70F3404B0407}"/>
              </a:ext>
            </a:extLst>
          </p:cNvPr>
          <p:cNvCxnSpPr>
            <a:cxnSpLocks/>
          </p:cNvCxnSpPr>
          <p:nvPr/>
        </p:nvCxnSpPr>
        <p:spPr>
          <a:xfrm>
            <a:off x="-5143608" y="4197340"/>
            <a:ext cx="0" cy="731520"/>
          </a:xfrm>
          <a:prstGeom prst="line">
            <a:avLst/>
          </a:prstGeom>
          <a:ln w="25400" cap="rnd">
            <a:solidFill>
              <a:srgbClr val="8CA77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10BB56C-F044-4FE0-AC7D-F53981A1609E}"/>
              </a:ext>
            </a:extLst>
          </p:cNvPr>
          <p:cNvCxnSpPr>
            <a:cxnSpLocks/>
          </p:cNvCxnSpPr>
          <p:nvPr/>
        </p:nvCxnSpPr>
        <p:spPr>
          <a:xfrm>
            <a:off x="-5143608" y="4358542"/>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AE1BB39E-81EF-4A32-A458-B33E85FD6DB5}"/>
              </a:ext>
            </a:extLst>
          </p:cNvPr>
          <p:cNvSpPr txBox="1"/>
          <p:nvPr/>
        </p:nvSpPr>
        <p:spPr>
          <a:xfrm>
            <a:off x="-4837938" y="4186732"/>
            <a:ext cx="4420679" cy="897618"/>
          </a:xfrm>
          <a:prstGeom prst="rect">
            <a:avLst/>
          </a:prstGeom>
          <a:noFill/>
        </p:spPr>
        <p:txBody>
          <a:bodyPr wrap="square" rtlCol="0">
            <a:spAutoFit/>
          </a:bodyPr>
          <a:lstStyle/>
          <a:p>
            <a:pPr lvl="0" algn="just">
              <a:lnSpc>
                <a:spcPct val="120000"/>
              </a:lnSpc>
            </a:pPr>
            <a:r>
              <a:rPr lang="vi-VN" sz="1500" b="1">
                <a:latin typeface="Segoe UI" panose="020B0502040204020203" pitchFamily="34" charset="0"/>
                <a:ea typeface="Segoe UI Black" panose="020B0A02040204020203" pitchFamily="34" charset="0"/>
                <a:cs typeface="Segoe UI" panose="020B0502040204020203" pitchFamily="34" charset="0"/>
              </a:rPr>
              <a:t>Khả năng lưu trữ linh hoạt</a:t>
            </a:r>
          </a:p>
          <a:p>
            <a:pPr lvl="0" algn="just">
              <a:lnSpc>
                <a:spcPct val="120000"/>
              </a:lnSpc>
            </a:pPr>
            <a:r>
              <a:rPr lang="vi-VN" sz="1500" b="1">
                <a:latin typeface="Segoe UI" panose="020B0502040204020203" pitchFamily="34" charset="0"/>
                <a:ea typeface="Segoe UI Black" panose="020B0A02040204020203" pitchFamily="34" charset="0"/>
                <a:cs typeface="Segoe UI" panose="020B0502040204020203" pitchFamily="34" charset="0"/>
              </a:rPr>
              <a:t>Tốc độ truy vẫn cao</a:t>
            </a:r>
          </a:p>
          <a:p>
            <a:pPr lvl="0" algn="just">
              <a:lnSpc>
                <a:spcPct val="120000"/>
              </a:lnSpc>
            </a:pPr>
            <a:r>
              <a:rPr lang="vi-VN" sz="1500" b="1">
                <a:latin typeface="Segoe UI" panose="020B0502040204020203" pitchFamily="34" charset="0"/>
                <a:ea typeface="Segoe UI Black" panose="020B0A02040204020203" pitchFamily="34" charset="0"/>
                <a:cs typeface="Segoe UI" panose="020B0502040204020203" pitchFamily="34" charset="0"/>
              </a:rPr>
              <a:t>Khả năng mở rộng, phân tán cao </a:t>
            </a:r>
          </a:p>
        </p:txBody>
      </p:sp>
      <p:cxnSp>
        <p:nvCxnSpPr>
          <p:cNvPr id="80" name="Straight Connector 79">
            <a:extLst>
              <a:ext uri="{FF2B5EF4-FFF2-40B4-BE49-F238E27FC236}">
                <a16:creationId xmlns:a16="http://schemas.microsoft.com/office/drawing/2014/main" id="{13881392-C397-4DC0-BAC3-05635EA1016A}"/>
              </a:ext>
            </a:extLst>
          </p:cNvPr>
          <p:cNvCxnSpPr>
            <a:cxnSpLocks/>
          </p:cNvCxnSpPr>
          <p:nvPr/>
        </p:nvCxnSpPr>
        <p:spPr>
          <a:xfrm>
            <a:off x="-5143608" y="4642950"/>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3E33904-00EA-46A0-BE04-A1204F9D4549}"/>
              </a:ext>
            </a:extLst>
          </p:cNvPr>
          <p:cNvCxnSpPr>
            <a:cxnSpLocks/>
          </p:cNvCxnSpPr>
          <p:nvPr/>
        </p:nvCxnSpPr>
        <p:spPr>
          <a:xfrm>
            <a:off x="-5143608" y="4927358"/>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1C7FEA49-F7B9-4C5E-B523-43AE74FC7A3F}"/>
              </a:ext>
            </a:extLst>
          </p:cNvPr>
          <p:cNvGrpSpPr/>
          <p:nvPr/>
        </p:nvGrpSpPr>
        <p:grpSpPr>
          <a:xfrm>
            <a:off x="3874055" y="7413359"/>
            <a:ext cx="4876005" cy="4584295"/>
            <a:chOff x="3657998" y="2138387"/>
            <a:chExt cx="4876005" cy="4584295"/>
          </a:xfrm>
        </p:grpSpPr>
        <p:pic>
          <p:nvPicPr>
            <p:cNvPr id="61" name="Picture 60" descr="Mô hình MVC trong PHP - Minh Tri Nguyen">
              <a:extLst>
                <a:ext uri="{FF2B5EF4-FFF2-40B4-BE49-F238E27FC236}">
                  <a16:creationId xmlns:a16="http://schemas.microsoft.com/office/drawing/2014/main" id="{E1B3E483-1CD1-471A-A5FA-311731B9E5F5}"/>
                </a:ext>
              </a:extLst>
            </p:cNvPr>
            <p:cNvPicPr/>
            <p:nvPr/>
          </p:nvPicPr>
          <p:blipFill rotWithShape="1">
            <a:blip r:embed="rId10">
              <a:duotone>
                <a:schemeClr val="accent6">
                  <a:shade val="45000"/>
                  <a:satMod val="135000"/>
                </a:schemeClr>
                <a:prstClr val="white"/>
              </a:duotone>
              <a:extLst>
                <a:ext uri="{28A0092B-C50C-407E-A947-70E740481C1C}">
                  <a14:useLocalDpi xmlns:a14="http://schemas.microsoft.com/office/drawing/2010/main" val="0"/>
                </a:ext>
              </a:extLst>
            </a:blip>
            <a:srcRect t="3714"/>
            <a:stretch/>
          </p:blipFill>
          <p:spPr bwMode="auto">
            <a:xfrm>
              <a:off x="3657998" y="2138387"/>
              <a:ext cx="4876005" cy="4584295"/>
            </a:xfrm>
            <a:prstGeom prst="rect">
              <a:avLst/>
            </a:prstGeom>
            <a:noFill/>
            <a:ln>
              <a:noFill/>
            </a:ln>
          </p:spPr>
        </p:pic>
        <p:sp>
          <p:nvSpPr>
            <p:cNvPr id="2" name="Rectangle: Rounded Corners 1">
              <a:extLst>
                <a:ext uri="{FF2B5EF4-FFF2-40B4-BE49-F238E27FC236}">
                  <a16:creationId xmlns:a16="http://schemas.microsoft.com/office/drawing/2014/main" id="{EB584E7C-32A3-4289-89B5-DCA17F1E2ACE}"/>
                </a:ext>
              </a:extLst>
            </p:cNvPr>
            <p:cNvSpPr/>
            <p:nvPr/>
          </p:nvSpPr>
          <p:spPr>
            <a:xfrm>
              <a:off x="3784600" y="2642489"/>
              <a:ext cx="526956" cy="204648"/>
            </a:xfrm>
            <a:prstGeom prst="roundRect">
              <a:avLst/>
            </a:prstGeom>
            <a:solidFill>
              <a:srgbClr val="94B77C"/>
            </a:solidFill>
            <a:ln>
              <a:solidFill>
                <a:srgbClr val="94B7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4" name="Picture 2">
            <a:extLst>
              <a:ext uri="{FF2B5EF4-FFF2-40B4-BE49-F238E27FC236}">
                <a16:creationId xmlns:a16="http://schemas.microsoft.com/office/drawing/2014/main" id="{6D43747E-6B91-4139-AF3F-906984DB26B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38756" y="7900941"/>
            <a:ext cx="526957" cy="142032"/>
          </a:xfrm>
          <a:prstGeom prst="rect">
            <a:avLst/>
          </a:prstGeom>
          <a:noFill/>
          <a:extLst>
            <a:ext uri="{909E8E84-426E-40DD-AFC4-6F175D3DCCD1}">
              <a14:hiddenFill xmlns:a14="http://schemas.microsoft.com/office/drawing/2010/main">
                <a:solidFill>
                  <a:srgbClr val="FFFFFF"/>
                </a:solidFill>
              </a14:hiddenFill>
            </a:ext>
          </a:extLst>
        </p:spPr>
      </p:pic>
      <p:sp>
        <p:nvSpPr>
          <p:cNvPr id="65" name="Freeform: Shape 64">
            <a:extLst>
              <a:ext uri="{FF2B5EF4-FFF2-40B4-BE49-F238E27FC236}">
                <a16:creationId xmlns:a16="http://schemas.microsoft.com/office/drawing/2014/main" id="{D21DC45D-0579-44C7-98DD-CB17236B284A}"/>
              </a:ext>
            </a:extLst>
          </p:cNvPr>
          <p:cNvSpPr/>
          <p:nvPr/>
        </p:nvSpPr>
        <p:spPr>
          <a:xfrm flipH="1">
            <a:off x="11229059" y="6190724"/>
            <a:ext cx="1478074" cy="1371455"/>
          </a:xfrm>
          <a:custGeom>
            <a:avLst/>
            <a:gdLst>
              <a:gd name="connsiteX0" fmla="*/ 7144 w 9153525"/>
              <a:gd name="connsiteY0" fmla="*/ 940630 h 7467600"/>
              <a:gd name="connsiteX1" fmla="*/ 2483644 w 9153525"/>
              <a:gd name="connsiteY1" fmla="*/ 7180 h 7467600"/>
              <a:gd name="connsiteX2" fmla="*/ 6770846 w 9153525"/>
              <a:gd name="connsiteY2" fmla="*/ 2501778 h 7467600"/>
              <a:gd name="connsiteX3" fmla="*/ 9151144 w 9153525"/>
              <a:gd name="connsiteY3" fmla="*/ 5064956 h 7467600"/>
              <a:gd name="connsiteX4" fmla="*/ 9046369 w 9153525"/>
              <a:gd name="connsiteY4" fmla="*/ 7465256 h 7467600"/>
              <a:gd name="connsiteX5" fmla="*/ 7144 w 9153525"/>
              <a:gd name="connsiteY5" fmla="*/ 7465256 h 7467600"/>
              <a:gd name="connsiteX6" fmla="*/ 7144 w 9153525"/>
              <a:gd name="connsiteY6" fmla="*/ 940630 h 746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3525" h="7467600">
                <a:moveTo>
                  <a:pt x="7144" y="940630"/>
                </a:moveTo>
                <a:cubicBezTo>
                  <a:pt x="7144" y="940630"/>
                  <a:pt x="921544" y="16705"/>
                  <a:pt x="2483644" y="7180"/>
                </a:cubicBezTo>
                <a:cubicBezTo>
                  <a:pt x="4045744" y="-2345"/>
                  <a:pt x="4599147" y="1852173"/>
                  <a:pt x="6770846" y="2501778"/>
                </a:cubicBezTo>
                <a:cubicBezTo>
                  <a:pt x="8942546" y="3151383"/>
                  <a:pt x="9151144" y="5064956"/>
                  <a:pt x="9151144" y="5064956"/>
                </a:cubicBezTo>
                <a:lnTo>
                  <a:pt x="9046369" y="7465256"/>
                </a:lnTo>
                <a:lnTo>
                  <a:pt x="7144" y="7465256"/>
                </a:lnTo>
                <a:lnTo>
                  <a:pt x="7144" y="940630"/>
                </a:lnTo>
                <a:close/>
              </a:path>
            </a:pathLst>
          </a:custGeom>
          <a:solidFill>
            <a:srgbClr val="94B77C"/>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 name="Freeform: Shape 65">
            <a:extLst>
              <a:ext uri="{FF2B5EF4-FFF2-40B4-BE49-F238E27FC236}">
                <a16:creationId xmlns:a16="http://schemas.microsoft.com/office/drawing/2014/main" id="{57319389-6117-43D4-84B6-366C18F6DA1E}"/>
              </a:ext>
            </a:extLst>
          </p:cNvPr>
          <p:cNvSpPr/>
          <p:nvPr/>
        </p:nvSpPr>
        <p:spPr>
          <a:xfrm flipH="1">
            <a:off x="11124722" y="6421639"/>
            <a:ext cx="1199103" cy="669984"/>
          </a:xfrm>
          <a:custGeom>
            <a:avLst/>
            <a:gdLst>
              <a:gd name="connsiteX0" fmla="*/ 7144 w 6572250"/>
              <a:gd name="connsiteY0" fmla="*/ 41396 h 3648075"/>
              <a:gd name="connsiteX1" fmla="*/ 6569869 w 6572250"/>
              <a:gd name="connsiteY1" fmla="*/ 3645656 h 3648075"/>
              <a:gd name="connsiteX2" fmla="*/ 7144 w 6572250"/>
              <a:gd name="connsiteY2" fmla="*/ 3645656 h 3648075"/>
              <a:gd name="connsiteX3" fmla="*/ 7144 w 6572250"/>
              <a:gd name="connsiteY3" fmla="*/ 41396 h 3648075"/>
            </a:gdLst>
            <a:ahLst/>
            <a:cxnLst>
              <a:cxn ang="0">
                <a:pos x="connsiteX0" y="connsiteY0"/>
              </a:cxn>
              <a:cxn ang="0">
                <a:pos x="connsiteX1" y="connsiteY1"/>
              </a:cxn>
              <a:cxn ang="0">
                <a:pos x="connsiteX2" y="connsiteY2"/>
              </a:cxn>
              <a:cxn ang="0">
                <a:pos x="connsiteX3" y="connsiteY3"/>
              </a:cxn>
            </a:cxnLst>
            <a:rect l="l" t="t" r="r" b="b"/>
            <a:pathLst>
              <a:path w="6572250" h="3648075">
                <a:moveTo>
                  <a:pt x="7144" y="41396"/>
                </a:moveTo>
                <a:cubicBezTo>
                  <a:pt x="7144" y="41396"/>
                  <a:pt x="3920966" y="-597732"/>
                  <a:pt x="6569869" y="3645656"/>
                </a:cubicBezTo>
                <a:lnTo>
                  <a:pt x="7144" y="3645656"/>
                </a:lnTo>
                <a:lnTo>
                  <a:pt x="7144" y="41396"/>
                </a:lnTo>
                <a:close/>
              </a:path>
            </a:pathLst>
          </a:custGeom>
          <a:solidFill>
            <a:srgbClr val="422C1C"/>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0B254D8F-06F4-4EDA-B2B9-EB5D8DE969E4}"/>
              </a:ext>
            </a:extLst>
          </p:cNvPr>
          <p:cNvSpPr/>
          <p:nvPr/>
        </p:nvSpPr>
        <p:spPr>
          <a:xfrm flipH="1">
            <a:off x="11968797" y="5643184"/>
            <a:ext cx="2147959" cy="1200023"/>
          </a:xfrm>
          <a:custGeom>
            <a:avLst/>
            <a:gdLst>
              <a:gd name="connsiteX0" fmla="*/ 3743801 w 11772900"/>
              <a:gd name="connsiteY0" fmla="*/ 631984 h 6534150"/>
              <a:gd name="connsiteX1" fmla="*/ 6979444 w 11772900"/>
              <a:gd name="connsiteY1" fmla="*/ 1588294 h 6534150"/>
              <a:gd name="connsiteX2" fmla="*/ 11768614 w 11772900"/>
              <a:gd name="connsiteY2" fmla="*/ 6531769 h 6534150"/>
              <a:gd name="connsiteX3" fmla="*/ 7144 w 11772900"/>
              <a:gd name="connsiteY3" fmla="*/ 6531769 h 6534150"/>
              <a:gd name="connsiteX4" fmla="*/ 7144 w 11772900"/>
              <a:gd name="connsiteY4" fmla="*/ 7144 h 653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72900" h="6534150">
                <a:moveTo>
                  <a:pt x="3743801" y="631984"/>
                </a:moveTo>
                <a:cubicBezTo>
                  <a:pt x="3743801" y="631984"/>
                  <a:pt x="5083017" y="1430179"/>
                  <a:pt x="6979444" y="1588294"/>
                </a:cubicBezTo>
                <a:cubicBezTo>
                  <a:pt x="9598819" y="1807369"/>
                  <a:pt x="11051381" y="4598194"/>
                  <a:pt x="11768614" y="6531769"/>
                </a:cubicBezTo>
                <a:lnTo>
                  <a:pt x="7144" y="6531769"/>
                </a:lnTo>
                <a:lnTo>
                  <a:pt x="7144" y="7144"/>
                </a:lnTo>
              </a:path>
            </a:pathLst>
          </a:custGeom>
          <a:solidFill>
            <a:srgbClr val="8CA771"/>
          </a:solid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8E559E91-8F61-45B1-A224-B3F9BB402186}"/>
              </a:ext>
            </a:extLst>
          </p:cNvPr>
          <p:cNvSpPr/>
          <p:nvPr/>
        </p:nvSpPr>
        <p:spPr>
          <a:xfrm flipH="1">
            <a:off x="11875835" y="5933583"/>
            <a:ext cx="2267869" cy="976112"/>
          </a:xfrm>
          <a:custGeom>
            <a:avLst/>
            <a:gdLst>
              <a:gd name="connsiteX0" fmla="*/ 7144 w 12430125"/>
              <a:gd name="connsiteY0" fmla="*/ 7144 h 5314950"/>
              <a:gd name="connsiteX1" fmla="*/ 2626519 w 12430125"/>
              <a:gd name="connsiteY1" fmla="*/ 1268254 h 5314950"/>
              <a:gd name="connsiteX2" fmla="*/ 9151144 w 12430125"/>
              <a:gd name="connsiteY2" fmla="*/ 2173129 h 5314950"/>
              <a:gd name="connsiteX3" fmla="*/ 12427744 w 12430125"/>
              <a:gd name="connsiteY3" fmla="*/ 5316379 h 5314950"/>
              <a:gd name="connsiteX4" fmla="*/ 7144 w 12430125"/>
              <a:gd name="connsiteY4" fmla="*/ 5316379 h 5314950"/>
              <a:gd name="connsiteX5" fmla="*/ 7144 w 12430125"/>
              <a:gd name="connsiteY5" fmla="*/ 7144 h 531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30125" h="5314950">
                <a:moveTo>
                  <a:pt x="7144" y="7144"/>
                </a:moveTo>
                <a:cubicBezTo>
                  <a:pt x="7144" y="7144"/>
                  <a:pt x="673894" y="982504"/>
                  <a:pt x="2626519" y="1268254"/>
                </a:cubicBezTo>
                <a:cubicBezTo>
                  <a:pt x="4579144" y="1554004"/>
                  <a:pt x="7379494" y="1277779"/>
                  <a:pt x="9151144" y="2173129"/>
                </a:cubicBezTo>
                <a:cubicBezTo>
                  <a:pt x="10922794" y="3068479"/>
                  <a:pt x="12427744" y="5316379"/>
                  <a:pt x="12427744" y="5316379"/>
                </a:cubicBezTo>
                <a:lnTo>
                  <a:pt x="7144" y="5316379"/>
                </a:lnTo>
                <a:lnTo>
                  <a:pt x="7144" y="7144"/>
                </a:lnTo>
                <a:close/>
              </a:path>
            </a:pathLst>
          </a:custGeom>
          <a:solidFill>
            <a:srgbClr val="94B77C"/>
          </a:solidFill>
          <a:ln w="9525" cap="flat">
            <a:noFill/>
            <a:prstDash val="solid"/>
            <a:miter/>
          </a:ln>
        </p:spPr>
        <p:txBody>
          <a:bodyPr rtlCol="0" anchor="ctr"/>
          <a:lstStyle/>
          <a:p>
            <a:endParaRPr lang="en-US"/>
          </a:p>
        </p:txBody>
      </p:sp>
      <p:pic>
        <p:nvPicPr>
          <p:cNvPr id="5" name="Picture 4" descr="A screen shot of a computer program&#10;&#10;Description automatically generated">
            <a:extLst>
              <a:ext uri="{FF2B5EF4-FFF2-40B4-BE49-F238E27FC236}">
                <a16:creationId xmlns:a16="http://schemas.microsoft.com/office/drawing/2014/main" id="{1B1B881C-923F-469A-A2D2-9B9BCC69C4A4}"/>
              </a:ext>
            </a:extLst>
          </p:cNvPr>
          <p:cNvPicPr>
            <a:picLocks noChangeAspect="1"/>
          </p:cNvPicPr>
          <p:nvPr/>
        </p:nvPicPr>
        <p:blipFill rotWithShape="1">
          <a:blip r:embed="rId12">
            <a:extLst>
              <a:ext uri="{28A0092B-C50C-407E-A947-70E740481C1C}">
                <a14:useLocalDpi xmlns:a14="http://schemas.microsoft.com/office/drawing/2010/main" val="0"/>
              </a:ext>
            </a:extLst>
          </a:blip>
          <a:srcRect l="7503" t="11062" r="7322" b="10725"/>
          <a:stretch/>
        </p:blipFill>
        <p:spPr>
          <a:xfrm>
            <a:off x="3365981" y="9559966"/>
            <a:ext cx="5460039" cy="4246357"/>
          </a:xfrm>
          <a:prstGeom prst="rect">
            <a:avLst/>
          </a:prstGeom>
          <a:ln>
            <a:solidFill>
              <a:srgbClr val="422C1C"/>
            </a:solidFill>
          </a:ln>
        </p:spPr>
      </p:pic>
      <p:pic>
        <p:nvPicPr>
          <p:cNvPr id="7" name="Picture 6" descr="A screen shot of a computer code&#10;&#10;Description automatically generated">
            <a:extLst>
              <a:ext uri="{FF2B5EF4-FFF2-40B4-BE49-F238E27FC236}">
                <a16:creationId xmlns:a16="http://schemas.microsoft.com/office/drawing/2014/main" id="{A80E9E39-C728-4BAC-A928-F9ECB554DDA9}"/>
              </a:ext>
            </a:extLst>
          </p:cNvPr>
          <p:cNvPicPr>
            <a:picLocks noChangeAspect="1"/>
          </p:cNvPicPr>
          <p:nvPr/>
        </p:nvPicPr>
        <p:blipFill rotWithShape="1">
          <a:blip r:embed="rId13">
            <a:extLst>
              <a:ext uri="{28A0092B-C50C-407E-A947-70E740481C1C}">
                <a14:useLocalDpi xmlns:a14="http://schemas.microsoft.com/office/drawing/2010/main" val="0"/>
              </a:ext>
            </a:extLst>
          </a:blip>
          <a:srcRect l="7332" t="11179" r="7311" b="10554"/>
          <a:stretch/>
        </p:blipFill>
        <p:spPr>
          <a:xfrm>
            <a:off x="2953132" y="8874898"/>
            <a:ext cx="6285737" cy="4378170"/>
          </a:xfrm>
          <a:prstGeom prst="rect">
            <a:avLst/>
          </a:prstGeom>
          <a:ln>
            <a:solidFill>
              <a:srgbClr val="422C1C"/>
            </a:solidFill>
          </a:ln>
        </p:spPr>
      </p:pic>
      <p:pic>
        <p:nvPicPr>
          <p:cNvPr id="8" name="Picture 7" descr="A screenshot of a computer code&#10;&#10;Description automatically generated">
            <a:extLst>
              <a:ext uri="{FF2B5EF4-FFF2-40B4-BE49-F238E27FC236}">
                <a16:creationId xmlns:a16="http://schemas.microsoft.com/office/drawing/2014/main" id="{959FABB6-FA23-44AF-9492-825C4E42B55B}"/>
              </a:ext>
            </a:extLst>
          </p:cNvPr>
          <p:cNvPicPr>
            <a:picLocks noChangeAspect="1"/>
          </p:cNvPicPr>
          <p:nvPr/>
        </p:nvPicPr>
        <p:blipFill rotWithShape="1">
          <a:blip r:embed="rId14">
            <a:extLst>
              <a:ext uri="{28A0092B-C50C-407E-A947-70E740481C1C}">
                <a14:useLocalDpi xmlns:a14="http://schemas.microsoft.com/office/drawing/2010/main" val="0"/>
              </a:ext>
            </a:extLst>
          </a:blip>
          <a:srcRect l="2346" t="6516" r="2777" b="7062"/>
          <a:stretch/>
        </p:blipFill>
        <p:spPr>
          <a:xfrm>
            <a:off x="493030" y="2186992"/>
            <a:ext cx="11205940" cy="4206404"/>
          </a:xfrm>
          <a:prstGeom prst="rect">
            <a:avLst/>
          </a:prstGeom>
          <a:ln>
            <a:solidFill>
              <a:srgbClr val="422C1C"/>
            </a:solidFill>
          </a:ln>
        </p:spPr>
      </p:pic>
      <p:pic>
        <p:nvPicPr>
          <p:cNvPr id="69" name="Picture 68">
            <a:extLst>
              <a:ext uri="{FF2B5EF4-FFF2-40B4-BE49-F238E27FC236}">
                <a16:creationId xmlns:a16="http://schemas.microsoft.com/office/drawing/2014/main" id="{B6B3746B-6FFA-4D86-93C8-67195D7655B4}"/>
              </a:ext>
            </a:extLst>
          </p:cNvPr>
          <p:cNvPicPr/>
          <p:nvPr/>
        </p:nvPicPr>
        <p:blipFill>
          <a:blip r:embed="rId15"/>
          <a:stretch>
            <a:fillRect/>
          </a:stretch>
        </p:blipFill>
        <p:spPr>
          <a:xfrm>
            <a:off x="2342601" y="-5138738"/>
            <a:ext cx="7506799" cy="4331708"/>
          </a:xfrm>
          <a:prstGeom prst="rect">
            <a:avLst/>
          </a:prstGeom>
          <a:ln>
            <a:solidFill>
              <a:srgbClr val="422C1C"/>
            </a:solidFill>
          </a:ln>
        </p:spPr>
      </p:pic>
    </p:spTree>
    <p:extLst>
      <p:ext uri="{BB962C8B-B14F-4D97-AF65-F5344CB8AC3E}">
        <p14:creationId xmlns:p14="http://schemas.microsoft.com/office/powerpoint/2010/main" val="4136565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95"/>
                                        </p:tgtEl>
                                        <p:attrNameLst>
                                          <p:attrName>style.visibility</p:attrName>
                                        </p:attrNameLst>
                                      </p:cBhvr>
                                      <p:to>
                                        <p:strVal val="visible"/>
                                      </p:to>
                                    </p:set>
                                    <p:animEffect transition="in" filter="wipe(up)">
                                      <p:cBhvr>
                                        <p:cTn id="7" dur="500"/>
                                        <p:tgtEl>
                                          <p:spTgt spid="195"/>
                                        </p:tgtEl>
                                      </p:cBhvr>
                                    </p:animEffect>
                                  </p:childTnLst>
                                </p:cTn>
                              </p:par>
                              <p:par>
                                <p:cTn id="8" presetID="22" presetClass="entr" presetSubtype="1" fill="hold" nodeType="withEffect">
                                  <p:stCondLst>
                                    <p:cond delay="0"/>
                                  </p:stCondLst>
                                  <p:childTnLst>
                                    <p:set>
                                      <p:cBhvr>
                                        <p:cTn id="9" dur="1" fill="hold">
                                          <p:stCondLst>
                                            <p:cond delay="0"/>
                                          </p:stCondLst>
                                        </p:cTn>
                                        <p:tgtEl>
                                          <p:spTgt spid="207"/>
                                        </p:tgtEl>
                                        <p:attrNameLst>
                                          <p:attrName>style.visibility</p:attrName>
                                        </p:attrNameLst>
                                      </p:cBhvr>
                                      <p:to>
                                        <p:strVal val="visible"/>
                                      </p:to>
                                    </p:set>
                                    <p:animEffect transition="in" filter="wipe(up)">
                                      <p:cBhvr>
                                        <p:cTn id="10" dur="500"/>
                                        <p:tgtEl>
                                          <p:spTgt spid="20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par>
                                <p:cTn id="14" presetID="22" presetClass="entr" presetSubtype="1" fill="hold" nodeType="with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wipe(up)">
                                      <p:cBhvr>
                                        <p:cTn id="16"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288D736-601C-45E8-8055-C73DEB2B60F4}"/>
              </a:ext>
            </a:extLst>
          </p:cNvPr>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915383" y="-3027850"/>
            <a:ext cx="14081760" cy="3794455"/>
          </a:xfrm>
          <a:prstGeom prst="rect">
            <a:avLst/>
          </a:prstGeom>
        </p:spPr>
      </p:pic>
      <p:sp>
        <p:nvSpPr>
          <p:cNvPr id="353" name="Freeform: Shape 352">
            <a:extLst>
              <a:ext uri="{FF2B5EF4-FFF2-40B4-BE49-F238E27FC236}">
                <a16:creationId xmlns:a16="http://schemas.microsoft.com/office/drawing/2014/main" id="{9DE043DC-2E20-423F-9091-6D92689A7C5C}"/>
              </a:ext>
            </a:extLst>
          </p:cNvPr>
          <p:cNvSpPr/>
          <p:nvPr/>
        </p:nvSpPr>
        <p:spPr>
          <a:xfrm>
            <a:off x="-1350780" y="6110755"/>
            <a:ext cx="1199103" cy="669984"/>
          </a:xfrm>
          <a:custGeom>
            <a:avLst/>
            <a:gdLst>
              <a:gd name="connsiteX0" fmla="*/ 7144 w 6572250"/>
              <a:gd name="connsiteY0" fmla="*/ 41396 h 3648075"/>
              <a:gd name="connsiteX1" fmla="*/ 6569869 w 6572250"/>
              <a:gd name="connsiteY1" fmla="*/ 3645656 h 3648075"/>
              <a:gd name="connsiteX2" fmla="*/ 7144 w 6572250"/>
              <a:gd name="connsiteY2" fmla="*/ 3645656 h 3648075"/>
              <a:gd name="connsiteX3" fmla="*/ 7144 w 6572250"/>
              <a:gd name="connsiteY3" fmla="*/ 41396 h 3648075"/>
            </a:gdLst>
            <a:ahLst/>
            <a:cxnLst>
              <a:cxn ang="0">
                <a:pos x="connsiteX0" y="connsiteY0"/>
              </a:cxn>
              <a:cxn ang="0">
                <a:pos x="connsiteX1" y="connsiteY1"/>
              </a:cxn>
              <a:cxn ang="0">
                <a:pos x="connsiteX2" y="connsiteY2"/>
              </a:cxn>
              <a:cxn ang="0">
                <a:pos x="connsiteX3" y="connsiteY3"/>
              </a:cxn>
            </a:cxnLst>
            <a:rect l="l" t="t" r="r" b="b"/>
            <a:pathLst>
              <a:path w="6572250" h="3648075">
                <a:moveTo>
                  <a:pt x="7144" y="41396"/>
                </a:moveTo>
                <a:cubicBezTo>
                  <a:pt x="7144" y="41396"/>
                  <a:pt x="3920966" y="-597732"/>
                  <a:pt x="6569869" y="3645656"/>
                </a:cubicBezTo>
                <a:lnTo>
                  <a:pt x="7144" y="3645656"/>
                </a:lnTo>
                <a:lnTo>
                  <a:pt x="7144" y="41396"/>
                </a:lnTo>
                <a:close/>
              </a:path>
            </a:pathLst>
          </a:custGeom>
          <a:solidFill>
            <a:srgbClr val="C8BE55"/>
          </a:solidFill>
          <a:ln w="9525" cap="flat">
            <a:no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8C00871E-BC21-4C00-B2C9-79CCA31DC517}"/>
              </a:ext>
            </a:extLst>
          </p:cNvPr>
          <p:cNvSpPr txBox="1"/>
          <p:nvPr/>
        </p:nvSpPr>
        <p:spPr>
          <a:xfrm>
            <a:off x="3645866" y="-29180"/>
            <a:ext cx="4900269" cy="796757"/>
          </a:xfrm>
          <a:prstGeom prst="rect">
            <a:avLst/>
          </a:prstGeom>
          <a:noFill/>
        </p:spPr>
        <p:txBody>
          <a:bodyPr wrap="square" rtlCol="0">
            <a:spAutoFit/>
          </a:bodyPr>
          <a:lstStyle/>
          <a:p>
            <a:pPr lvl="0" algn="ctr">
              <a:lnSpc>
                <a:spcPct val="120000"/>
              </a:lnSpc>
            </a:pPr>
            <a:r>
              <a:rPr lang="en-US" sz="2000" b="1">
                <a:solidFill>
                  <a:srgbClr val="8CA771"/>
                </a:solidFill>
                <a:latin typeface="Segoe UI Black" panose="020B0A02040204020203" pitchFamily="34" charset="0"/>
                <a:ea typeface="Segoe UI Black" panose="020B0A02040204020203" pitchFamily="34" charset="0"/>
              </a:rPr>
              <a:t>Ch</a:t>
            </a:r>
            <a:r>
              <a:rPr lang="vi-VN" sz="2000" b="1">
                <a:solidFill>
                  <a:srgbClr val="8CA771"/>
                </a:solidFill>
                <a:latin typeface="Segoe UI Black" panose="020B0A02040204020203" pitchFamily="34" charset="0"/>
                <a:ea typeface="Segoe UI Black" panose="020B0A02040204020203" pitchFamily="34" charset="0"/>
              </a:rPr>
              <a:t>ư</a:t>
            </a:r>
            <a:r>
              <a:rPr lang="en-US" sz="2000" b="1">
                <a:solidFill>
                  <a:srgbClr val="8CA771"/>
                </a:solidFill>
                <a:latin typeface="Segoe UI Black" panose="020B0A02040204020203" pitchFamily="34" charset="0"/>
                <a:ea typeface="Segoe UI Black" panose="020B0A02040204020203" pitchFamily="34" charset="0"/>
              </a:rPr>
              <a:t>ơng 4</a:t>
            </a:r>
            <a:endParaRPr lang="en-US" sz="1500" b="1">
              <a:solidFill>
                <a:srgbClr val="8CA771"/>
              </a:solidFill>
              <a:latin typeface="Segoe UI Black" panose="020B0A02040204020203" pitchFamily="34" charset="0"/>
              <a:ea typeface="Segoe UI Black" panose="020B0A02040204020203" pitchFamily="34" charset="0"/>
            </a:endParaRPr>
          </a:p>
          <a:p>
            <a:pPr algn="ctr">
              <a:lnSpc>
                <a:spcPct val="120000"/>
              </a:lnSpc>
            </a:pPr>
            <a:r>
              <a:rPr lang="en-US" sz="2000" b="1">
                <a:latin typeface="Segoe UI Black" panose="020B0A02040204020203" pitchFamily="34" charset="0"/>
                <a:ea typeface="Segoe UI Black" panose="020B0A02040204020203" pitchFamily="34" charset="0"/>
              </a:rPr>
              <a:t>KẾT QUẢ NGHIÊN CỨU</a:t>
            </a:r>
          </a:p>
        </p:txBody>
      </p:sp>
      <p:cxnSp>
        <p:nvCxnSpPr>
          <p:cNvPr id="133" name="Straight Connector 132">
            <a:extLst>
              <a:ext uri="{FF2B5EF4-FFF2-40B4-BE49-F238E27FC236}">
                <a16:creationId xmlns:a16="http://schemas.microsoft.com/office/drawing/2014/main" id="{7E26F377-8AED-49DD-89E0-8683E290DFD6}"/>
              </a:ext>
            </a:extLst>
          </p:cNvPr>
          <p:cNvCxnSpPr>
            <a:cxnSpLocks/>
          </p:cNvCxnSpPr>
          <p:nvPr/>
        </p:nvCxnSpPr>
        <p:spPr>
          <a:xfrm>
            <a:off x="5135880" y="782852"/>
            <a:ext cx="1920240" cy="0"/>
          </a:xfrm>
          <a:prstGeom prst="line">
            <a:avLst/>
          </a:prstGeom>
          <a:ln w="76200" cap="rnd">
            <a:solidFill>
              <a:srgbClr val="422C1C"/>
            </a:solidFill>
            <a:round/>
          </a:ln>
        </p:spPr>
        <p:style>
          <a:lnRef idx="3">
            <a:schemeClr val="dk1"/>
          </a:lnRef>
          <a:fillRef idx="0">
            <a:schemeClr val="dk1"/>
          </a:fillRef>
          <a:effectRef idx="2">
            <a:schemeClr val="dk1"/>
          </a:effectRef>
          <a:fontRef idx="minor">
            <a:schemeClr val="tx1"/>
          </a:fontRef>
        </p:style>
      </p:cxnSp>
      <p:sp>
        <p:nvSpPr>
          <p:cNvPr id="173" name="TextBox 172">
            <a:extLst>
              <a:ext uri="{FF2B5EF4-FFF2-40B4-BE49-F238E27FC236}">
                <a16:creationId xmlns:a16="http://schemas.microsoft.com/office/drawing/2014/main" id="{CBAE81FC-7580-40A1-BAA5-AD9BF54F82A1}"/>
              </a:ext>
            </a:extLst>
          </p:cNvPr>
          <p:cNvSpPr txBox="1"/>
          <p:nvPr/>
        </p:nvSpPr>
        <p:spPr>
          <a:xfrm>
            <a:off x="-8463724" y="2122890"/>
            <a:ext cx="6250944" cy="3327065"/>
          </a:xfrm>
          <a:prstGeom prst="rect">
            <a:avLst/>
          </a:prstGeom>
          <a:noFill/>
        </p:spPr>
        <p:txBody>
          <a:bodyPr wrap="square" rtlCol="0">
            <a:spAutoFit/>
          </a:bodyPr>
          <a:lstStyle/>
          <a:p>
            <a:pPr algn="just"/>
            <a:r>
              <a:rPr lang="en-US" b="1"/>
              <a:t>Trong thời đại số hiện nay, việc phát triển một trang web bán hàng trực tuyến trở nên phổ biến và vần thiết. Vì vậy, việc sử dụng NodeJS để xây dựng một trang bán hàng trực tuyến là đề tài có tính cấp thiết và ứng dụng cao.</a:t>
            </a:r>
          </a:p>
          <a:p>
            <a:pPr algn="just">
              <a:lnSpc>
                <a:spcPct val="120000"/>
              </a:lnSpc>
              <a:spcBef>
                <a:spcPts val="600"/>
              </a:spcBef>
            </a:pPr>
            <a:r>
              <a:rPr lang="vi-VN" sz="1500" b="1">
                <a:latin typeface="Segoe UI" panose="020B0502040204020203" pitchFamily="34" charset="0"/>
                <a:ea typeface="Segoe UI Black" panose="020B0A02040204020203" pitchFamily="34" charset="0"/>
                <a:cs typeface="Segoe UI" panose="020B0502040204020203" pitchFamily="34" charset="0"/>
              </a:rPr>
              <a:t>Các</a:t>
            </a:r>
            <a:r>
              <a:rPr lang="en-US" sz="1500" b="1">
                <a:latin typeface="Segoe UI" panose="020B0502040204020203" pitchFamily="34" charset="0"/>
                <a:ea typeface="Segoe UI Black" panose="020B0A02040204020203" pitchFamily="34" charset="0"/>
                <a:cs typeface="Segoe UI" panose="020B0502040204020203" pitchFamily="34" charset="0"/>
              </a:rPr>
              <a:t> </a:t>
            </a:r>
            <a:r>
              <a:rPr lang="en-US" b="1"/>
              <a:t>công cụ như NodeJS, MongoDB sẽ là nền tảng để phát triển ứng dụng.</a:t>
            </a:r>
          </a:p>
          <a:p>
            <a:pPr algn="just"/>
            <a:r>
              <a:rPr lang="en-US" b="1"/>
              <a:t>Qua quá trình xây dựng và phát triển, tìm hiểu được cách hoạt động của ứng dụng web, mô hình MVC,  API tương tác với giao diện. </a:t>
            </a:r>
            <a:endParaRPr lang="en-US"/>
          </a:p>
          <a:p>
            <a:pPr algn="just"/>
            <a:r>
              <a:rPr lang="en-US" b="1"/>
              <a:t>Qua quá trình thực hiện, đã xây dựng được ứng dụng đáp ứng các chức năng cơ bản của một trang thương mại điện tử.</a:t>
            </a:r>
            <a:endParaRPr lang="en-US"/>
          </a:p>
        </p:txBody>
      </p:sp>
      <p:sp>
        <p:nvSpPr>
          <p:cNvPr id="349" name="Freeform: Shape 348">
            <a:extLst>
              <a:ext uri="{FF2B5EF4-FFF2-40B4-BE49-F238E27FC236}">
                <a16:creationId xmlns:a16="http://schemas.microsoft.com/office/drawing/2014/main" id="{9D90E10C-C78D-4730-AAA8-0A782E2B376C}"/>
              </a:ext>
            </a:extLst>
          </p:cNvPr>
          <p:cNvSpPr/>
          <p:nvPr/>
        </p:nvSpPr>
        <p:spPr>
          <a:xfrm>
            <a:off x="-2572035" y="5654754"/>
            <a:ext cx="1670055" cy="1371455"/>
          </a:xfrm>
          <a:custGeom>
            <a:avLst/>
            <a:gdLst>
              <a:gd name="connsiteX0" fmla="*/ 7144 w 9153525"/>
              <a:gd name="connsiteY0" fmla="*/ 940630 h 7467600"/>
              <a:gd name="connsiteX1" fmla="*/ 2483644 w 9153525"/>
              <a:gd name="connsiteY1" fmla="*/ 7180 h 7467600"/>
              <a:gd name="connsiteX2" fmla="*/ 6770846 w 9153525"/>
              <a:gd name="connsiteY2" fmla="*/ 2501778 h 7467600"/>
              <a:gd name="connsiteX3" fmla="*/ 9151144 w 9153525"/>
              <a:gd name="connsiteY3" fmla="*/ 5064956 h 7467600"/>
              <a:gd name="connsiteX4" fmla="*/ 9046369 w 9153525"/>
              <a:gd name="connsiteY4" fmla="*/ 7465256 h 7467600"/>
              <a:gd name="connsiteX5" fmla="*/ 7144 w 9153525"/>
              <a:gd name="connsiteY5" fmla="*/ 7465256 h 7467600"/>
              <a:gd name="connsiteX6" fmla="*/ 7144 w 9153525"/>
              <a:gd name="connsiteY6" fmla="*/ 940630 h 746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3525" h="7467600">
                <a:moveTo>
                  <a:pt x="7144" y="940630"/>
                </a:moveTo>
                <a:cubicBezTo>
                  <a:pt x="7144" y="940630"/>
                  <a:pt x="921544" y="16705"/>
                  <a:pt x="2483644" y="7180"/>
                </a:cubicBezTo>
                <a:cubicBezTo>
                  <a:pt x="4045744" y="-2345"/>
                  <a:pt x="4599147" y="1852173"/>
                  <a:pt x="6770846" y="2501778"/>
                </a:cubicBezTo>
                <a:cubicBezTo>
                  <a:pt x="8942546" y="3151383"/>
                  <a:pt x="9151144" y="5064956"/>
                  <a:pt x="9151144" y="5064956"/>
                </a:cubicBezTo>
                <a:lnTo>
                  <a:pt x="9046369" y="7465256"/>
                </a:lnTo>
                <a:lnTo>
                  <a:pt x="7144" y="7465256"/>
                </a:lnTo>
                <a:lnTo>
                  <a:pt x="7144" y="940630"/>
                </a:lnTo>
                <a:close/>
              </a:path>
            </a:pathLst>
          </a:custGeom>
          <a:solidFill>
            <a:srgbClr val="8CA77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50" name="Freeform: Shape 349">
            <a:extLst>
              <a:ext uri="{FF2B5EF4-FFF2-40B4-BE49-F238E27FC236}">
                <a16:creationId xmlns:a16="http://schemas.microsoft.com/office/drawing/2014/main" id="{FD3FD86B-938A-445E-B126-253998687273}"/>
              </a:ext>
            </a:extLst>
          </p:cNvPr>
          <p:cNvSpPr/>
          <p:nvPr/>
        </p:nvSpPr>
        <p:spPr>
          <a:xfrm>
            <a:off x="-1357383" y="6213336"/>
            <a:ext cx="2147959" cy="1200023"/>
          </a:xfrm>
          <a:custGeom>
            <a:avLst/>
            <a:gdLst>
              <a:gd name="connsiteX0" fmla="*/ 3743801 w 11772900"/>
              <a:gd name="connsiteY0" fmla="*/ 631984 h 6534150"/>
              <a:gd name="connsiteX1" fmla="*/ 6979444 w 11772900"/>
              <a:gd name="connsiteY1" fmla="*/ 1588294 h 6534150"/>
              <a:gd name="connsiteX2" fmla="*/ 11768614 w 11772900"/>
              <a:gd name="connsiteY2" fmla="*/ 6531769 h 6534150"/>
              <a:gd name="connsiteX3" fmla="*/ 7144 w 11772900"/>
              <a:gd name="connsiteY3" fmla="*/ 6531769 h 6534150"/>
              <a:gd name="connsiteX4" fmla="*/ 7144 w 11772900"/>
              <a:gd name="connsiteY4" fmla="*/ 7144 h 653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72900" h="6534150">
                <a:moveTo>
                  <a:pt x="3743801" y="631984"/>
                </a:moveTo>
                <a:cubicBezTo>
                  <a:pt x="3743801" y="631984"/>
                  <a:pt x="5083017" y="1430179"/>
                  <a:pt x="6979444" y="1588294"/>
                </a:cubicBezTo>
                <a:cubicBezTo>
                  <a:pt x="9598819" y="1807369"/>
                  <a:pt x="11051381" y="4598194"/>
                  <a:pt x="11768614" y="6531769"/>
                </a:cubicBezTo>
                <a:lnTo>
                  <a:pt x="7144" y="6531769"/>
                </a:lnTo>
                <a:lnTo>
                  <a:pt x="7144" y="7144"/>
                </a:lnTo>
              </a:path>
            </a:pathLst>
          </a:custGeom>
          <a:solidFill>
            <a:srgbClr val="8CA771"/>
          </a:solid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9C918245-6095-4FB8-96E2-7D3D5C0B2FC4}"/>
              </a:ext>
            </a:extLst>
          </p:cNvPr>
          <p:cNvSpPr/>
          <p:nvPr/>
        </p:nvSpPr>
        <p:spPr>
          <a:xfrm>
            <a:off x="-2568987" y="5881888"/>
            <a:ext cx="2267869" cy="976112"/>
          </a:xfrm>
          <a:custGeom>
            <a:avLst/>
            <a:gdLst>
              <a:gd name="connsiteX0" fmla="*/ 7144 w 12430125"/>
              <a:gd name="connsiteY0" fmla="*/ 7144 h 5314950"/>
              <a:gd name="connsiteX1" fmla="*/ 2626519 w 12430125"/>
              <a:gd name="connsiteY1" fmla="*/ 1268254 h 5314950"/>
              <a:gd name="connsiteX2" fmla="*/ 9151144 w 12430125"/>
              <a:gd name="connsiteY2" fmla="*/ 2173129 h 5314950"/>
              <a:gd name="connsiteX3" fmla="*/ 12427744 w 12430125"/>
              <a:gd name="connsiteY3" fmla="*/ 5316379 h 5314950"/>
              <a:gd name="connsiteX4" fmla="*/ 7144 w 12430125"/>
              <a:gd name="connsiteY4" fmla="*/ 5316379 h 5314950"/>
              <a:gd name="connsiteX5" fmla="*/ 7144 w 12430125"/>
              <a:gd name="connsiteY5" fmla="*/ 7144 h 531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30125" h="5314950">
                <a:moveTo>
                  <a:pt x="7144" y="7144"/>
                </a:moveTo>
                <a:cubicBezTo>
                  <a:pt x="7144" y="7144"/>
                  <a:pt x="673894" y="982504"/>
                  <a:pt x="2626519" y="1268254"/>
                </a:cubicBezTo>
                <a:cubicBezTo>
                  <a:pt x="4579144" y="1554004"/>
                  <a:pt x="7379494" y="1277779"/>
                  <a:pt x="9151144" y="2173129"/>
                </a:cubicBezTo>
                <a:cubicBezTo>
                  <a:pt x="10922794" y="3068479"/>
                  <a:pt x="12427744" y="5316379"/>
                  <a:pt x="12427744" y="5316379"/>
                </a:cubicBezTo>
                <a:lnTo>
                  <a:pt x="7144" y="5316379"/>
                </a:lnTo>
                <a:lnTo>
                  <a:pt x="7144" y="7144"/>
                </a:lnTo>
                <a:close/>
              </a:path>
            </a:pathLst>
          </a:custGeom>
          <a:solidFill>
            <a:srgbClr val="422C1C"/>
          </a:solidFill>
          <a:ln w="9525" cap="flat">
            <a:noFill/>
            <a:prstDash val="solid"/>
            <a:miter/>
          </a:ln>
        </p:spPr>
        <p:txBody>
          <a:bodyPr rtlCol="0" anchor="ctr"/>
          <a:lstStyle/>
          <a:p>
            <a:endParaRPr lang="en-US"/>
          </a:p>
        </p:txBody>
      </p:sp>
      <p:sp>
        <p:nvSpPr>
          <p:cNvPr id="36" name="Rectangle 35">
            <a:extLst>
              <a:ext uri="{FF2B5EF4-FFF2-40B4-BE49-F238E27FC236}">
                <a16:creationId xmlns:a16="http://schemas.microsoft.com/office/drawing/2014/main" id="{EC97E616-21F7-453A-BC28-B2A78BA3DDD4}"/>
              </a:ext>
            </a:extLst>
          </p:cNvPr>
          <p:cNvSpPr/>
          <p:nvPr/>
        </p:nvSpPr>
        <p:spPr>
          <a:xfrm>
            <a:off x="-13915137" y="1692795"/>
            <a:ext cx="5775005" cy="369332"/>
          </a:xfrm>
          <a:prstGeom prst="rect">
            <a:avLst/>
          </a:prstGeom>
        </p:spPr>
        <p:txBody>
          <a:bodyPr wrap="square">
            <a:spAutoFit/>
          </a:bodyPr>
          <a:lstStyle/>
          <a:p>
            <a:pPr algn="ctr"/>
            <a:r>
              <a:rPr lang="en-US" b="1">
                <a:solidFill>
                  <a:schemeClr val="bg1"/>
                </a:solidFill>
                <a:latin typeface="Segoe UI Black" panose="020B0A02040204020203" pitchFamily="34" charset="0"/>
                <a:ea typeface="Segoe UI Black" panose="020B0A02040204020203" pitchFamily="34" charset="0"/>
              </a:rPr>
              <a:t>2.3. Khảo sát dành cho nhà tuyển dụng năm 2022</a:t>
            </a:r>
          </a:p>
        </p:txBody>
      </p:sp>
      <p:sp>
        <p:nvSpPr>
          <p:cNvPr id="6" name="Oval 5">
            <a:extLst>
              <a:ext uri="{FF2B5EF4-FFF2-40B4-BE49-F238E27FC236}">
                <a16:creationId xmlns:a16="http://schemas.microsoft.com/office/drawing/2014/main" id="{E61F6C8A-CEEA-4890-A0A2-12A7447DA07D}"/>
              </a:ext>
            </a:extLst>
          </p:cNvPr>
          <p:cNvSpPr/>
          <p:nvPr/>
        </p:nvSpPr>
        <p:spPr>
          <a:xfrm>
            <a:off x="5135880" y="-21031200"/>
            <a:ext cx="1968710" cy="2235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0" name="Picture 189" descr="A logo of a company&#10;&#10;Description automatically generated">
            <a:extLst>
              <a:ext uri="{FF2B5EF4-FFF2-40B4-BE49-F238E27FC236}">
                <a16:creationId xmlns:a16="http://schemas.microsoft.com/office/drawing/2014/main" id="{925F940D-3451-404F-AC72-D471904EB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200" y="858366"/>
            <a:ext cx="1282801" cy="785829"/>
          </a:xfrm>
          <a:prstGeom prst="rect">
            <a:avLst/>
          </a:prstGeom>
        </p:spPr>
      </p:pic>
      <p:pic>
        <p:nvPicPr>
          <p:cNvPr id="192" name="Picture 191" descr="A black and yellow logo&#10;&#10;Description automatically generated">
            <a:extLst>
              <a:ext uri="{FF2B5EF4-FFF2-40B4-BE49-F238E27FC236}">
                <a16:creationId xmlns:a16="http://schemas.microsoft.com/office/drawing/2014/main" id="{2BD01447-E9BF-4AAF-BE18-A42326953724}"/>
              </a:ext>
            </a:extLst>
          </p:cNvPr>
          <p:cNvPicPr>
            <a:picLocks noChangeAspect="1"/>
          </p:cNvPicPr>
          <p:nvPr/>
        </p:nvPicPr>
        <p:blipFill>
          <a:blip r:embed="rId5">
            <a:duotone>
              <a:prstClr val="black"/>
              <a:schemeClr val="accent6">
                <a:tint val="45000"/>
                <a:satMod val="400000"/>
              </a:schemeClr>
            </a:duotone>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4964945" y="879641"/>
            <a:ext cx="1700290" cy="786384"/>
          </a:xfrm>
          <a:prstGeom prst="rect">
            <a:avLst/>
          </a:prstGeom>
        </p:spPr>
      </p:pic>
      <p:sp>
        <p:nvSpPr>
          <p:cNvPr id="9" name="Oval 8">
            <a:extLst>
              <a:ext uri="{FF2B5EF4-FFF2-40B4-BE49-F238E27FC236}">
                <a16:creationId xmlns:a16="http://schemas.microsoft.com/office/drawing/2014/main" id="{21ABC1F8-0F56-4F8C-96BB-B0340537B614}"/>
              </a:ext>
            </a:extLst>
          </p:cNvPr>
          <p:cNvSpPr/>
          <p:nvPr/>
        </p:nvSpPr>
        <p:spPr>
          <a:xfrm>
            <a:off x="5135880" y="2753360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5" name="Straight Connector 194">
            <a:extLst>
              <a:ext uri="{FF2B5EF4-FFF2-40B4-BE49-F238E27FC236}">
                <a16:creationId xmlns:a16="http://schemas.microsoft.com/office/drawing/2014/main" id="{D61A33A6-0D0B-42F3-9B98-F3C539AFD751}"/>
              </a:ext>
            </a:extLst>
          </p:cNvPr>
          <p:cNvCxnSpPr>
            <a:cxnSpLocks/>
          </p:cNvCxnSpPr>
          <p:nvPr/>
        </p:nvCxnSpPr>
        <p:spPr>
          <a:xfrm>
            <a:off x="-7200998" y="2309477"/>
            <a:ext cx="0" cy="731520"/>
          </a:xfrm>
          <a:prstGeom prst="line">
            <a:avLst/>
          </a:prstGeom>
          <a:ln w="25400" cap="rnd">
            <a:solidFill>
              <a:srgbClr val="8CA77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6D2C19ED-AA23-4871-AB4C-F3E30D0BAE6B}"/>
              </a:ext>
            </a:extLst>
          </p:cNvPr>
          <p:cNvGrpSpPr/>
          <p:nvPr/>
        </p:nvGrpSpPr>
        <p:grpSpPr>
          <a:xfrm>
            <a:off x="-7200998" y="2298869"/>
            <a:ext cx="4726349" cy="343620"/>
            <a:chOff x="749202" y="2298869"/>
            <a:chExt cx="4726349" cy="343620"/>
          </a:xfrm>
        </p:grpSpPr>
        <p:cxnSp>
          <p:nvCxnSpPr>
            <p:cNvPr id="196" name="Straight Connector 195">
              <a:extLst>
                <a:ext uri="{FF2B5EF4-FFF2-40B4-BE49-F238E27FC236}">
                  <a16:creationId xmlns:a16="http://schemas.microsoft.com/office/drawing/2014/main" id="{ADA41FA9-82A9-4E85-BE50-EDF3C6AE0996}"/>
                </a:ext>
              </a:extLst>
            </p:cNvPr>
            <p:cNvCxnSpPr>
              <a:cxnSpLocks/>
            </p:cNvCxnSpPr>
            <p:nvPr/>
          </p:nvCxnSpPr>
          <p:spPr>
            <a:xfrm>
              <a:off x="749202" y="2470679"/>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E8113B54-0C2A-4591-AD33-A5711D496F49}"/>
                </a:ext>
              </a:extLst>
            </p:cNvPr>
            <p:cNvSpPr txBox="1"/>
            <p:nvPr/>
          </p:nvSpPr>
          <p:spPr>
            <a:xfrm>
              <a:off x="1054872" y="2298869"/>
              <a:ext cx="4420679" cy="343620"/>
            </a:xfrm>
            <a:prstGeom prst="rect">
              <a:avLst/>
            </a:prstGeom>
            <a:noFill/>
          </p:spPr>
          <p:txBody>
            <a:bodyPr wrap="square" rtlCol="0">
              <a:spAutoFit/>
            </a:bodyPr>
            <a:lstStyle/>
            <a:p>
              <a:pPr lvl="0" algn="just">
                <a:lnSpc>
                  <a:spcPct val="120000"/>
                </a:lnSpc>
              </a:pPr>
              <a:r>
                <a:rPr lang="en-US" sz="1500" b="1">
                  <a:latin typeface="Segoe UI" panose="020B0502040204020203" pitchFamily="34" charset="0"/>
                  <a:ea typeface="Segoe UI Black" panose="020B0A02040204020203" pitchFamily="34" charset="0"/>
                  <a:cs typeface="Segoe UI" panose="020B0502040204020203" pitchFamily="34" charset="0"/>
                </a:rPr>
                <a:t>Ra đời vào năm 2009</a:t>
              </a:r>
            </a:p>
          </p:txBody>
        </p:sp>
      </p:grpSp>
      <p:grpSp>
        <p:nvGrpSpPr>
          <p:cNvPr id="13" name="Group 12">
            <a:extLst>
              <a:ext uri="{FF2B5EF4-FFF2-40B4-BE49-F238E27FC236}">
                <a16:creationId xmlns:a16="http://schemas.microsoft.com/office/drawing/2014/main" id="{702DFF0C-6DA3-44AC-BD2D-DF8FDA8C9E0A}"/>
              </a:ext>
            </a:extLst>
          </p:cNvPr>
          <p:cNvGrpSpPr/>
          <p:nvPr/>
        </p:nvGrpSpPr>
        <p:grpSpPr>
          <a:xfrm>
            <a:off x="-7200998" y="2544469"/>
            <a:ext cx="4726349" cy="400687"/>
            <a:chOff x="749202" y="2569193"/>
            <a:chExt cx="4726349" cy="400687"/>
          </a:xfrm>
        </p:grpSpPr>
        <p:cxnSp>
          <p:nvCxnSpPr>
            <p:cNvPr id="197" name="Straight Connector 196">
              <a:extLst>
                <a:ext uri="{FF2B5EF4-FFF2-40B4-BE49-F238E27FC236}">
                  <a16:creationId xmlns:a16="http://schemas.microsoft.com/office/drawing/2014/main" id="{A1C22E8B-310D-40A4-A516-C58790D32F71}"/>
                </a:ext>
              </a:extLst>
            </p:cNvPr>
            <p:cNvCxnSpPr>
              <a:cxnSpLocks/>
            </p:cNvCxnSpPr>
            <p:nvPr/>
          </p:nvCxnSpPr>
          <p:spPr>
            <a:xfrm>
              <a:off x="749202" y="2769536"/>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370ABC91-AFD7-4963-90E3-316B77EA541F}"/>
                </a:ext>
              </a:extLst>
            </p:cNvPr>
            <p:cNvSpPr txBox="1"/>
            <p:nvPr/>
          </p:nvSpPr>
          <p:spPr>
            <a:xfrm>
              <a:off x="1054872" y="2569193"/>
              <a:ext cx="4420679" cy="400687"/>
            </a:xfrm>
            <a:prstGeom prst="rect">
              <a:avLst/>
            </a:prstGeom>
            <a:noFill/>
          </p:spPr>
          <p:txBody>
            <a:bodyPr wrap="square" rtlCol="0">
              <a:spAutoFit/>
            </a:bodyPr>
            <a:lstStyle/>
            <a:p>
              <a:pPr lvl="0" algn="just">
                <a:lnSpc>
                  <a:spcPct val="120000"/>
                </a:lnSpc>
              </a:pPr>
              <a:r>
                <a:rPr lang="en-US" b="1"/>
                <a:t>Môi trường thực thi JavaScripts </a:t>
              </a:r>
              <a:endParaRPr lang="en-US" sz="1500" b="1">
                <a:latin typeface="Segoe UI" panose="020B0502040204020203" pitchFamily="34" charset="0"/>
                <a:ea typeface="Segoe UI Black" panose="020B0A02040204020203" pitchFamily="34" charset="0"/>
                <a:cs typeface="Segoe UI" panose="020B0502040204020203" pitchFamily="34" charset="0"/>
              </a:endParaRPr>
            </a:p>
          </p:txBody>
        </p:sp>
      </p:grpSp>
      <p:grpSp>
        <p:nvGrpSpPr>
          <p:cNvPr id="14" name="Group 13">
            <a:extLst>
              <a:ext uri="{FF2B5EF4-FFF2-40B4-BE49-F238E27FC236}">
                <a16:creationId xmlns:a16="http://schemas.microsoft.com/office/drawing/2014/main" id="{AC4F4264-92D8-418D-9A42-AE63911338AA}"/>
              </a:ext>
            </a:extLst>
          </p:cNvPr>
          <p:cNvGrpSpPr/>
          <p:nvPr/>
        </p:nvGrpSpPr>
        <p:grpSpPr>
          <a:xfrm>
            <a:off x="-7200998" y="2847137"/>
            <a:ext cx="4726349" cy="369332"/>
            <a:chOff x="749202" y="2847137"/>
            <a:chExt cx="4726349" cy="369332"/>
          </a:xfrm>
        </p:grpSpPr>
        <p:cxnSp>
          <p:nvCxnSpPr>
            <p:cNvPr id="199" name="Straight Connector 198">
              <a:extLst>
                <a:ext uri="{FF2B5EF4-FFF2-40B4-BE49-F238E27FC236}">
                  <a16:creationId xmlns:a16="http://schemas.microsoft.com/office/drawing/2014/main" id="{7C3F6514-E1C0-4018-9A10-6CE3F8B2B384}"/>
                </a:ext>
              </a:extLst>
            </p:cNvPr>
            <p:cNvCxnSpPr>
              <a:cxnSpLocks/>
            </p:cNvCxnSpPr>
            <p:nvPr/>
          </p:nvCxnSpPr>
          <p:spPr>
            <a:xfrm>
              <a:off x="749202" y="3031803"/>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38966272-9ED5-42D1-B236-8CB859355AC4}"/>
                </a:ext>
              </a:extLst>
            </p:cNvPr>
            <p:cNvSpPr txBox="1"/>
            <p:nvPr/>
          </p:nvSpPr>
          <p:spPr>
            <a:xfrm>
              <a:off x="1054872" y="2847137"/>
              <a:ext cx="4420679" cy="369332"/>
            </a:xfrm>
            <a:prstGeom prst="rect">
              <a:avLst/>
            </a:prstGeom>
            <a:noFill/>
          </p:spPr>
          <p:txBody>
            <a:bodyPr wrap="square" rtlCol="0">
              <a:spAutoFit/>
            </a:bodyPr>
            <a:lstStyle/>
            <a:p>
              <a:r>
                <a:rPr lang="en-US" b="1"/>
                <a:t>Dùng để phát triển web Server, web API</a:t>
              </a:r>
              <a:endParaRPr lang="en-US"/>
            </a:p>
          </p:txBody>
        </p:sp>
      </p:grpSp>
      <p:sp>
        <p:nvSpPr>
          <p:cNvPr id="205" name="Rectangle: Rounded Corners 204">
            <a:extLst>
              <a:ext uri="{FF2B5EF4-FFF2-40B4-BE49-F238E27FC236}">
                <a16:creationId xmlns:a16="http://schemas.microsoft.com/office/drawing/2014/main" id="{FB8284FE-EF50-4838-A7BE-F5CF478FC247}"/>
              </a:ext>
            </a:extLst>
          </p:cNvPr>
          <p:cNvSpPr/>
          <p:nvPr/>
        </p:nvSpPr>
        <p:spPr>
          <a:xfrm>
            <a:off x="-12531793" y="3350063"/>
            <a:ext cx="2958799" cy="388547"/>
          </a:xfrm>
          <a:prstGeom prst="roundRect">
            <a:avLst>
              <a:gd name="adj" fmla="val 19116"/>
            </a:avLst>
          </a:prstGeom>
          <a:solidFill>
            <a:srgbClr val="8CA771"/>
          </a:solidFill>
          <a:ln w="28575">
            <a:solidFill>
              <a:srgbClr val="422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Segoe UI Black" panose="020B0A02040204020203" pitchFamily="34" charset="0"/>
              <a:ea typeface="Segoe UI Black" panose="020B0A02040204020203" pitchFamily="34" charset="0"/>
            </a:endParaRPr>
          </a:p>
        </p:txBody>
      </p:sp>
      <p:sp>
        <p:nvSpPr>
          <p:cNvPr id="206" name="Rectangle 205">
            <a:extLst>
              <a:ext uri="{FF2B5EF4-FFF2-40B4-BE49-F238E27FC236}">
                <a16:creationId xmlns:a16="http://schemas.microsoft.com/office/drawing/2014/main" id="{B4BD4154-F2C5-48B3-BAB2-24D057896CEB}"/>
              </a:ext>
            </a:extLst>
          </p:cNvPr>
          <p:cNvSpPr/>
          <p:nvPr/>
        </p:nvSpPr>
        <p:spPr>
          <a:xfrm>
            <a:off x="-12334155" y="3359670"/>
            <a:ext cx="2563523" cy="369332"/>
          </a:xfrm>
          <a:prstGeom prst="rect">
            <a:avLst/>
          </a:prstGeom>
        </p:spPr>
        <p:txBody>
          <a:bodyPr wrap="none">
            <a:spAutoFit/>
          </a:bodyPr>
          <a:lstStyle/>
          <a:p>
            <a:pPr algn="ctr"/>
            <a:r>
              <a:rPr lang="en-US" b="1">
                <a:solidFill>
                  <a:schemeClr val="bg1"/>
                </a:solidFill>
                <a:latin typeface="Segoe UI Black" panose="020B0A02040204020203" pitchFamily="34" charset="0"/>
                <a:ea typeface="Segoe UI Black" panose="020B0A02040204020203" pitchFamily="34" charset="0"/>
              </a:rPr>
              <a:t>2.2. </a:t>
            </a:r>
            <a:r>
              <a:rPr lang="vi-VN" b="1">
                <a:solidFill>
                  <a:schemeClr val="bg1"/>
                </a:solidFill>
                <a:latin typeface="Segoe UI Black" panose="020B0A02040204020203" pitchFamily="34" charset="0"/>
                <a:ea typeface="Segoe UI Black" panose="020B0A02040204020203" pitchFamily="34" charset="0"/>
              </a:rPr>
              <a:t>Ư</a:t>
            </a:r>
            <a:r>
              <a:rPr lang="en-US" b="1">
                <a:solidFill>
                  <a:schemeClr val="bg1"/>
                </a:solidFill>
                <a:latin typeface="Segoe UI Black" panose="020B0A02040204020203" pitchFamily="34" charset="0"/>
                <a:ea typeface="Segoe UI Black" panose="020B0A02040204020203" pitchFamily="34" charset="0"/>
              </a:rPr>
              <a:t>u điểm NodeJS</a:t>
            </a:r>
          </a:p>
        </p:txBody>
      </p:sp>
      <p:cxnSp>
        <p:nvCxnSpPr>
          <p:cNvPr id="207" name="Straight Connector 206">
            <a:extLst>
              <a:ext uri="{FF2B5EF4-FFF2-40B4-BE49-F238E27FC236}">
                <a16:creationId xmlns:a16="http://schemas.microsoft.com/office/drawing/2014/main" id="{36EFCF8B-1C79-46ED-8001-F7140C2C424A}"/>
              </a:ext>
            </a:extLst>
          </p:cNvPr>
          <p:cNvCxnSpPr>
            <a:cxnSpLocks/>
          </p:cNvCxnSpPr>
          <p:nvPr/>
        </p:nvCxnSpPr>
        <p:spPr>
          <a:xfrm>
            <a:off x="-12406366" y="3976352"/>
            <a:ext cx="0" cy="731520"/>
          </a:xfrm>
          <a:prstGeom prst="line">
            <a:avLst/>
          </a:prstGeom>
          <a:ln w="25400" cap="rnd">
            <a:solidFill>
              <a:srgbClr val="8CA77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nvGrpSpPr>
          <p:cNvPr id="208" name="Group 207">
            <a:extLst>
              <a:ext uri="{FF2B5EF4-FFF2-40B4-BE49-F238E27FC236}">
                <a16:creationId xmlns:a16="http://schemas.microsoft.com/office/drawing/2014/main" id="{67D6FC85-1D27-4FA3-A9B4-1891C5D67522}"/>
              </a:ext>
            </a:extLst>
          </p:cNvPr>
          <p:cNvGrpSpPr/>
          <p:nvPr/>
        </p:nvGrpSpPr>
        <p:grpSpPr>
          <a:xfrm>
            <a:off x="-12661996" y="3965744"/>
            <a:ext cx="4726349" cy="343620"/>
            <a:chOff x="749202" y="2298869"/>
            <a:chExt cx="4726349" cy="343620"/>
          </a:xfrm>
        </p:grpSpPr>
        <p:cxnSp>
          <p:nvCxnSpPr>
            <p:cNvPr id="209" name="Straight Connector 208">
              <a:extLst>
                <a:ext uri="{FF2B5EF4-FFF2-40B4-BE49-F238E27FC236}">
                  <a16:creationId xmlns:a16="http://schemas.microsoft.com/office/drawing/2014/main" id="{1BD48ACF-A648-4F07-90EB-428A6C109CD8}"/>
                </a:ext>
              </a:extLst>
            </p:cNvPr>
            <p:cNvCxnSpPr>
              <a:cxnSpLocks/>
            </p:cNvCxnSpPr>
            <p:nvPr/>
          </p:nvCxnSpPr>
          <p:spPr>
            <a:xfrm>
              <a:off x="749202" y="2470679"/>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EECB19D9-2F8D-4022-B206-C227034D0FEB}"/>
                </a:ext>
              </a:extLst>
            </p:cNvPr>
            <p:cNvSpPr txBox="1"/>
            <p:nvPr/>
          </p:nvSpPr>
          <p:spPr>
            <a:xfrm>
              <a:off x="1054872" y="2298869"/>
              <a:ext cx="4420679" cy="343620"/>
            </a:xfrm>
            <a:prstGeom prst="rect">
              <a:avLst/>
            </a:prstGeom>
            <a:noFill/>
          </p:spPr>
          <p:txBody>
            <a:bodyPr wrap="square" rtlCol="0">
              <a:spAutoFit/>
            </a:bodyPr>
            <a:lstStyle/>
            <a:p>
              <a:pPr lvl="0" algn="just">
                <a:lnSpc>
                  <a:spcPct val="120000"/>
                </a:lnSpc>
              </a:pPr>
              <a:r>
                <a:rPr lang="en-US" sz="1500" b="1">
                  <a:latin typeface="Segoe UI" panose="020B0502040204020203" pitchFamily="34" charset="0"/>
                  <a:ea typeface="Segoe UI Black" panose="020B0A02040204020203" pitchFamily="34" charset="0"/>
                  <a:cs typeface="Segoe UI" panose="020B0502040204020203" pitchFamily="34" charset="0"/>
                </a:rPr>
                <a:t>Xử lý nhiều kết nối chỉ với một luồng </a:t>
              </a:r>
            </a:p>
          </p:txBody>
        </p:sp>
      </p:grpSp>
      <p:grpSp>
        <p:nvGrpSpPr>
          <p:cNvPr id="211" name="Group 210">
            <a:extLst>
              <a:ext uri="{FF2B5EF4-FFF2-40B4-BE49-F238E27FC236}">
                <a16:creationId xmlns:a16="http://schemas.microsoft.com/office/drawing/2014/main" id="{61B9B60F-7406-4055-9F64-CBB613E473D9}"/>
              </a:ext>
            </a:extLst>
          </p:cNvPr>
          <p:cNvGrpSpPr/>
          <p:nvPr/>
        </p:nvGrpSpPr>
        <p:grpSpPr>
          <a:xfrm>
            <a:off x="-12661996" y="4211344"/>
            <a:ext cx="4726349" cy="400687"/>
            <a:chOff x="749202" y="2569193"/>
            <a:chExt cx="4726349" cy="400687"/>
          </a:xfrm>
        </p:grpSpPr>
        <p:cxnSp>
          <p:nvCxnSpPr>
            <p:cNvPr id="212" name="Straight Connector 211">
              <a:extLst>
                <a:ext uri="{FF2B5EF4-FFF2-40B4-BE49-F238E27FC236}">
                  <a16:creationId xmlns:a16="http://schemas.microsoft.com/office/drawing/2014/main" id="{AC0FA516-6B59-403A-9784-868FAB790180}"/>
                </a:ext>
              </a:extLst>
            </p:cNvPr>
            <p:cNvCxnSpPr>
              <a:cxnSpLocks/>
            </p:cNvCxnSpPr>
            <p:nvPr/>
          </p:nvCxnSpPr>
          <p:spPr>
            <a:xfrm>
              <a:off x="749202" y="2769536"/>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06C6EF94-0A36-46BF-BE04-53C6BA10C2CF}"/>
                </a:ext>
              </a:extLst>
            </p:cNvPr>
            <p:cNvSpPr txBox="1"/>
            <p:nvPr/>
          </p:nvSpPr>
          <p:spPr>
            <a:xfrm>
              <a:off x="1054872" y="2569193"/>
              <a:ext cx="4420679" cy="400687"/>
            </a:xfrm>
            <a:prstGeom prst="rect">
              <a:avLst/>
            </a:prstGeom>
            <a:noFill/>
          </p:spPr>
          <p:txBody>
            <a:bodyPr wrap="square" rtlCol="0">
              <a:spAutoFit/>
            </a:bodyPr>
            <a:lstStyle/>
            <a:p>
              <a:pPr lvl="0" algn="just">
                <a:lnSpc>
                  <a:spcPct val="120000"/>
                </a:lnSpc>
              </a:pPr>
              <a:r>
                <a:rPr lang="en-US" b="1"/>
                <a:t>Tốc độ xử lý nhanh </a:t>
              </a:r>
              <a:endParaRPr lang="en-US" sz="1500" b="1">
                <a:latin typeface="Segoe UI" panose="020B0502040204020203" pitchFamily="34" charset="0"/>
                <a:ea typeface="Segoe UI Black" panose="020B0A02040204020203" pitchFamily="34" charset="0"/>
                <a:cs typeface="Segoe UI" panose="020B0502040204020203" pitchFamily="34" charset="0"/>
              </a:endParaRPr>
            </a:p>
          </p:txBody>
        </p:sp>
      </p:grpSp>
      <p:grpSp>
        <p:nvGrpSpPr>
          <p:cNvPr id="214" name="Group 213">
            <a:extLst>
              <a:ext uri="{FF2B5EF4-FFF2-40B4-BE49-F238E27FC236}">
                <a16:creationId xmlns:a16="http://schemas.microsoft.com/office/drawing/2014/main" id="{5A785495-B37F-44D6-941A-7AF0011F1C53}"/>
              </a:ext>
            </a:extLst>
          </p:cNvPr>
          <p:cNvGrpSpPr/>
          <p:nvPr/>
        </p:nvGrpSpPr>
        <p:grpSpPr>
          <a:xfrm>
            <a:off x="-12661996" y="4514012"/>
            <a:ext cx="4726349" cy="369332"/>
            <a:chOff x="749202" y="2847137"/>
            <a:chExt cx="4726349" cy="369332"/>
          </a:xfrm>
        </p:grpSpPr>
        <p:cxnSp>
          <p:nvCxnSpPr>
            <p:cNvPr id="215" name="Straight Connector 214">
              <a:extLst>
                <a:ext uri="{FF2B5EF4-FFF2-40B4-BE49-F238E27FC236}">
                  <a16:creationId xmlns:a16="http://schemas.microsoft.com/office/drawing/2014/main" id="{49E7B20D-3BE9-4955-8903-4A68F609E321}"/>
                </a:ext>
              </a:extLst>
            </p:cNvPr>
            <p:cNvCxnSpPr>
              <a:cxnSpLocks/>
            </p:cNvCxnSpPr>
            <p:nvPr/>
          </p:nvCxnSpPr>
          <p:spPr>
            <a:xfrm>
              <a:off x="749202" y="3031803"/>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16" name="TextBox 215">
              <a:extLst>
                <a:ext uri="{FF2B5EF4-FFF2-40B4-BE49-F238E27FC236}">
                  <a16:creationId xmlns:a16="http://schemas.microsoft.com/office/drawing/2014/main" id="{FDC542AC-6DDB-4DAF-A42D-5A3E9DB71D39}"/>
                </a:ext>
              </a:extLst>
            </p:cNvPr>
            <p:cNvSpPr txBox="1"/>
            <p:nvPr/>
          </p:nvSpPr>
          <p:spPr>
            <a:xfrm>
              <a:off x="1054872" y="2847137"/>
              <a:ext cx="4420679" cy="369332"/>
            </a:xfrm>
            <a:prstGeom prst="rect">
              <a:avLst/>
            </a:prstGeom>
            <a:noFill/>
          </p:spPr>
          <p:txBody>
            <a:bodyPr wrap="square" rtlCol="0">
              <a:spAutoFit/>
            </a:bodyPr>
            <a:lstStyle/>
            <a:p>
              <a:r>
                <a:rPr lang="en-US" b="1"/>
                <a:t>Dễ dàng mở rộng </a:t>
              </a:r>
              <a:endParaRPr lang="en-US"/>
            </a:p>
          </p:txBody>
        </p:sp>
      </p:grpSp>
      <p:pic>
        <p:nvPicPr>
          <p:cNvPr id="47" name="Picture 46">
            <a:extLst>
              <a:ext uri="{FF2B5EF4-FFF2-40B4-BE49-F238E27FC236}">
                <a16:creationId xmlns:a16="http://schemas.microsoft.com/office/drawing/2014/main" id="{43FB959F-5381-4903-A5C0-03B024D7ADC2}"/>
              </a:ext>
            </a:extLst>
          </p:cNvPr>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345973" y="2196444"/>
            <a:ext cx="5623126" cy="4604888"/>
          </a:xfrm>
          <a:prstGeom prst="rect">
            <a:avLst/>
          </a:prstGeom>
          <a:noFill/>
          <a:ln>
            <a:solidFill>
              <a:srgbClr val="FFFFFF"/>
            </a:solidFill>
          </a:ln>
        </p:spPr>
      </p:pic>
      <p:sp>
        <p:nvSpPr>
          <p:cNvPr id="48" name="Hexagon 47">
            <a:extLst>
              <a:ext uri="{FF2B5EF4-FFF2-40B4-BE49-F238E27FC236}">
                <a16:creationId xmlns:a16="http://schemas.microsoft.com/office/drawing/2014/main" id="{51635FC0-E919-405C-BD69-1C3CAD5C8DFC}"/>
              </a:ext>
            </a:extLst>
          </p:cNvPr>
          <p:cNvSpPr/>
          <p:nvPr/>
        </p:nvSpPr>
        <p:spPr>
          <a:xfrm>
            <a:off x="15048990" y="2939685"/>
            <a:ext cx="4922918" cy="4604887"/>
          </a:xfrm>
          <a:prstGeom prst="hexagon">
            <a:avLst/>
          </a:prstGeom>
          <a:solidFill>
            <a:srgbClr val="422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Off-page Connector 48">
            <a:extLst>
              <a:ext uri="{FF2B5EF4-FFF2-40B4-BE49-F238E27FC236}">
                <a16:creationId xmlns:a16="http://schemas.microsoft.com/office/drawing/2014/main" id="{807FFD06-6277-492F-97FF-F265BF551427}"/>
              </a:ext>
            </a:extLst>
          </p:cNvPr>
          <p:cNvSpPr/>
          <p:nvPr/>
        </p:nvSpPr>
        <p:spPr>
          <a:xfrm rot="5400000">
            <a:off x="14488779" y="710078"/>
            <a:ext cx="5168410" cy="6373188"/>
          </a:xfrm>
          <a:prstGeom prst="flowChartOffpageConnector">
            <a:avLst/>
          </a:prstGeom>
          <a:blipFill dpi="0" rotWithShape="0">
            <a:blip r:embed="rId8">
              <a:extLst>
                <a:ext uri="{BEBA8EAE-BF5A-486C-A8C5-ECC9F3942E4B}">
                  <a14:imgProps xmlns:a14="http://schemas.microsoft.com/office/drawing/2010/main">
                    <a14:imgLayer r:embed="rId9">
                      <a14:imgEffect>
                        <a14:colorTemperature colorTemp="11200"/>
                      </a14:imgEffect>
                    </a14:imgLayer>
                  </a14:imgProps>
                </a:ext>
              </a:extLst>
            </a:blip>
            <a:srcRect/>
            <a:stretch>
              <a:fillRect l="-38616" t="-680" r="-23306" b="680"/>
            </a:stretch>
          </a:blipFill>
          <a:ln w="76200">
            <a:solidFill>
              <a:srgbClr val="8CA77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Rounded Corners 49">
            <a:extLst>
              <a:ext uri="{FF2B5EF4-FFF2-40B4-BE49-F238E27FC236}">
                <a16:creationId xmlns:a16="http://schemas.microsoft.com/office/drawing/2014/main" id="{E3D08458-09FE-431D-9DD3-CE938F65FB35}"/>
              </a:ext>
            </a:extLst>
          </p:cNvPr>
          <p:cNvSpPr/>
          <p:nvPr/>
        </p:nvSpPr>
        <p:spPr>
          <a:xfrm>
            <a:off x="622006" y="1683188"/>
            <a:ext cx="3252049" cy="388547"/>
          </a:xfrm>
          <a:prstGeom prst="roundRect">
            <a:avLst>
              <a:gd name="adj" fmla="val 19116"/>
            </a:avLst>
          </a:prstGeom>
          <a:solidFill>
            <a:srgbClr val="8CA771"/>
          </a:solidFill>
          <a:ln w="28575">
            <a:solidFill>
              <a:srgbClr val="422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Segoe UI Black" panose="020B0A02040204020203" pitchFamily="34" charset="0"/>
              <a:ea typeface="Segoe UI Black" panose="020B0A02040204020203" pitchFamily="34" charset="0"/>
            </a:endParaRPr>
          </a:p>
        </p:txBody>
      </p:sp>
      <p:sp>
        <p:nvSpPr>
          <p:cNvPr id="51" name="Rectangle 50">
            <a:extLst>
              <a:ext uri="{FF2B5EF4-FFF2-40B4-BE49-F238E27FC236}">
                <a16:creationId xmlns:a16="http://schemas.microsoft.com/office/drawing/2014/main" id="{7E823D11-F773-4C66-994B-5C83151EE35C}"/>
              </a:ext>
            </a:extLst>
          </p:cNvPr>
          <p:cNvSpPr/>
          <p:nvPr/>
        </p:nvSpPr>
        <p:spPr>
          <a:xfrm>
            <a:off x="719116" y="1692795"/>
            <a:ext cx="3057829" cy="369332"/>
          </a:xfrm>
          <a:prstGeom prst="rect">
            <a:avLst/>
          </a:prstGeom>
        </p:spPr>
        <p:txBody>
          <a:bodyPr wrap="square">
            <a:spAutoFit/>
          </a:bodyPr>
          <a:lstStyle/>
          <a:p>
            <a:pPr algn="ctr"/>
            <a:r>
              <a:rPr lang="en-US" b="1">
                <a:solidFill>
                  <a:schemeClr val="bg1"/>
                </a:solidFill>
                <a:latin typeface="Segoe UI Black" panose="020B0A02040204020203" pitchFamily="34" charset="0"/>
                <a:ea typeface="Segoe UI Black" panose="020B0A02040204020203" pitchFamily="34" charset="0"/>
              </a:rPr>
              <a:t>4.1. Giao diện đăng nhập</a:t>
            </a:r>
          </a:p>
        </p:txBody>
      </p:sp>
      <p:sp>
        <p:nvSpPr>
          <p:cNvPr id="75" name="Rectangle: Rounded Corners 74">
            <a:extLst>
              <a:ext uri="{FF2B5EF4-FFF2-40B4-BE49-F238E27FC236}">
                <a16:creationId xmlns:a16="http://schemas.microsoft.com/office/drawing/2014/main" id="{619E793A-7D04-4E35-A75F-0D3F4E1B567B}"/>
              </a:ext>
            </a:extLst>
          </p:cNvPr>
          <p:cNvSpPr/>
          <p:nvPr/>
        </p:nvSpPr>
        <p:spPr>
          <a:xfrm>
            <a:off x="-5269036" y="3571051"/>
            <a:ext cx="3191256" cy="388547"/>
          </a:xfrm>
          <a:prstGeom prst="roundRect">
            <a:avLst>
              <a:gd name="adj" fmla="val 19116"/>
            </a:avLst>
          </a:prstGeom>
          <a:solidFill>
            <a:srgbClr val="8CA771"/>
          </a:solidFill>
          <a:ln w="28575">
            <a:solidFill>
              <a:srgbClr val="422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Segoe UI Black" panose="020B0A02040204020203" pitchFamily="34" charset="0"/>
              <a:ea typeface="Segoe UI Black" panose="020B0A02040204020203" pitchFamily="34" charset="0"/>
            </a:endParaRPr>
          </a:p>
        </p:txBody>
      </p:sp>
      <p:sp>
        <p:nvSpPr>
          <p:cNvPr id="76" name="Rectangle 75">
            <a:extLst>
              <a:ext uri="{FF2B5EF4-FFF2-40B4-BE49-F238E27FC236}">
                <a16:creationId xmlns:a16="http://schemas.microsoft.com/office/drawing/2014/main" id="{F67AF99D-FE54-4D24-B8EB-3FA2ABE631FE}"/>
              </a:ext>
            </a:extLst>
          </p:cNvPr>
          <p:cNvSpPr/>
          <p:nvPr/>
        </p:nvSpPr>
        <p:spPr>
          <a:xfrm>
            <a:off x="-5085814" y="3580658"/>
            <a:ext cx="2824812" cy="369332"/>
          </a:xfrm>
          <a:prstGeom prst="rect">
            <a:avLst/>
          </a:prstGeom>
        </p:spPr>
        <p:txBody>
          <a:bodyPr wrap="none">
            <a:spAutoFit/>
          </a:bodyPr>
          <a:lstStyle/>
          <a:p>
            <a:pPr algn="ctr"/>
            <a:r>
              <a:rPr lang="en-US" b="1">
                <a:solidFill>
                  <a:schemeClr val="bg1"/>
                </a:solidFill>
                <a:latin typeface="Segoe UI Black" panose="020B0A02040204020203" pitchFamily="34" charset="0"/>
                <a:ea typeface="Segoe UI Black" panose="020B0A02040204020203" pitchFamily="34" charset="0"/>
              </a:rPr>
              <a:t>2.9. Ưu điểm ExpressJS</a:t>
            </a:r>
          </a:p>
        </p:txBody>
      </p:sp>
      <p:cxnSp>
        <p:nvCxnSpPr>
          <p:cNvPr id="77" name="Straight Connector 76">
            <a:extLst>
              <a:ext uri="{FF2B5EF4-FFF2-40B4-BE49-F238E27FC236}">
                <a16:creationId xmlns:a16="http://schemas.microsoft.com/office/drawing/2014/main" id="{A03F82DE-EFFC-43F5-A0A3-70F3404B0407}"/>
              </a:ext>
            </a:extLst>
          </p:cNvPr>
          <p:cNvCxnSpPr>
            <a:cxnSpLocks/>
          </p:cNvCxnSpPr>
          <p:nvPr/>
        </p:nvCxnSpPr>
        <p:spPr>
          <a:xfrm>
            <a:off x="-5143608" y="4197340"/>
            <a:ext cx="0" cy="731520"/>
          </a:xfrm>
          <a:prstGeom prst="line">
            <a:avLst/>
          </a:prstGeom>
          <a:ln w="25400" cap="rnd">
            <a:solidFill>
              <a:srgbClr val="8CA77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10BB56C-F044-4FE0-AC7D-F53981A1609E}"/>
              </a:ext>
            </a:extLst>
          </p:cNvPr>
          <p:cNvCxnSpPr>
            <a:cxnSpLocks/>
          </p:cNvCxnSpPr>
          <p:nvPr/>
        </p:nvCxnSpPr>
        <p:spPr>
          <a:xfrm>
            <a:off x="-5143608" y="4358542"/>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AE1BB39E-81EF-4A32-A458-B33E85FD6DB5}"/>
              </a:ext>
            </a:extLst>
          </p:cNvPr>
          <p:cNvSpPr txBox="1"/>
          <p:nvPr/>
        </p:nvSpPr>
        <p:spPr>
          <a:xfrm>
            <a:off x="-4837938" y="4186732"/>
            <a:ext cx="4420679" cy="897618"/>
          </a:xfrm>
          <a:prstGeom prst="rect">
            <a:avLst/>
          </a:prstGeom>
          <a:noFill/>
        </p:spPr>
        <p:txBody>
          <a:bodyPr wrap="square" rtlCol="0">
            <a:spAutoFit/>
          </a:bodyPr>
          <a:lstStyle/>
          <a:p>
            <a:pPr lvl="0" algn="just">
              <a:lnSpc>
                <a:spcPct val="120000"/>
              </a:lnSpc>
            </a:pPr>
            <a:r>
              <a:rPr lang="vi-VN" sz="1500" b="1">
                <a:latin typeface="Segoe UI" panose="020B0502040204020203" pitchFamily="34" charset="0"/>
                <a:ea typeface="Segoe UI Black" panose="020B0A02040204020203" pitchFamily="34" charset="0"/>
                <a:cs typeface="Segoe UI" panose="020B0502040204020203" pitchFamily="34" charset="0"/>
              </a:rPr>
              <a:t>Khả năng lưu trữ linh hoạt</a:t>
            </a:r>
          </a:p>
          <a:p>
            <a:pPr lvl="0" algn="just">
              <a:lnSpc>
                <a:spcPct val="120000"/>
              </a:lnSpc>
            </a:pPr>
            <a:r>
              <a:rPr lang="vi-VN" sz="1500" b="1">
                <a:latin typeface="Segoe UI" panose="020B0502040204020203" pitchFamily="34" charset="0"/>
                <a:ea typeface="Segoe UI Black" panose="020B0A02040204020203" pitchFamily="34" charset="0"/>
                <a:cs typeface="Segoe UI" panose="020B0502040204020203" pitchFamily="34" charset="0"/>
              </a:rPr>
              <a:t>Tốc độ truy vẫn cao</a:t>
            </a:r>
          </a:p>
          <a:p>
            <a:pPr lvl="0" algn="just">
              <a:lnSpc>
                <a:spcPct val="120000"/>
              </a:lnSpc>
            </a:pPr>
            <a:r>
              <a:rPr lang="vi-VN" sz="1500" b="1">
                <a:latin typeface="Segoe UI" panose="020B0502040204020203" pitchFamily="34" charset="0"/>
                <a:ea typeface="Segoe UI Black" panose="020B0A02040204020203" pitchFamily="34" charset="0"/>
                <a:cs typeface="Segoe UI" panose="020B0502040204020203" pitchFamily="34" charset="0"/>
              </a:rPr>
              <a:t>Khả năng mở rộng, phân tán cao </a:t>
            </a:r>
          </a:p>
        </p:txBody>
      </p:sp>
      <p:cxnSp>
        <p:nvCxnSpPr>
          <p:cNvPr id="80" name="Straight Connector 79">
            <a:extLst>
              <a:ext uri="{FF2B5EF4-FFF2-40B4-BE49-F238E27FC236}">
                <a16:creationId xmlns:a16="http://schemas.microsoft.com/office/drawing/2014/main" id="{13881392-C397-4DC0-BAC3-05635EA1016A}"/>
              </a:ext>
            </a:extLst>
          </p:cNvPr>
          <p:cNvCxnSpPr>
            <a:cxnSpLocks/>
          </p:cNvCxnSpPr>
          <p:nvPr/>
        </p:nvCxnSpPr>
        <p:spPr>
          <a:xfrm>
            <a:off x="-5143608" y="4642950"/>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3E33904-00EA-46A0-BE04-A1204F9D4549}"/>
              </a:ext>
            </a:extLst>
          </p:cNvPr>
          <p:cNvCxnSpPr>
            <a:cxnSpLocks/>
          </p:cNvCxnSpPr>
          <p:nvPr/>
        </p:nvCxnSpPr>
        <p:spPr>
          <a:xfrm>
            <a:off x="-5143608" y="4927358"/>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1C7FEA49-F7B9-4C5E-B523-43AE74FC7A3F}"/>
              </a:ext>
            </a:extLst>
          </p:cNvPr>
          <p:cNvGrpSpPr/>
          <p:nvPr/>
        </p:nvGrpSpPr>
        <p:grpSpPr>
          <a:xfrm>
            <a:off x="3874055" y="7413359"/>
            <a:ext cx="4876005" cy="4584295"/>
            <a:chOff x="3657998" y="2138387"/>
            <a:chExt cx="4876005" cy="4584295"/>
          </a:xfrm>
        </p:grpSpPr>
        <p:pic>
          <p:nvPicPr>
            <p:cNvPr id="61" name="Picture 60" descr="Mô hình MVC trong PHP - Minh Tri Nguyen">
              <a:extLst>
                <a:ext uri="{FF2B5EF4-FFF2-40B4-BE49-F238E27FC236}">
                  <a16:creationId xmlns:a16="http://schemas.microsoft.com/office/drawing/2014/main" id="{E1B3E483-1CD1-471A-A5FA-311731B9E5F5}"/>
                </a:ext>
              </a:extLst>
            </p:cNvPr>
            <p:cNvPicPr/>
            <p:nvPr/>
          </p:nvPicPr>
          <p:blipFill rotWithShape="1">
            <a:blip r:embed="rId10">
              <a:duotone>
                <a:schemeClr val="accent6">
                  <a:shade val="45000"/>
                  <a:satMod val="135000"/>
                </a:schemeClr>
                <a:prstClr val="white"/>
              </a:duotone>
              <a:extLst>
                <a:ext uri="{28A0092B-C50C-407E-A947-70E740481C1C}">
                  <a14:useLocalDpi xmlns:a14="http://schemas.microsoft.com/office/drawing/2010/main" val="0"/>
                </a:ext>
              </a:extLst>
            </a:blip>
            <a:srcRect t="3714"/>
            <a:stretch/>
          </p:blipFill>
          <p:spPr bwMode="auto">
            <a:xfrm>
              <a:off x="3657998" y="2138387"/>
              <a:ext cx="4876005" cy="4584295"/>
            </a:xfrm>
            <a:prstGeom prst="rect">
              <a:avLst/>
            </a:prstGeom>
            <a:noFill/>
            <a:ln>
              <a:noFill/>
            </a:ln>
          </p:spPr>
        </p:pic>
        <p:sp>
          <p:nvSpPr>
            <p:cNvPr id="2" name="Rectangle: Rounded Corners 1">
              <a:extLst>
                <a:ext uri="{FF2B5EF4-FFF2-40B4-BE49-F238E27FC236}">
                  <a16:creationId xmlns:a16="http://schemas.microsoft.com/office/drawing/2014/main" id="{EB584E7C-32A3-4289-89B5-DCA17F1E2ACE}"/>
                </a:ext>
              </a:extLst>
            </p:cNvPr>
            <p:cNvSpPr/>
            <p:nvPr/>
          </p:nvSpPr>
          <p:spPr>
            <a:xfrm>
              <a:off x="3784600" y="2642489"/>
              <a:ext cx="526956" cy="204648"/>
            </a:xfrm>
            <a:prstGeom prst="roundRect">
              <a:avLst/>
            </a:prstGeom>
            <a:solidFill>
              <a:srgbClr val="94B77C"/>
            </a:solidFill>
            <a:ln>
              <a:solidFill>
                <a:srgbClr val="94B7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4" name="Picture 2">
            <a:extLst>
              <a:ext uri="{FF2B5EF4-FFF2-40B4-BE49-F238E27FC236}">
                <a16:creationId xmlns:a16="http://schemas.microsoft.com/office/drawing/2014/main" id="{6D43747E-6B91-4139-AF3F-906984DB26B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38756" y="7900941"/>
            <a:ext cx="526957" cy="142032"/>
          </a:xfrm>
          <a:prstGeom prst="rect">
            <a:avLst/>
          </a:prstGeom>
          <a:noFill/>
          <a:extLst>
            <a:ext uri="{909E8E84-426E-40DD-AFC4-6F175D3DCCD1}">
              <a14:hiddenFill xmlns:a14="http://schemas.microsoft.com/office/drawing/2010/main">
                <a:solidFill>
                  <a:srgbClr val="FFFFFF"/>
                </a:solidFill>
              </a14:hiddenFill>
            </a:ext>
          </a:extLst>
        </p:spPr>
      </p:pic>
      <p:sp>
        <p:nvSpPr>
          <p:cNvPr id="65" name="Freeform: Shape 64">
            <a:extLst>
              <a:ext uri="{FF2B5EF4-FFF2-40B4-BE49-F238E27FC236}">
                <a16:creationId xmlns:a16="http://schemas.microsoft.com/office/drawing/2014/main" id="{D21DC45D-0579-44C7-98DD-CB17236B284A}"/>
              </a:ext>
            </a:extLst>
          </p:cNvPr>
          <p:cNvSpPr/>
          <p:nvPr/>
        </p:nvSpPr>
        <p:spPr>
          <a:xfrm flipH="1">
            <a:off x="11229059" y="6190724"/>
            <a:ext cx="1478074" cy="1371455"/>
          </a:xfrm>
          <a:custGeom>
            <a:avLst/>
            <a:gdLst>
              <a:gd name="connsiteX0" fmla="*/ 7144 w 9153525"/>
              <a:gd name="connsiteY0" fmla="*/ 940630 h 7467600"/>
              <a:gd name="connsiteX1" fmla="*/ 2483644 w 9153525"/>
              <a:gd name="connsiteY1" fmla="*/ 7180 h 7467600"/>
              <a:gd name="connsiteX2" fmla="*/ 6770846 w 9153525"/>
              <a:gd name="connsiteY2" fmla="*/ 2501778 h 7467600"/>
              <a:gd name="connsiteX3" fmla="*/ 9151144 w 9153525"/>
              <a:gd name="connsiteY3" fmla="*/ 5064956 h 7467600"/>
              <a:gd name="connsiteX4" fmla="*/ 9046369 w 9153525"/>
              <a:gd name="connsiteY4" fmla="*/ 7465256 h 7467600"/>
              <a:gd name="connsiteX5" fmla="*/ 7144 w 9153525"/>
              <a:gd name="connsiteY5" fmla="*/ 7465256 h 7467600"/>
              <a:gd name="connsiteX6" fmla="*/ 7144 w 9153525"/>
              <a:gd name="connsiteY6" fmla="*/ 940630 h 746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3525" h="7467600">
                <a:moveTo>
                  <a:pt x="7144" y="940630"/>
                </a:moveTo>
                <a:cubicBezTo>
                  <a:pt x="7144" y="940630"/>
                  <a:pt x="921544" y="16705"/>
                  <a:pt x="2483644" y="7180"/>
                </a:cubicBezTo>
                <a:cubicBezTo>
                  <a:pt x="4045744" y="-2345"/>
                  <a:pt x="4599147" y="1852173"/>
                  <a:pt x="6770846" y="2501778"/>
                </a:cubicBezTo>
                <a:cubicBezTo>
                  <a:pt x="8942546" y="3151383"/>
                  <a:pt x="9151144" y="5064956"/>
                  <a:pt x="9151144" y="5064956"/>
                </a:cubicBezTo>
                <a:lnTo>
                  <a:pt x="9046369" y="7465256"/>
                </a:lnTo>
                <a:lnTo>
                  <a:pt x="7144" y="7465256"/>
                </a:lnTo>
                <a:lnTo>
                  <a:pt x="7144" y="940630"/>
                </a:lnTo>
                <a:close/>
              </a:path>
            </a:pathLst>
          </a:custGeom>
          <a:solidFill>
            <a:srgbClr val="94B77C"/>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 name="Freeform: Shape 65">
            <a:extLst>
              <a:ext uri="{FF2B5EF4-FFF2-40B4-BE49-F238E27FC236}">
                <a16:creationId xmlns:a16="http://schemas.microsoft.com/office/drawing/2014/main" id="{57319389-6117-43D4-84B6-366C18F6DA1E}"/>
              </a:ext>
            </a:extLst>
          </p:cNvPr>
          <p:cNvSpPr/>
          <p:nvPr/>
        </p:nvSpPr>
        <p:spPr>
          <a:xfrm flipH="1">
            <a:off x="11124722" y="6421639"/>
            <a:ext cx="1199103" cy="669984"/>
          </a:xfrm>
          <a:custGeom>
            <a:avLst/>
            <a:gdLst>
              <a:gd name="connsiteX0" fmla="*/ 7144 w 6572250"/>
              <a:gd name="connsiteY0" fmla="*/ 41396 h 3648075"/>
              <a:gd name="connsiteX1" fmla="*/ 6569869 w 6572250"/>
              <a:gd name="connsiteY1" fmla="*/ 3645656 h 3648075"/>
              <a:gd name="connsiteX2" fmla="*/ 7144 w 6572250"/>
              <a:gd name="connsiteY2" fmla="*/ 3645656 h 3648075"/>
              <a:gd name="connsiteX3" fmla="*/ 7144 w 6572250"/>
              <a:gd name="connsiteY3" fmla="*/ 41396 h 3648075"/>
            </a:gdLst>
            <a:ahLst/>
            <a:cxnLst>
              <a:cxn ang="0">
                <a:pos x="connsiteX0" y="connsiteY0"/>
              </a:cxn>
              <a:cxn ang="0">
                <a:pos x="connsiteX1" y="connsiteY1"/>
              </a:cxn>
              <a:cxn ang="0">
                <a:pos x="connsiteX2" y="connsiteY2"/>
              </a:cxn>
              <a:cxn ang="0">
                <a:pos x="connsiteX3" y="connsiteY3"/>
              </a:cxn>
            </a:cxnLst>
            <a:rect l="l" t="t" r="r" b="b"/>
            <a:pathLst>
              <a:path w="6572250" h="3648075">
                <a:moveTo>
                  <a:pt x="7144" y="41396"/>
                </a:moveTo>
                <a:cubicBezTo>
                  <a:pt x="7144" y="41396"/>
                  <a:pt x="3920966" y="-597732"/>
                  <a:pt x="6569869" y="3645656"/>
                </a:cubicBezTo>
                <a:lnTo>
                  <a:pt x="7144" y="3645656"/>
                </a:lnTo>
                <a:lnTo>
                  <a:pt x="7144" y="41396"/>
                </a:lnTo>
                <a:close/>
              </a:path>
            </a:pathLst>
          </a:custGeom>
          <a:solidFill>
            <a:srgbClr val="422C1C"/>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0B254D8F-06F4-4EDA-B2B9-EB5D8DE969E4}"/>
              </a:ext>
            </a:extLst>
          </p:cNvPr>
          <p:cNvSpPr/>
          <p:nvPr/>
        </p:nvSpPr>
        <p:spPr>
          <a:xfrm flipH="1">
            <a:off x="11968797" y="5643184"/>
            <a:ext cx="2147959" cy="1200023"/>
          </a:xfrm>
          <a:custGeom>
            <a:avLst/>
            <a:gdLst>
              <a:gd name="connsiteX0" fmla="*/ 3743801 w 11772900"/>
              <a:gd name="connsiteY0" fmla="*/ 631984 h 6534150"/>
              <a:gd name="connsiteX1" fmla="*/ 6979444 w 11772900"/>
              <a:gd name="connsiteY1" fmla="*/ 1588294 h 6534150"/>
              <a:gd name="connsiteX2" fmla="*/ 11768614 w 11772900"/>
              <a:gd name="connsiteY2" fmla="*/ 6531769 h 6534150"/>
              <a:gd name="connsiteX3" fmla="*/ 7144 w 11772900"/>
              <a:gd name="connsiteY3" fmla="*/ 6531769 h 6534150"/>
              <a:gd name="connsiteX4" fmla="*/ 7144 w 11772900"/>
              <a:gd name="connsiteY4" fmla="*/ 7144 h 653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72900" h="6534150">
                <a:moveTo>
                  <a:pt x="3743801" y="631984"/>
                </a:moveTo>
                <a:cubicBezTo>
                  <a:pt x="3743801" y="631984"/>
                  <a:pt x="5083017" y="1430179"/>
                  <a:pt x="6979444" y="1588294"/>
                </a:cubicBezTo>
                <a:cubicBezTo>
                  <a:pt x="9598819" y="1807369"/>
                  <a:pt x="11051381" y="4598194"/>
                  <a:pt x="11768614" y="6531769"/>
                </a:cubicBezTo>
                <a:lnTo>
                  <a:pt x="7144" y="6531769"/>
                </a:lnTo>
                <a:lnTo>
                  <a:pt x="7144" y="7144"/>
                </a:lnTo>
              </a:path>
            </a:pathLst>
          </a:custGeom>
          <a:solidFill>
            <a:srgbClr val="8CA771"/>
          </a:solid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8E559E91-8F61-45B1-A224-B3F9BB402186}"/>
              </a:ext>
            </a:extLst>
          </p:cNvPr>
          <p:cNvSpPr/>
          <p:nvPr/>
        </p:nvSpPr>
        <p:spPr>
          <a:xfrm flipH="1">
            <a:off x="11875835" y="5933583"/>
            <a:ext cx="2267869" cy="976112"/>
          </a:xfrm>
          <a:custGeom>
            <a:avLst/>
            <a:gdLst>
              <a:gd name="connsiteX0" fmla="*/ 7144 w 12430125"/>
              <a:gd name="connsiteY0" fmla="*/ 7144 h 5314950"/>
              <a:gd name="connsiteX1" fmla="*/ 2626519 w 12430125"/>
              <a:gd name="connsiteY1" fmla="*/ 1268254 h 5314950"/>
              <a:gd name="connsiteX2" fmla="*/ 9151144 w 12430125"/>
              <a:gd name="connsiteY2" fmla="*/ 2173129 h 5314950"/>
              <a:gd name="connsiteX3" fmla="*/ 12427744 w 12430125"/>
              <a:gd name="connsiteY3" fmla="*/ 5316379 h 5314950"/>
              <a:gd name="connsiteX4" fmla="*/ 7144 w 12430125"/>
              <a:gd name="connsiteY4" fmla="*/ 5316379 h 5314950"/>
              <a:gd name="connsiteX5" fmla="*/ 7144 w 12430125"/>
              <a:gd name="connsiteY5" fmla="*/ 7144 h 531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30125" h="5314950">
                <a:moveTo>
                  <a:pt x="7144" y="7144"/>
                </a:moveTo>
                <a:cubicBezTo>
                  <a:pt x="7144" y="7144"/>
                  <a:pt x="673894" y="982504"/>
                  <a:pt x="2626519" y="1268254"/>
                </a:cubicBezTo>
                <a:cubicBezTo>
                  <a:pt x="4579144" y="1554004"/>
                  <a:pt x="7379494" y="1277779"/>
                  <a:pt x="9151144" y="2173129"/>
                </a:cubicBezTo>
                <a:cubicBezTo>
                  <a:pt x="10922794" y="3068479"/>
                  <a:pt x="12427744" y="5316379"/>
                  <a:pt x="12427744" y="5316379"/>
                </a:cubicBezTo>
                <a:lnTo>
                  <a:pt x="7144" y="5316379"/>
                </a:lnTo>
                <a:lnTo>
                  <a:pt x="7144" y="7144"/>
                </a:lnTo>
                <a:close/>
              </a:path>
            </a:pathLst>
          </a:custGeom>
          <a:solidFill>
            <a:srgbClr val="94B77C"/>
          </a:solidFill>
          <a:ln w="9525" cap="flat">
            <a:noFill/>
            <a:prstDash val="solid"/>
            <a:miter/>
          </a:ln>
        </p:spPr>
        <p:txBody>
          <a:bodyPr rtlCol="0" anchor="ctr"/>
          <a:lstStyle/>
          <a:p>
            <a:endParaRPr lang="en-US"/>
          </a:p>
        </p:txBody>
      </p:sp>
      <p:pic>
        <p:nvPicPr>
          <p:cNvPr id="5" name="Picture 4" descr="A screen shot of a computer program&#10;&#10;Description automatically generated">
            <a:extLst>
              <a:ext uri="{FF2B5EF4-FFF2-40B4-BE49-F238E27FC236}">
                <a16:creationId xmlns:a16="http://schemas.microsoft.com/office/drawing/2014/main" id="{1B1B881C-923F-469A-A2D2-9B9BCC69C4A4}"/>
              </a:ext>
            </a:extLst>
          </p:cNvPr>
          <p:cNvPicPr>
            <a:picLocks noChangeAspect="1"/>
          </p:cNvPicPr>
          <p:nvPr/>
        </p:nvPicPr>
        <p:blipFill rotWithShape="1">
          <a:blip r:embed="rId12">
            <a:extLst>
              <a:ext uri="{28A0092B-C50C-407E-A947-70E740481C1C}">
                <a14:useLocalDpi xmlns:a14="http://schemas.microsoft.com/office/drawing/2010/main" val="0"/>
              </a:ext>
            </a:extLst>
          </a:blip>
          <a:srcRect l="7503" t="11062" r="7322" b="10725"/>
          <a:stretch/>
        </p:blipFill>
        <p:spPr>
          <a:xfrm>
            <a:off x="3365981" y="9559966"/>
            <a:ext cx="5460039" cy="4246357"/>
          </a:xfrm>
          <a:prstGeom prst="rect">
            <a:avLst/>
          </a:prstGeom>
          <a:ln>
            <a:solidFill>
              <a:srgbClr val="422C1C"/>
            </a:solidFill>
          </a:ln>
        </p:spPr>
      </p:pic>
      <p:pic>
        <p:nvPicPr>
          <p:cNvPr id="7" name="Picture 6" descr="A screen shot of a computer code&#10;&#10;Description automatically generated">
            <a:extLst>
              <a:ext uri="{FF2B5EF4-FFF2-40B4-BE49-F238E27FC236}">
                <a16:creationId xmlns:a16="http://schemas.microsoft.com/office/drawing/2014/main" id="{A80E9E39-C728-4BAC-A928-F9ECB554DDA9}"/>
              </a:ext>
            </a:extLst>
          </p:cNvPr>
          <p:cNvPicPr>
            <a:picLocks noChangeAspect="1"/>
          </p:cNvPicPr>
          <p:nvPr/>
        </p:nvPicPr>
        <p:blipFill rotWithShape="1">
          <a:blip r:embed="rId13">
            <a:extLst>
              <a:ext uri="{28A0092B-C50C-407E-A947-70E740481C1C}">
                <a14:useLocalDpi xmlns:a14="http://schemas.microsoft.com/office/drawing/2010/main" val="0"/>
              </a:ext>
            </a:extLst>
          </a:blip>
          <a:srcRect l="7332" t="11179" r="7311" b="10554"/>
          <a:stretch/>
        </p:blipFill>
        <p:spPr>
          <a:xfrm>
            <a:off x="2953132" y="8874898"/>
            <a:ext cx="6285737" cy="4378170"/>
          </a:xfrm>
          <a:prstGeom prst="rect">
            <a:avLst/>
          </a:prstGeom>
          <a:ln>
            <a:solidFill>
              <a:srgbClr val="422C1C"/>
            </a:solidFill>
          </a:ln>
        </p:spPr>
      </p:pic>
      <p:pic>
        <p:nvPicPr>
          <p:cNvPr id="8" name="Picture 7" descr="A screenshot of a computer code&#10;&#10;Description automatically generated">
            <a:extLst>
              <a:ext uri="{FF2B5EF4-FFF2-40B4-BE49-F238E27FC236}">
                <a16:creationId xmlns:a16="http://schemas.microsoft.com/office/drawing/2014/main" id="{959FABB6-FA23-44AF-9492-825C4E42B55B}"/>
              </a:ext>
            </a:extLst>
          </p:cNvPr>
          <p:cNvPicPr>
            <a:picLocks noChangeAspect="1"/>
          </p:cNvPicPr>
          <p:nvPr/>
        </p:nvPicPr>
        <p:blipFill rotWithShape="1">
          <a:blip r:embed="rId14">
            <a:extLst>
              <a:ext uri="{28A0092B-C50C-407E-A947-70E740481C1C}">
                <a14:useLocalDpi xmlns:a14="http://schemas.microsoft.com/office/drawing/2010/main" val="0"/>
              </a:ext>
            </a:extLst>
          </a:blip>
          <a:srcRect l="2346" t="6516" r="2777" b="7062"/>
          <a:stretch/>
        </p:blipFill>
        <p:spPr>
          <a:xfrm>
            <a:off x="493030" y="9654592"/>
            <a:ext cx="11205940" cy="4206404"/>
          </a:xfrm>
          <a:prstGeom prst="rect">
            <a:avLst/>
          </a:prstGeom>
          <a:ln>
            <a:solidFill>
              <a:srgbClr val="422C1C"/>
            </a:solidFill>
          </a:ln>
        </p:spPr>
      </p:pic>
      <p:pic>
        <p:nvPicPr>
          <p:cNvPr id="63" name="Picture 62">
            <a:extLst>
              <a:ext uri="{FF2B5EF4-FFF2-40B4-BE49-F238E27FC236}">
                <a16:creationId xmlns:a16="http://schemas.microsoft.com/office/drawing/2014/main" id="{2B72C3BD-E796-4F10-8FA2-8FA1286AE9BF}"/>
              </a:ext>
            </a:extLst>
          </p:cNvPr>
          <p:cNvPicPr/>
          <p:nvPr/>
        </p:nvPicPr>
        <p:blipFill>
          <a:blip r:embed="rId15"/>
          <a:stretch>
            <a:fillRect/>
          </a:stretch>
        </p:blipFill>
        <p:spPr>
          <a:xfrm>
            <a:off x="2342601" y="2328862"/>
            <a:ext cx="7506799" cy="4331708"/>
          </a:xfrm>
          <a:prstGeom prst="rect">
            <a:avLst/>
          </a:prstGeom>
          <a:ln>
            <a:solidFill>
              <a:srgbClr val="422C1C"/>
            </a:solidFill>
          </a:ln>
        </p:spPr>
      </p:pic>
      <p:pic>
        <p:nvPicPr>
          <p:cNvPr id="69" name="Picture 68">
            <a:extLst>
              <a:ext uri="{FF2B5EF4-FFF2-40B4-BE49-F238E27FC236}">
                <a16:creationId xmlns:a16="http://schemas.microsoft.com/office/drawing/2014/main" id="{B11A9332-A6CE-4774-91AF-35FBE2C527AE}"/>
              </a:ext>
            </a:extLst>
          </p:cNvPr>
          <p:cNvPicPr/>
          <p:nvPr/>
        </p:nvPicPr>
        <p:blipFill>
          <a:blip r:embed="rId16"/>
          <a:stretch>
            <a:fillRect/>
          </a:stretch>
        </p:blipFill>
        <p:spPr>
          <a:xfrm>
            <a:off x="2644323" y="-5486901"/>
            <a:ext cx="6903355" cy="4223215"/>
          </a:xfrm>
          <a:prstGeom prst="rect">
            <a:avLst/>
          </a:prstGeom>
          <a:ln>
            <a:solidFill>
              <a:srgbClr val="422C1C"/>
            </a:solidFill>
          </a:ln>
        </p:spPr>
      </p:pic>
    </p:spTree>
    <p:extLst>
      <p:ext uri="{BB962C8B-B14F-4D97-AF65-F5344CB8AC3E}">
        <p14:creationId xmlns:p14="http://schemas.microsoft.com/office/powerpoint/2010/main" val="3863275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95"/>
                                        </p:tgtEl>
                                        <p:attrNameLst>
                                          <p:attrName>style.visibility</p:attrName>
                                        </p:attrNameLst>
                                      </p:cBhvr>
                                      <p:to>
                                        <p:strVal val="visible"/>
                                      </p:to>
                                    </p:set>
                                    <p:animEffect transition="in" filter="wipe(up)">
                                      <p:cBhvr>
                                        <p:cTn id="7" dur="500"/>
                                        <p:tgtEl>
                                          <p:spTgt spid="195"/>
                                        </p:tgtEl>
                                      </p:cBhvr>
                                    </p:animEffect>
                                  </p:childTnLst>
                                </p:cTn>
                              </p:par>
                              <p:par>
                                <p:cTn id="8" presetID="22" presetClass="entr" presetSubtype="1" fill="hold" nodeType="withEffect">
                                  <p:stCondLst>
                                    <p:cond delay="0"/>
                                  </p:stCondLst>
                                  <p:childTnLst>
                                    <p:set>
                                      <p:cBhvr>
                                        <p:cTn id="9" dur="1" fill="hold">
                                          <p:stCondLst>
                                            <p:cond delay="0"/>
                                          </p:stCondLst>
                                        </p:cTn>
                                        <p:tgtEl>
                                          <p:spTgt spid="207"/>
                                        </p:tgtEl>
                                        <p:attrNameLst>
                                          <p:attrName>style.visibility</p:attrName>
                                        </p:attrNameLst>
                                      </p:cBhvr>
                                      <p:to>
                                        <p:strVal val="visible"/>
                                      </p:to>
                                    </p:set>
                                    <p:animEffect transition="in" filter="wipe(up)">
                                      <p:cBhvr>
                                        <p:cTn id="10" dur="500"/>
                                        <p:tgtEl>
                                          <p:spTgt spid="20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par>
                                <p:cTn id="14" presetID="22" presetClass="entr" presetSubtype="1" fill="hold" nodeType="with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wipe(up)">
                                      <p:cBhvr>
                                        <p:cTn id="16"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288D736-601C-45E8-8055-C73DEB2B60F4}"/>
              </a:ext>
            </a:extLst>
          </p:cNvPr>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915383" y="-3027850"/>
            <a:ext cx="14081760" cy="3794455"/>
          </a:xfrm>
          <a:prstGeom prst="rect">
            <a:avLst/>
          </a:prstGeom>
        </p:spPr>
      </p:pic>
      <p:sp>
        <p:nvSpPr>
          <p:cNvPr id="353" name="Freeform: Shape 352">
            <a:extLst>
              <a:ext uri="{FF2B5EF4-FFF2-40B4-BE49-F238E27FC236}">
                <a16:creationId xmlns:a16="http://schemas.microsoft.com/office/drawing/2014/main" id="{9DE043DC-2E20-423F-9091-6D92689A7C5C}"/>
              </a:ext>
            </a:extLst>
          </p:cNvPr>
          <p:cNvSpPr/>
          <p:nvPr/>
        </p:nvSpPr>
        <p:spPr>
          <a:xfrm>
            <a:off x="-1350780" y="6110755"/>
            <a:ext cx="1199103" cy="669984"/>
          </a:xfrm>
          <a:custGeom>
            <a:avLst/>
            <a:gdLst>
              <a:gd name="connsiteX0" fmla="*/ 7144 w 6572250"/>
              <a:gd name="connsiteY0" fmla="*/ 41396 h 3648075"/>
              <a:gd name="connsiteX1" fmla="*/ 6569869 w 6572250"/>
              <a:gd name="connsiteY1" fmla="*/ 3645656 h 3648075"/>
              <a:gd name="connsiteX2" fmla="*/ 7144 w 6572250"/>
              <a:gd name="connsiteY2" fmla="*/ 3645656 h 3648075"/>
              <a:gd name="connsiteX3" fmla="*/ 7144 w 6572250"/>
              <a:gd name="connsiteY3" fmla="*/ 41396 h 3648075"/>
            </a:gdLst>
            <a:ahLst/>
            <a:cxnLst>
              <a:cxn ang="0">
                <a:pos x="connsiteX0" y="connsiteY0"/>
              </a:cxn>
              <a:cxn ang="0">
                <a:pos x="connsiteX1" y="connsiteY1"/>
              </a:cxn>
              <a:cxn ang="0">
                <a:pos x="connsiteX2" y="connsiteY2"/>
              </a:cxn>
              <a:cxn ang="0">
                <a:pos x="connsiteX3" y="connsiteY3"/>
              </a:cxn>
            </a:cxnLst>
            <a:rect l="l" t="t" r="r" b="b"/>
            <a:pathLst>
              <a:path w="6572250" h="3648075">
                <a:moveTo>
                  <a:pt x="7144" y="41396"/>
                </a:moveTo>
                <a:cubicBezTo>
                  <a:pt x="7144" y="41396"/>
                  <a:pt x="3920966" y="-597732"/>
                  <a:pt x="6569869" y="3645656"/>
                </a:cubicBezTo>
                <a:lnTo>
                  <a:pt x="7144" y="3645656"/>
                </a:lnTo>
                <a:lnTo>
                  <a:pt x="7144" y="41396"/>
                </a:lnTo>
                <a:close/>
              </a:path>
            </a:pathLst>
          </a:custGeom>
          <a:solidFill>
            <a:srgbClr val="C8BE55"/>
          </a:solidFill>
          <a:ln w="9525" cap="flat">
            <a:no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8C00871E-BC21-4C00-B2C9-79CCA31DC517}"/>
              </a:ext>
            </a:extLst>
          </p:cNvPr>
          <p:cNvSpPr txBox="1"/>
          <p:nvPr/>
        </p:nvSpPr>
        <p:spPr>
          <a:xfrm>
            <a:off x="3645866" y="-29180"/>
            <a:ext cx="4900269" cy="796757"/>
          </a:xfrm>
          <a:prstGeom prst="rect">
            <a:avLst/>
          </a:prstGeom>
          <a:noFill/>
        </p:spPr>
        <p:txBody>
          <a:bodyPr wrap="square" rtlCol="0">
            <a:spAutoFit/>
          </a:bodyPr>
          <a:lstStyle/>
          <a:p>
            <a:pPr lvl="0" algn="ctr">
              <a:lnSpc>
                <a:spcPct val="120000"/>
              </a:lnSpc>
            </a:pPr>
            <a:r>
              <a:rPr lang="en-US" sz="2000" b="1">
                <a:solidFill>
                  <a:srgbClr val="8CA771"/>
                </a:solidFill>
                <a:latin typeface="Segoe UI Black" panose="020B0A02040204020203" pitchFamily="34" charset="0"/>
                <a:ea typeface="Segoe UI Black" panose="020B0A02040204020203" pitchFamily="34" charset="0"/>
              </a:rPr>
              <a:t>Ch</a:t>
            </a:r>
            <a:r>
              <a:rPr lang="vi-VN" sz="2000" b="1">
                <a:solidFill>
                  <a:srgbClr val="8CA771"/>
                </a:solidFill>
                <a:latin typeface="Segoe UI Black" panose="020B0A02040204020203" pitchFamily="34" charset="0"/>
                <a:ea typeface="Segoe UI Black" panose="020B0A02040204020203" pitchFamily="34" charset="0"/>
              </a:rPr>
              <a:t>ư</a:t>
            </a:r>
            <a:r>
              <a:rPr lang="en-US" sz="2000" b="1">
                <a:solidFill>
                  <a:srgbClr val="8CA771"/>
                </a:solidFill>
                <a:latin typeface="Segoe UI Black" panose="020B0A02040204020203" pitchFamily="34" charset="0"/>
                <a:ea typeface="Segoe UI Black" panose="020B0A02040204020203" pitchFamily="34" charset="0"/>
              </a:rPr>
              <a:t>ơng 4</a:t>
            </a:r>
            <a:endParaRPr lang="en-US" sz="1500" b="1">
              <a:solidFill>
                <a:srgbClr val="8CA771"/>
              </a:solidFill>
              <a:latin typeface="Segoe UI Black" panose="020B0A02040204020203" pitchFamily="34" charset="0"/>
              <a:ea typeface="Segoe UI Black" panose="020B0A02040204020203" pitchFamily="34" charset="0"/>
            </a:endParaRPr>
          </a:p>
          <a:p>
            <a:pPr algn="ctr">
              <a:lnSpc>
                <a:spcPct val="120000"/>
              </a:lnSpc>
            </a:pPr>
            <a:r>
              <a:rPr lang="en-US" sz="2000" b="1">
                <a:latin typeface="Segoe UI Black" panose="020B0A02040204020203" pitchFamily="34" charset="0"/>
                <a:ea typeface="Segoe UI Black" panose="020B0A02040204020203" pitchFamily="34" charset="0"/>
              </a:rPr>
              <a:t>KẾT QUẢ NGHIÊN CỨU</a:t>
            </a:r>
          </a:p>
        </p:txBody>
      </p:sp>
      <p:cxnSp>
        <p:nvCxnSpPr>
          <p:cNvPr id="133" name="Straight Connector 132">
            <a:extLst>
              <a:ext uri="{FF2B5EF4-FFF2-40B4-BE49-F238E27FC236}">
                <a16:creationId xmlns:a16="http://schemas.microsoft.com/office/drawing/2014/main" id="{7E26F377-8AED-49DD-89E0-8683E290DFD6}"/>
              </a:ext>
            </a:extLst>
          </p:cNvPr>
          <p:cNvCxnSpPr>
            <a:cxnSpLocks/>
          </p:cNvCxnSpPr>
          <p:nvPr/>
        </p:nvCxnSpPr>
        <p:spPr>
          <a:xfrm>
            <a:off x="5135880" y="782852"/>
            <a:ext cx="1920240" cy="0"/>
          </a:xfrm>
          <a:prstGeom prst="line">
            <a:avLst/>
          </a:prstGeom>
          <a:ln w="76200" cap="rnd">
            <a:solidFill>
              <a:srgbClr val="422C1C"/>
            </a:solidFill>
            <a:round/>
          </a:ln>
        </p:spPr>
        <p:style>
          <a:lnRef idx="3">
            <a:schemeClr val="dk1"/>
          </a:lnRef>
          <a:fillRef idx="0">
            <a:schemeClr val="dk1"/>
          </a:fillRef>
          <a:effectRef idx="2">
            <a:schemeClr val="dk1"/>
          </a:effectRef>
          <a:fontRef idx="minor">
            <a:schemeClr val="tx1"/>
          </a:fontRef>
        </p:style>
      </p:cxnSp>
      <p:sp>
        <p:nvSpPr>
          <p:cNvPr id="173" name="TextBox 172">
            <a:extLst>
              <a:ext uri="{FF2B5EF4-FFF2-40B4-BE49-F238E27FC236}">
                <a16:creationId xmlns:a16="http://schemas.microsoft.com/office/drawing/2014/main" id="{CBAE81FC-7580-40A1-BAA5-AD9BF54F82A1}"/>
              </a:ext>
            </a:extLst>
          </p:cNvPr>
          <p:cNvSpPr txBox="1"/>
          <p:nvPr/>
        </p:nvSpPr>
        <p:spPr>
          <a:xfrm>
            <a:off x="-8463724" y="2122890"/>
            <a:ext cx="6250944" cy="3327065"/>
          </a:xfrm>
          <a:prstGeom prst="rect">
            <a:avLst/>
          </a:prstGeom>
          <a:noFill/>
        </p:spPr>
        <p:txBody>
          <a:bodyPr wrap="square" rtlCol="0">
            <a:spAutoFit/>
          </a:bodyPr>
          <a:lstStyle/>
          <a:p>
            <a:pPr algn="just"/>
            <a:r>
              <a:rPr lang="en-US" b="1"/>
              <a:t>Trong thời đại số hiện nay, việc phát triển một trang web bán hàng trực tuyến trở nên phổ biến và vần thiết. Vì vậy, việc sử dụng NodeJS để xây dựng một trang bán hàng trực tuyến là đề tài có tính cấp thiết và ứng dụng cao.</a:t>
            </a:r>
          </a:p>
          <a:p>
            <a:pPr algn="just">
              <a:lnSpc>
                <a:spcPct val="120000"/>
              </a:lnSpc>
              <a:spcBef>
                <a:spcPts val="600"/>
              </a:spcBef>
            </a:pPr>
            <a:r>
              <a:rPr lang="vi-VN" sz="1500" b="1">
                <a:latin typeface="Segoe UI" panose="020B0502040204020203" pitchFamily="34" charset="0"/>
                <a:ea typeface="Segoe UI Black" panose="020B0A02040204020203" pitchFamily="34" charset="0"/>
                <a:cs typeface="Segoe UI" panose="020B0502040204020203" pitchFamily="34" charset="0"/>
              </a:rPr>
              <a:t>Các</a:t>
            </a:r>
            <a:r>
              <a:rPr lang="en-US" sz="1500" b="1">
                <a:latin typeface="Segoe UI" panose="020B0502040204020203" pitchFamily="34" charset="0"/>
                <a:ea typeface="Segoe UI Black" panose="020B0A02040204020203" pitchFamily="34" charset="0"/>
                <a:cs typeface="Segoe UI" panose="020B0502040204020203" pitchFamily="34" charset="0"/>
              </a:rPr>
              <a:t> </a:t>
            </a:r>
            <a:r>
              <a:rPr lang="en-US" b="1"/>
              <a:t>công cụ như NodeJS, MongoDB sẽ là nền tảng để phát triển ứng dụng.</a:t>
            </a:r>
          </a:p>
          <a:p>
            <a:pPr algn="just"/>
            <a:r>
              <a:rPr lang="en-US" b="1"/>
              <a:t>Qua quá trình xây dựng và phát triển, tìm hiểu được cách hoạt động của ứng dụng web, mô hình MVC,  API tương tác với giao diện. </a:t>
            </a:r>
            <a:endParaRPr lang="en-US"/>
          </a:p>
          <a:p>
            <a:pPr algn="just"/>
            <a:r>
              <a:rPr lang="en-US" b="1"/>
              <a:t>Qua quá trình thực hiện, đã xây dựng được ứng dụng đáp ứng các chức năng cơ bản của một trang thương mại điện tử.</a:t>
            </a:r>
            <a:endParaRPr lang="en-US"/>
          </a:p>
        </p:txBody>
      </p:sp>
      <p:sp>
        <p:nvSpPr>
          <p:cNvPr id="349" name="Freeform: Shape 348">
            <a:extLst>
              <a:ext uri="{FF2B5EF4-FFF2-40B4-BE49-F238E27FC236}">
                <a16:creationId xmlns:a16="http://schemas.microsoft.com/office/drawing/2014/main" id="{9D90E10C-C78D-4730-AAA8-0A782E2B376C}"/>
              </a:ext>
            </a:extLst>
          </p:cNvPr>
          <p:cNvSpPr/>
          <p:nvPr/>
        </p:nvSpPr>
        <p:spPr>
          <a:xfrm>
            <a:off x="-2572035" y="5654754"/>
            <a:ext cx="1670055" cy="1371455"/>
          </a:xfrm>
          <a:custGeom>
            <a:avLst/>
            <a:gdLst>
              <a:gd name="connsiteX0" fmla="*/ 7144 w 9153525"/>
              <a:gd name="connsiteY0" fmla="*/ 940630 h 7467600"/>
              <a:gd name="connsiteX1" fmla="*/ 2483644 w 9153525"/>
              <a:gd name="connsiteY1" fmla="*/ 7180 h 7467600"/>
              <a:gd name="connsiteX2" fmla="*/ 6770846 w 9153525"/>
              <a:gd name="connsiteY2" fmla="*/ 2501778 h 7467600"/>
              <a:gd name="connsiteX3" fmla="*/ 9151144 w 9153525"/>
              <a:gd name="connsiteY3" fmla="*/ 5064956 h 7467600"/>
              <a:gd name="connsiteX4" fmla="*/ 9046369 w 9153525"/>
              <a:gd name="connsiteY4" fmla="*/ 7465256 h 7467600"/>
              <a:gd name="connsiteX5" fmla="*/ 7144 w 9153525"/>
              <a:gd name="connsiteY5" fmla="*/ 7465256 h 7467600"/>
              <a:gd name="connsiteX6" fmla="*/ 7144 w 9153525"/>
              <a:gd name="connsiteY6" fmla="*/ 940630 h 746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3525" h="7467600">
                <a:moveTo>
                  <a:pt x="7144" y="940630"/>
                </a:moveTo>
                <a:cubicBezTo>
                  <a:pt x="7144" y="940630"/>
                  <a:pt x="921544" y="16705"/>
                  <a:pt x="2483644" y="7180"/>
                </a:cubicBezTo>
                <a:cubicBezTo>
                  <a:pt x="4045744" y="-2345"/>
                  <a:pt x="4599147" y="1852173"/>
                  <a:pt x="6770846" y="2501778"/>
                </a:cubicBezTo>
                <a:cubicBezTo>
                  <a:pt x="8942546" y="3151383"/>
                  <a:pt x="9151144" y="5064956"/>
                  <a:pt x="9151144" y="5064956"/>
                </a:cubicBezTo>
                <a:lnTo>
                  <a:pt x="9046369" y="7465256"/>
                </a:lnTo>
                <a:lnTo>
                  <a:pt x="7144" y="7465256"/>
                </a:lnTo>
                <a:lnTo>
                  <a:pt x="7144" y="940630"/>
                </a:lnTo>
                <a:close/>
              </a:path>
            </a:pathLst>
          </a:custGeom>
          <a:solidFill>
            <a:srgbClr val="8CA77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50" name="Freeform: Shape 349">
            <a:extLst>
              <a:ext uri="{FF2B5EF4-FFF2-40B4-BE49-F238E27FC236}">
                <a16:creationId xmlns:a16="http://schemas.microsoft.com/office/drawing/2014/main" id="{FD3FD86B-938A-445E-B126-253998687273}"/>
              </a:ext>
            </a:extLst>
          </p:cNvPr>
          <p:cNvSpPr/>
          <p:nvPr/>
        </p:nvSpPr>
        <p:spPr>
          <a:xfrm>
            <a:off x="-1357383" y="6213336"/>
            <a:ext cx="2147959" cy="1200023"/>
          </a:xfrm>
          <a:custGeom>
            <a:avLst/>
            <a:gdLst>
              <a:gd name="connsiteX0" fmla="*/ 3743801 w 11772900"/>
              <a:gd name="connsiteY0" fmla="*/ 631984 h 6534150"/>
              <a:gd name="connsiteX1" fmla="*/ 6979444 w 11772900"/>
              <a:gd name="connsiteY1" fmla="*/ 1588294 h 6534150"/>
              <a:gd name="connsiteX2" fmla="*/ 11768614 w 11772900"/>
              <a:gd name="connsiteY2" fmla="*/ 6531769 h 6534150"/>
              <a:gd name="connsiteX3" fmla="*/ 7144 w 11772900"/>
              <a:gd name="connsiteY3" fmla="*/ 6531769 h 6534150"/>
              <a:gd name="connsiteX4" fmla="*/ 7144 w 11772900"/>
              <a:gd name="connsiteY4" fmla="*/ 7144 h 653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72900" h="6534150">
                <a:moveTo>
                  <a:pt x="3743801" y="631984"/>
                </a:moveTo>
                <a:cubicBezTo>
                  <a:pt x="3743801" y="631984"/>
                  <a:pt x="5083017" y="1430179"/>
                  <a:pt x="6979444" y="1588294"/>
                </a:cubicBezTo>
                <a:cubicBezTo>
                  <a:pt x="9598819" y="1807369"/>
                  <a:pt x="11051381" y="4598194"/>
                  <a:pt x="11768614" y="6531769"/>
                </a:cubicBezTo>
                <a:lnTo>
                  <a:pt x="7144" y="6531769"/>
                </a:lnTo>
                <a:lnTo>
                  <a:pt x="7144" y="7144"/>
                </a:lnTo>
              </a:path>
            </a:pathLst>
          </a:custGeom>
          <a:solidFill>
            <a:srgbClr val="8CA771"/>
          </a:solid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9C918245-6095-4FB8-96E2-7D3D5C0B2FC4}"/>
              </a:ext>
            </a:extLst>
          </p:cNvPr>
          <p:cNvSpPr/>
          <p:nvPr/>
        </p:nvSpPr>
        <p:spPr>
          <a:xfrm>
            <a:off x="-2568987" y="5881888"/>
            <a:ext cx="2267869" cy="976112"/>
          </a:xfrm>
          <a:custGeom>
            <a:avLst/>
            <a:gdLst>
              <a:gd name="connsiteX0" fmla="*/ 7144 w 12430125"/>
              <a:gd name="connsiteY0" fmla="*/ 7144 h 5314950"/>
              <a:gd name="connsiteX1" fmla="*/ 2626519 w 12430125"/>
              <a:gd name="connsiteY1" fmla="*/ 1268254 h 5314950"/>
              <a:gd name="connsiteX2" fmla="*/ 9151144 w 12430125"/>
              <a:gd name="connsiteY2" fmla="*/ 2173129 h 5314950"/>
              <a:gd name="connsiteX3" fmla="*/ 12427744 w 12430125"/>
              <a:gd name="connsiteY3" fmla="*/ 5316379 h 5314950"/>
              <a:gd name="connsiteX4" fmla="*/ 7144 w 12430125"/>
              <a:gd name="connsiteY4" fmla="*/ 5316379 h 5314950"/>
              <a:gd name="connsiteX5" fmla="*/ 7144 w 12430125"/>
              <a:gd name="connsiteY5" fmla="*/ 7144 h 531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30125" h="5314950">
                <a:moveTo>
                  <a:pt x="7144" y="7144"/>
                </a:moveTo>
                <a:cubicBezTo>
                  <a:pt x="7144" y="7144"/>
                  <a:pt x="673894" y="982504"/>
                  <a:pt x="2626519" y="1268254"/>
                </a:cubicBezTo>
                <a:cubicBezTo>
                  <a:pt x="4579144" y="1554004"/>
                  <a:pt x="7379494" y="1277779"/>
                  <a:pt x="9151144" y="2173129"/>
                </a:cubicBezTo>
                <a:cubicBezTo>
                  <a:pt x="10922794" y="3068479"/>
                  <a:pt x="12427744" y="5316379"/>
                  <a:pt x="12427744" y="5316379"/>
                </a:cubicBezTo>
                <a:lnTo>
                  <a:pt x="7144" y="5316379"/>
                </a:lnTo>
                <a:lnTo>
                  <a:pt x="7144" y="7144"/>
                </a:lnTo>
                <a:close/>
              </a:path>
            </a:pathLst>
          </a:custGeom>
          <a:solidFill>
            <a:srgbClr val="422C1C"/>
          </a:solidFill>
          <a:ln w="9525" cap="flat">
            <a:noFill/>
            <a:prstDash val="solid"/>
            <a:miter/>
          </a:ln>
        </p:spPr>
        <p:txBody>
          <a:bodyPr rtlCol="0" anchor="ctr"/>
          <a:lstStyle/>
          <a:p>
            <a:endParaRPr lang="en-US"/>
          </a:p>
        </p:txBody>
      </p:sp>
      <p:sp>
        <p:nvSpPr>
          <p:cNvPr id="36" name="Rectangle 35">
            <a:extLst>
              <a:ext uri="{FF2B5EF4-FFF2-40B4-BE49-F238E27FC236}">
                <a16:creationId xmlns:a16="http://schemas.microsoft.com/office/drawing/2014/main" id="{EC97E616-21F7-453A-BC28-B2A78BA3DDD4}"/>
              </a:ext>
            </a:extLst>
          </p:cNvPr>
          <p:cNvSpPr/>
          <p:nvPr/>
        </p:nvSpPr>
        <p:spPr>
          <a:xfrm>
            <a:off x="-13915137" y="1692795"/>
            <a:ext cx="5775005" cy="369332"/>
          </a:xfrm>
          <a:prstGeom prst="rect">
            <a:avLst/>
          </a:prstGeom>
        </p:spPr>
        <p:txBody>
          <a:bodyPr wrap="square">
            <a:spAutoFit/>
          </a:bodyPr>
          <a:lstStyle/>
          <a:p>
            <a:pPr algn="ctr"/>
            <a:r>
              <a:rPr lang="en-US" b="1">
                <a:solidFill>
                  <a:schemeClr val="bg1"/>
                </a:solidFill>
                <a:latin typeface="Segoe UI Black" panose="020B0A02040204020203" pitchFamily="34" charset="0"/>
                <a:ea typeface="Segoe UI Black" panose="020B0A02040204020203" pitchFamily="34" charset="0"/>
              </a:rPr>
              <a:t>2.3. Khảo sát dành cho nhà tuyển dụng năm 2022</a:t>
            </a:r>
          </a:p>
        </p:txBody>
      </p:sp>
      <p:sp>
        <p:nvSpPr>
          <p:cNvPr id="6" name="Oval 5">
            <a:extLst>
              <a:ext uri="{FF2B5EF4-FFF2-40B4-BE49-F238E27FC236}">
                <a16:creationId xmlns:a16="http://schemas.microsoft.com/office/drawing/2014/main" id="{E61F6C8A-CEEA-4890-A0A2-12A7447DA07D}"/>
              </a:ext>
            </a:extLst>
          </p:cNvPr>
          <p:cNvSpPr/>
          <p:nvPr/>
        </p:nvSpPr>
        <p:spPr>
          <a:xfrm>
            <a:off x="5135880" y="-21031200"/>
            <a:ext cx="1968710" cy="2235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0" name="Picture 189" descr="A logo of a company&#10;&#10;Description automatically generated">
            <a:extLst>
              <a:ext uri="{FF2B5EF4-FFF2-40B4-BE49-F238E27FC236}">
                <a16:creationId xmlns:a16="http://schemas.microsoft.com/office/drawing/2014/main" id="{925F940D-3451-404F-AC72-D471904EB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200" y="858366"/>
            <a:ext cx="1282801" cy="785829"/>
          </a:xfrm>
          <a:prstGeom prst="rect">
            <a:avLst/>
          </a:prstGeom>
        </p:spPr>
      </p:pic>
      <p:pic>
        <p:nvPicPr>
          <p:cNvPr id="192" name="Picture 191" descr="A black and yellow logo&#10;&#10;Description automatically generated">
            <a:extLst>
              <a:ext uri="{FF2B5EF4-FFF2-40B4-BE49-F238E27FC236}">
                <a16:creationId xmlns:a16="http://schemas.microsoft.com/office/drawing/2014/main" id="{2BD01447-E9BF-4AAF-BE18-A42326953724}"/>
              </a:ext>
            </a:extLst>
          </p:cNvPr>
          <p:cNvPicPr>
            <a:picLocks noChangeAspect="1"/>
          </p:cNvPicPr>
          <p:nvPr/>
        </p:nvPicPr>
        <p:blipFill>
          <a:blip r:embed="rId5">
            <a:duotone>
              <a:prstClr val="black"/>
              <a:schemeClr val="accent6">
                <a:tint val="45000"/>
                <a:satMod val="400000"/>
              </a:schemeClr>
            </a:duotone>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4964945" y="879641"/>
            <a:ext cx="1700290" cy="786384"/>
          </a:xfrm>
          <a:prstGeom prst="rect">
            <a:avLst/>
          </a:prstGeom>
        </p:spPr>
      </p:pic>
      <p:sp>
        <p:nvSpPr>
          <p:cNvPr id="9" name="Oval 8">
            <a:extLst>
              <a:ext uri="{FF2B5EF4-FFF2-40B4-BE49-F238E27FC236}">
                <a16:creationId xmlns:a16="http://schemas.microsoft.com/office/drawing/2014/main" id="{21ABC1F8-0F56-4F8C-96BB-B0340537B614}"/>
              </a:ext>
            </a:extLst>
          </p:cNvPr>
          <p:cNvSpPr/>
          <p:nvPr/>
        </p:nvSpPr>
        <p:spPr>
          <a:xfrm>
            <a:off x="5135880" y="2753360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5" name="Straight Connector 194">
            <a:extLst>
              <a:ext uri="{FF2B5EF4-FFF2-40B4-BE49-F238E27FC236}">
                <a16:creationId xmlns:a16="http://schemas.microsoft.com/office/drawing/2014/main" id="{D61A33A6-0D0B-42F3-9B98-F3C539AFD751}"/>
              </a:ext>
            </a:extLst>
          </p:cNvPr>
          <p:cNvCxnSpPr>
            <a:cxnSpLocks/>
          </p:cNvCxnSpPr>
          <p:nvPr/>
        </p:nvCxnSpPr>
        <p:spPr>
          <a:xfrm>
            <a:off x="-7200998" y="2309477"/>
            <a:ext cx="0" cy="731520"/>
          </a:xfrm>
          <a:prstGeom prst="line">
            <a:avLst/>
          </a:prstGeom>
          <a:ln w="25400" cap="rnd">
            <a:solidFill>
              <a:srgbClr val="8CA77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6D2C19ED-AA23-4871-AB4C-F3E30D0BAE6B}"/>
              </a:ext>
            </a:extLst>
          </p:cNvPr>
          <p:cNvGrpSpPr/>
          <p:nvPr/>
        </p:nvGrpSpPr>
        <p:grpSpPr>
          <a:xfrm>
            <a:off x="-7200998" y="2298869"/>
            <a:ext cx="4726349" cy="343620"/>
            <a:chOff x="749202" y="2298869"/>
            <a:chExt cx="4726349" cy="343620"/>
          </a:xfrm>
        </p:grpSpPr>
        <p:cxnSp>
          <p:nvCxnSpPr>
            <p:cNvPr id="196" name="Straight Connector 195">
              <a:extLst>
                <a:ext uri="{FF2B5EF4-FFF2-40B4-BE49-F238E27FC236}">
                  <a16:creationId xmlns:a16="http://schemas.microsoft.com/office/drawing/2014/main" id="{ADA41FA9-82A9-4E85-BE50-EDF3C6AE0996}"/>
                </a:ext>
              </a:extLst>
            </p:cNvPr>
            <p:cNvCxnSpPr>
              <a:cxnSpLocks/>
            </p:cNvCxnSpPr>
            <p:nvPr/>
          </p:nvCxnSpPr>
          <p:spPr>
            <a:xfrm>
              <a:off x="749202" y="2470679"/>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E8113B54-0C2A-4591-AD33-A5711D496F49}"/>
                </a:ext>
              </a:extLst>
            </p:cNvPr>
            <p:cNvSpPr txBox="1"/>
            <p:nvPr/>
          </p:nvSpPr>
          <p:spPr>
            <a:xfrm>
              <a:off x="1054872" y="2298869"/>
              <a:ext cx="4420679" cy="343620"/>
            </a:xfrm>
            <a:prstGeom prst="rect">
              <a:avLst/>
            </a:prstGeom>
            <a:noFill/>
          </p:spPr>
          <p:txBody>
            <a:bodyPr wrap="square" rtlCol="0">
              <a:spAutoFit/>
            </a:bodyPr>
            <a:lstStyle/>
            <a:p>
              <a:pPr lvl="0" algn="just">
                <a:lnSpc>
                  <a:spcPct val="120000"/>
                </a:lnSpc>
              </a:pPr>
              <a:r>
                <a:rPr lang="en-US" sz="1500" b="1">
                  <a:latin typeface="Segoe UI" panose="020B0502040204020203" pitchFamily="34" charset="0"/>
                  <a:ea typeface="Segoe UI Black" panose="020B0A02040204020203" pitchFamily="34" charset="0"/>
                  <a:cs typeface="Segoe UI" panose="020B0502040204020203" pitchFamily="34" charset="0"/>
                </a:rPr>
                <a:t>Ra đời vào năm 2009</a:t>
              </a:r>
            </a:p>
          </p:txBody>
        </p:sp>
      </p:grpSp>
      <p:grpSp>
        <p:nvGrpSpPr>
          <p:cNvPr id="13" name="Group 12">
            <a:extLst>
              <a:ext uri="{FF2B5EF4-FFF2-40B4-BE49-F238E27FC236}">
                <a16:creationId xmlns:a16="http://schemas.microsoft.com/office/drawing/2014/main" id="{702DFF0C-6DA3-44AC-BD2D-DF8FDA8C9E0A}"/>
              </a:ext>
            </a:extLst>
          </p:cNvPr>
          <p:cNvGrpSpPr/>
          <p:nvPr/>
        </p:nvGrpSpPr>
        <p:grpSpPr>
          <a:xfrm>
            <a:off x="-7200998" y="2544469"/>
            <a:ext cx="4726349" cy="400687"/>
            <a:chOff x="749202" y="2569193"/>
            <a:chExt cx="4726349" cy="400687"/>
          </a:xfrm>
        </p:grpSpPr>
        <p:cxnSp>
          <p:nvCxnSpPr>
            <p:cNvPr id="197" name="Straight Connector 196">
              <a:extLst>
                <a:ext uri="{FF2B5EF4-FFF2-40B4-BE49-F238E27FC236}">
                  <a16:creationId xmlns:a16="http://schemas.microsoft.com/office/drawing/2014/main" id="{A1C22E8B-310D-40A4-A516-C58790D32F71}"/>
                </a:ext>
              </a:extLst>
            </p:cNvPr>
            <p:cNvCxnSpPr>
              <a:cxnSpLocks/>
            </p:cNvCxnSpPr>
            <p:nvPr/>
          </p:nvCxnSpPr>
          <p:spPr>
            <a:xfrm>
              <a:off x="749202" y="2769536"/>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370ABC91-AFD7-4963-90E3-316B77EA541F}"/>
                </a:ext>
              </a:extLst>
            </p:cNvPr>
            <p:cNvSpPr txBox="1"/>
            <p:nvPr/>
          </p:nvSpPr>
          <p:spPr>
            <a:xfrm>
              <a:off x="1054872" y="2569193"/>
              <a:ext cx="4420679" cy="400687"/>
            </a:xfrm>
            <a:prstGeom prst="rect">
              <a:avLst/>
            </a:prstGeom>
            <a:noFill/>
          </p:spPr>
          <p:txBody>
            <a:bodyPr wrap="square" rtlCol="0">
              <a:spAutoFit/>
            </a:bodyPr>
            <a:lstStyle/>
            <a:p>
              <a:pPr lvl="0" algn="just">
                <a:lnSpc>
                  <a:spcPct val="120000"/>
                </a:lnSpc>
              </a:pPr>
              <a:r>
                <a:rPr lang="en-US" b="1"/>
                <a:t>Môi trường thực thi JavaScripts </a:t>
              </a:r>
              <a:endParaRPr lang="en-US" sz="1500" b="1">
                <a:latin typeface="Segoe UI" panose="020B0502040204020203" pitchFamily="34" charset="0"/>
                <a:ea typeface="Segoe UI Black" panose="020B0A02040204020203" pitchFamily="34" charset="0"/>
                <a:cs typeface="Segoe UI" panose="020B0502040204020203" pitchFamily="34" charset="0"/>
              </a:endParaRPr>
            </a:p>
          </p:txBody>
        </p:sp>
      </p:grpSp>
      <p:grpSp>
        <p:nvGrpSpPr>
          <p:cNvPr id="14" name="Group 13">
            <a:extLst>
              <a:ext uri="{FF2B5EF4-FFF2-40B4-BE49-F238E27FC236}">
                <a16:creationId xmlns:a16="http://schemas.microsoft.com/office/drawing/2014/main" id="{AC4F4264-92D8-418D-9A42-AE63911338AA}"/>
              </a:ext>
            </a:extLst>
          </p:cNvPr>
          <p:cNvGrpSpPr/>
          <p:nvPr/>
        </p:nvGrpSpPr>
        <p:grpSpPr>
          <a:xfrm>
            <a:off x="-7200998" y="2847137"/>
            <a:ext cx="4726349" cy="369332"/>
            <a:chOff x="749202" y="2847137"/>
            <a:chExt cx="4726349" cy="369332"/>
          </a:xfrm>
        </p:grpSpPr>
        <p:cxnSp>
          <p:nvCxnSpPr>
            <p:cNvPr id="199" name="Straight Connector 198">
              <a:extLst>
                <a:ext uri="{FF2B5EF4-FFF2-40B4-BE49-F238E27FC236}">
                  <a16:creationId xmlns:a16="http://schemas.microsoft.com/office/drawing/2014/main" id="{7C3F6514-E1C0-4018-9A10-6CE3F8B2B384}"/>
                </a:ext>
              </a:extLst>
            </p:cNvPr>
            <p:cNvCxnSpPr>
              <a:cxnSpLocks/>
            </p:cNvCxnSpPr>
            <p:nvPr/>
          </p:nvCxnSpPr>
          <p:spPr>
            <a:xfrm>
              <a:off x="749202" y="3031803"/>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38966272-9ED5-42D1-B236-8CB859355AC4}"/>
                </a:ext>
              </a:extLst>
            </p:cNvPr>
            <p:cNvSpPr txBox="1"/>
            <p:nvPr/>
          </p:nvSpPr>
          <p:spPr>
            <a:xfrm>
              <a:off x="1054872" y="2847137"/>
              <a:ext cx="4420679" cy="369332"/>
            </a:xfrm>
            <a:prstGeom prst="rect">
              <a:avLst/>
            </a:prstGeom>
            <a:noFill/>
          </p:spPr>
          <p:txBody>
            <a:bodyPr wrap="square" rtlCol="0">
              <a:spAutoFit/>
            </a:bodyPr>
            <a:lstStyle/>
            <a:p>
              <a:r>
                <a:rPr lang="en-US" b="1"/>
                <a:t>Dùng để phát triển web Server, web API</a:t>
              </a:r>
              <a:endParaRPr lang="en-US"/>
            </a:p>
          </p:txBody>
        </p:sp>
      </p:grpSp>
      <p:sp>
        <p:nvSpPr>
          <p:cNvPr id="205" name="Rectangle: Rounded Corners 204">
            <a:extLst>
              <a:ext uri="{FF2B5EF4-FFF2-40B4-BE49-F238E27FC236}">
                <a16:creationId xmlns:a16="http://schemas.microsoft.com/office/drawing/2014/main" id="{FB8284FE-EF50-4838-A7BE-F5CF478FC247}"/>
              </a:ext>
            </a:extLst>
          </p:cNvPr>
          <p:cNvSpPr/>
          <p:nvPr/>
        </p:nvSpPr>
        <p:spPr>
          <a:xfrm>
            <a:off x="-12531793" y="3350063"/>
            <a:ext cx="2958799" cy="388547"/>
          </a:xfrm>
          <a:prstGeom prst="roundRect">
            <a:avLst>
              <a:gd name="adj" fmla="val 19116"/>
            </a:avLst>
          </a:prstGeom>
          <a:solidFill>
            <a:srgbClr val="8CA771"/>
          </a:solidFill>
          <a:ln w="28575">
            <a:solidFill>
              <a:srgbClr val="422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Segoe UI Black" panose="020B0A02040204020203" pitchFamily="34" charset="0"/>
              <a:ea typeface="Segoe UI Black" panose="020B0A02040204020203" pitchFamily="34" charset="0"/>
            </a:endParaRPr>
          </a:p>
        </p:txBody>
      </p:sp>
      <p:sp>
        <p:nvSpPr>
          <p:cNvPr id="206" name="Rectangle 205">
            <a:extLst>
              <a:ext uri="{FF2B5EF4-FFF2-40B4-BE49-F238E27FC236}">
                <a16:creationId xmlns:a16="http://schemas.microsoft.com/office/drawing/2014/main" id="{B4BD4154-F2C5-48B3-BAB2-24D057896CEB}"/>
              </a:ext>
            </a:extLst>
          </p:cNvPr>
          <p:cNvSpPr/>
          <p:nvPr/>
        </p:nvSpPr>
        <p:spPr>
          <a:xfrm>
            <a:off x="-12334155" y="3359670"/>
            <a:ext cx="2563523" cy="369332"/>
          </a:xfrm>
          <a:prstGeom prst="rect">
            <a:avLst/>
          </a:prstGeom>
        </p:spPr>
        <p:txBody>
          <a:bodyPr wrap="none">
            <a:spAutoFit/>
          </a:bodyPr>
          <a:lstStyle/>
          <a:p>
            <a:pPr algn="ctr"/>
            <a:r>
              <a:rPr lang="en-US" b="1">
                <a:solidFill>
                  <a:schemeClr val="bg1"/>
                </a:solidFill>
                <a:latin typeface="Segoe UI Black" panose="020B0A02040204020203" pitchFamily="34" charset="0"/>
                <a:ea typeface="Segoe UI Black" panose="020B0A02040204020203" pitchFamily="34" charset="0"/>
              </a:rPr>
              <a:t>2.2. </a:t>
            </a:r>
            <a:r>
              <a:rPr lang="vi-VN" b="1">
                <a:solidFill>
                  <a:schemeClr val="bg1"/>
                </a:solidFill>
                <a:latin typeface="Segoe UI Black" panose="020B0A02040204020203" pitchFamily="34" charset="0"/>
                <a:ea typeface="Segoe UI Black" panose="020B0A02040204020203" pitchFamily="34" charset="0"/>
              </a:rPr>
              <a:t>Ư</a:t>
            </a:r>
            <a:r>
              <a:rPr lang="en-US" b="1">
                <a:solidFill>
                  <a:schemeClr val="bg1"/>
                </a:solidFill>
                <a:latin typeface="Segoe UI Black" panose="020B0A02040204020203" pitchFamily="34" charset="0"/>
                <a:ea typeface="Segoe UI Black" panose="020B0A02040204020203" pitchFamily="34" charset="0"/>
              </a:rPr>
              <a:t>u điểm NodeJS</a:t>
            </a:r>
          </a:p>
        </p:txBody>
      </p:sp>
      <p:cxnSp>
        <p:nvCxnSpPr>
          <p:cNvPr id="207" name="Straight Connector 206">
            <a:extLst>
              <a:ext uri="{FF2B5EF4-FFF2-40B4-BE49-F238E27FC236}">
                <a16:creationId xmlns:a16="http://schemas.microsoft.com/office/drawing/2014/main" id="{36EFCF8B-1C79-46ED-8001-F7140C2C424A}"/>
              </a:ext>
            </a:extLst>
          </p:cNvPr>
          <p:cNvCxnSpPr>
            <a:cxnSpLocks/>
          </p:cNvCxnSpPr>
          <p:nvPr/>
        </p:nvCxnSpPr>
        <p:spPr>
          <a:xfrm>
            <a:off x="-12406366" y="3976352"/>
            <a:ext cx="0" cy="731520"/>
          </a:xfrm>
          <a:prstGeom prst="line">
            <a:avLst/>
          </a:prstGeom>
          <a:ln w="25400" cap="rnd">
            <a:solidFill>
              <a:srgbClr val="8CA77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nvGrpSpPr>
          <p:cNvPr id="208" name="Group 207">
            <a:extLst>
              <a:ext uri="{FF2B5EF4-FFF2-40B4-BE49-F238E27FC236}">
                <a16:creationId xmlns:a16="http://schemas.microsoft.com/office/drawing/2014/main" id="{67D6FC85-1D27-4FA3-A9B4-1891C5D67522}"/>
              </a:ext>
            </a:extLst>
          </p:cNvPr>
          <p:cNvGrpSpPr/>
          <p:nvPr/>
        </p:nvGrpSpPr>
        <p:grpSpPr>
          <a:xfrm>
            <a:off x="-12661996" y="3965744"/>
            <a:ext cx="4726349" cy="343620"/>
            <a:chOff x="749202" y="2298869"/>
            <a:chExt cx="4726349" cy="343620"/>
          </a:xfrm>
        </p:grpSpPr>
        <p:cxnSp>
          <p:nvCxnSpPr>
            <p:cNvPr id="209" name="Straight Connector 208">
              <a:extLst>
                <a:ext uri="{FF2B5EF4-FFF2-40B4-BE49-F238E27FC236}">
                  <a16:creationId xmlns:a16="http://schemas.microsoft.com/office/drawing/2014/main" id="{1BD48ACF-A648-4F07-90EB-428A6C109CD8}"/>
                </a:ext>
              </a:extLst>
            </p:cNvPr>
            <p:cNvCxnSpPr>
              <a:cxnSpLocks/>
            </p:cNvCxnSpPr>
            <p:nvPr/>
          </p:nvCxnSpPr>
          <p:spPr>
            <a:xfrm>
              <a:off x="749202" y="2470679"/>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EECB19D9-2F8D-4022-B206-C227034D0FEB}"/>
                </a:ext>
              </a:extLst>
            </p:cNvPr>
            <p:cNvSpPr txBox="1"/>
            <p:nvPr/>
          </p:nvSpPr>
          <p:spPr>
            <a:xfrm>
              <a:off x="1054872" y="2298869"/>
              <a:ext cx="4420679" cy="343620"/>
            </a:xfrm>
            <a:prstGeom prst="rect">
              <a:avLst/>
            </a:prstGeom>
            <a:noFill/>
          </p:spPr>
          <p:txBody>
            <a:bodyPr wrap="square" rtlCol="0">
              <a:spAutoFit/>
            </a:bodyPr>
            <a:lstStyle/>
            <a:p>
              <a:pPr lvl="0" algn="just">
                <a:lnSpc>
                  <a:spcPct val="120000"/>
                </a:lnSpc>
              </a:pPr>
              <a:r>
                <a:rPr lang="en-US" sz="1500" b="1">
                  <a:latin typeface="Segoe UI" panose="020B0502040204020203" pitchFamily="34" charset="0"/>
                  <a:ea typeface="Segoe UI Black" panose="020B0A02040204020203" pitchFamily="34" charset="0"/>
                  <a:cs typeface="Segoe UI" panose="020B0502040204020203" pitchFamily="34" charset="0"/>
                </a:rPr>
                <a:t>Xử lý nhiều kết nối chỉ với một luồng </a:t>
              </a:r>
            </a:p>
          </p:txBody>
        </p:sp>
      </p:grpSp>
      <p:grpSp>
        <p:nvGrpSpPr>
          <p:cNvPr id="211" name="Group 210">
            <a:extLst>
              <a:ext uri="{FF2B5EF4-FFF2-40B4-BE49-F238E27FC236}">
                <a16:creationId xmlns:a16="http://schemas.microsoft.com/office/drawing/2014/main" id="{61B9B60F-7406-4055-9F64-CBB613E473D9}"/>
              </a:ext>
            </a:extLst>
          </p:cNvPr>
          <p:cNvGrpSpPr/>
          <p:nvPr/>
        </p:nvGrpSpPr>
        <p:grpSpPr>
          <a:xfrm>
            <a:off x="-12661996" y="4211344"/>
            <a:ext cx="4726349" cy="400687"/>
            <a:chOff x="749202" y="2569193"/>
            <a:chExt cx="4726349" cy="400687"/>
          </a:xfrm>
        </p:grpSpPr>
        <p:cxnSp>
          <p:nvCxnSpPr>
            <p:cNvPr id="212" name="Straight Connector 211">
              <a:extLst>
                <a:ext uri="{FF2B5EF4-FFF2-40B4-BE49-F238E27FC236}">
                  <a16:creationId xmlns:a16="http://schemas.microsoft.com/office/drawing/2014/main" id="{AC0FA516-6B59-403A-9784-868FAB790180}"/>
                </a:ext>
              </a:extLst>
            </p:cNvPr>
            <p:cNvCxnSpPr>
              <a:cxnSpLocks/>
            </p:cNvCxnSpPr>
            <p:nvPr/>
          </p:nvCxnSpPr>
          <p:spPr>
            <a:xfrm>
              <a:off x="749202" y="2769536"/>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06C6EF94-0A36-46BF-BE04-53C6BA10C2CF}"/>
                </a:ext>
              </a:extLst>
            </p:cNvPr>
            <p:cNvSpPr txBox="1"/>
            <p:nvPr/>
          </p:nvSpPr>
          <p:spPr>
            <a:xfrm>
              <a:off x="1054872" y="2569193"/>
              <a:ext cx="4420679" cy="400687"/>
            </a:xfrm>
            <a:prstGeom prst="rect">
              <a:avLst/>
            </a:prstGeom>
            <a:noFill/>
          </p:spPr>
          <p:txBody>
            <a:bodyPr wrap="square" rtlCol="0">
              <a:spAutoFit/>
            </a:bodyPr>
            <a:lstStyle/>
            <a:p>
              <a:pPr lvl="0" algn="just">
                <a:lnSpc>
                  <a:spcPct val="120000"/>
                </a:lnSpc>
              </a:pPr>
              <a:r>
                <a:rPr lang="en-US" b="1"/>
                <a:t>Tốc độ xử lý nhanh </a:t>
              </a:r>
              <a:endParaRPr lang="en-US" sz="1500" b="1">
                <a:latin typeface="Segoe UI" panose="020B0502040204020203" pitchFamily="34" charset="0"/>
                <a:ea typeface="Segoe UI Black" panose="020B0A02040204020203" pitchFamily="34" charset="0"/>
                <a:cs typeface="Segoe UI" panose="020B0502040204020203" pitchFamily="34" charset="0"/>
              </a:endParaRPr>
            </a:p>
          </p:txBody>
        </p:sp>
      </p:grpSp>
      <p:grpSp>
        <p:nvGrpSpPr>
          <p:cNvPr id="214" name="Group 213">
            <a:extLst>
              <a:ext uri="{FF2B5EF4-FFF2-40B4-BE49-F238E27FC236}">
                <a16:creationId xmlns:a16="http://schemas.microsoft.com/office/drawing/2014/main" id="{5A785495-B37F-44D6-941A-7AF0011F1C53}"/>
              </a:ext>
            </a:extLst>
          </p:cNvPr>
          <p:cNvGrpSpPr/>
          <p:nvPr/>
        </p:nvGrpSpPr>
        <p:grpSpPr>
          <a:xfrm>
            <a:off x="-12661996" y="4514012"/>
            <a:ext cx="4726349" cy="369332"/>
            <a:chOff x="749202" y="2847137"/>
            <a:chExt cx="4726349" cy="369332"/>
          </a:xfrm>
        </p:grpSpPr>
        <p:cxnSp>
          <p:nvCxnSpPr>
            <p:cNvPr id="215" name="Straight Connector 214">
              <a:extLst>
                <a:ext uri="{FF2B5EF4-FFF2-40B4-BE49-F238E27FC236}">
                  <a16:creationId xmlns:a16="http://schemas.microsoft.com/office/drawing/2014/main" id="{49E7B20D-3BE9-4955-8903-4A68F609E321}"/>
                </a:ext>
              </a:extLst>
            </p:cNvPr>
            <p:cNvCxnSpPr>
              <a:cxnSpLocks/>
            </p:cNvCxnSpPr>
            <p:nvPr/>
          </p:nvCxnSpPr>
          <p:spPr>
            <a:xfrm>
              <a:off x="749202" y="3031803"/>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16" name="TextBox 215">
              <a:extLst>
                <a:ext uri="{FF2B5EF4-FFF2-40B4-BE49-F238E27FC236}">
                  <a16:creationId xmlns:a16="http://schemas.microsoft.com/office/drawing/2014/main" id="{FDC542AC-6DDB-4DAF-A42D-5A3E9DB71D39}"/>
                </a:ext>
              </a:extLst>
            </p:cNvPr>
            <p:cNvSpPr txBox="1"/>
            <p:nvPr/>
          </p:nvSpPr>
          <p:spPr>
            <a:xfrm>
              <a:off x="1054872" y="2847137"/>
              <a:ext cx="4420679" cy="369332"/>
            </a:xfrm>
            <a:prstGeom prst="rect">
              <a:avLst/>
            </a:prstGeom>
            <a:noFill/>
          </p:spPr>
          <p:txBody>
            <a:bodyPr wrap="square" rtlCol="0">
              <a:spAutoFit/>
            </a:bodyPr>
            <a:lstStyle/>
            <a:p>
              <a:r>
                <a:rPr lang="en-US" b="1"/>
                <a:t>Dễ dàng mở rộng </a:t>
              </a:r>
              <a:endParaRPr lang="en-US"/>
            </a:p>
          </p:txBody>
        </p:sp>
      </p:grpSp>
      <p:pic>
        <p:nvPicPr>
          <p:cNvPr id="47" name="Picture 46">
            <a:extLst>
              <a:ext uri="{FF2B5EF4-FFF2-40B4-BE49-F238E27FC236}">
                <a16:creationId xmlns:a16="http://schemas.microsoft.com/office/drawing/2014/main" id="{43FB959F-5381-4903-A5C0-03B024D7ADC2}"/>
              </a:ext>
            </a:extLst>
          </p:cNvPr>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345973" y="2196444"/>
            <a:ext cx="5623126" cy="4604888"/>
          </a:xfrm>
          <a:prstGeom prst="rect">
            <a:avLst/>
          </a:prstGeom>
          <a:noFill/>
          <a:ln>
            <a:solidFill>
              <a:srgbClr val="FFFFFF"/>
            </a:solidFill>
          </a:ln>
        </p:spPr>
      </p:pic>
      <p:sp>
        <p:nvSpPr>
          <p:cNvPr id="48" name="Hexagon 47">
            <a:extLst>
              <a:ext uri="{FF2B5EF4-FFF2-40B4-BE49-F238E27FC236}">
                <a16:creationId xmlns:a16="http://schemas.microsoft.com/office/drawing/2014/main" id="{51635FC0-E919-405C-BD69-1C3CAD5C8DFC}"/>
              </a:ext>
            </a:extLst>
          </p:cNvPr>
          <p:cNvSpPr/>
          <p:nvPr/>
        </p:nvSpPr>
        <p:spPr>
          <a:xfrm>
            <a:off x="15048990" y="2939685"/>
            <a:ext cx="4922918" cy="4604887"/>
          </a:xfrm>
          <a:prstGeom prst="hexagon">
            <a:avLst/>
          </a:prstGeom>
          <a:solidFill>
            <a:srgbClr val="422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Off-page Connector 48">
            <a:extLst>
              <a:ext uri="{FF2B5EF4-FFF2-40B4-BE49-F238E27FC236}">
                <a16:creationId xmlns:a16="http://schemas.microsoft.com/office/drawing/2014/main" id="{807FFD06-6277-492F-97FF-F265BF551427}"/>
              </a:ext>
            </a:extLst>
          </p:cNvPr>
          <p:cNvSpPr/>
          <p:nvPr/>
        </p:nvSpPr>
        <p:spPr>
          <a:xfrm rot="5400000">
            <a:off x="14488779" y="710078"/>
            <a:ext cx="5168410" cy="6373188"/>
          </a:xfrm>
          <a:prstGeom prst="flowChartOffpageConnector">
            <a:avLst/>
          </a:prstGeom>
          <a:blipFill dpi="0" rotWithShape="0">
            <a:blip r:embed="rId8">
              <a:extLst>
                <a:ext uri="{BEBA8EAE-BF5A-486C-A8C5-ECC9F3942E4B}">
                  <a14:imgProps xmlns:a14="http://schemas.microsoft.com/office/drawing/2010/main">
                    <a14:imgLayer r:embed="rId9">
                      <a14:imgEffect>
                        <a14:colorTemperature colorTemp="11200"/>
                      </a14:imgEffect>
                    </a14:imgLayer>
                  </a14:imgProps>
                </a:ext>
              </a:extLst>
            </a:blip>
            <a:srcRect/>
            <a:stretch>
              <a:fillRect l="-38616" t="-680" r="-23306" b="680"/>
            </a:stretch>
          </a:blipFill>
          <a:ln w="76200">
            <a:solidFill>
              <a:srgbClr val="8CA77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Rounded Corners 49">
            <a:extLst>
              <a:ext uri="{FF2B5EF4-FFF2-40B4-BE49-F238E27FC236}">
                <a16:creationId xmlns:a16="http://schemas.microsoft.com/office/drawing/2014/main" id="{E3D08458-09FE-431D-9DD3-CE938F65FB35}"/>
              </a:ext>
            </a:extLst>
          </p:cNvPr>
          <p:cNvSpPr/>
          <p:nvPr/>
        </p:nvSpPr>
        <p:spPr>
          <a:xfrm>
            <a:off x="622006" y="1683188"/>
            <a:ext cx="3252049" cy="388547"/>
          </a:xfrm>
          <a:prstGeom prst="roundRect">
            <a:avLst>
              <a:gd name="adj" fmla="val 19116"/>
            </a:avLst>
          </a:prstGeom>
          <a:solidFill>
            <a:srgbClr val="8CA771"/>
          </a:solidFill>
          <a:ln w="28575">
            <a:solidFill>
              <a:srgbClr val="422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Segoe UI Black" panose="020B0A02040204020203" pitchFamily="34" charset="0"/>
              <a:ea typeface="Segoe UI Black" panose="020B0A02040204020203" pitchFamily="34" charset="0"/>
            </a:endParaRPr>
          </a:p>
        </p:txBody>
      </p:sp>
      <p:sp>
        <p:nvSpPr>
          <p:cNvPr id="51" name="Rectangle 50">
            <a:extLst>
              <a:ext uri="{FF2B5EF4-FFF2-40B4-BE49-F238E27FC236}">
                <a16:creationId xmlns:a16="http://schemas.microsoft.com/office/drawing/2014/main" id="{7E823D11-F773-4C66-994B-5C83151EE35C}"/>
              </a:ext>
            </a:extLst>
          </p:cNvPr>
          <p:cNvSpPr/>
          <p:nvPr/>
        </p:nvSpPr>
        <p:spPr>
          <a:xfrm>
            <a:off x="719116" y="1692795"/>
            <a:ext cx="3057829" cy="369332"/>
          </a:xfrm>
          <a:prstGeom prst="rect">
            <a:avLst/>
          </a:prstGeom>
        </p:spPr>
        <p:txBody>
          <a:bodyPr wrap="square">
            <a:spAutoFit/>
          </a:bodyPr>
          <a:lstStyle/>
          <a:p>
            <a:pPr algn="ctr"/>
            <a:r>
              <a:rPr lang="en-US" b="1">
                <a:solidFill>
                  <a:schemeClr val="bg1"/>
                </a:solidFill>
                <a:latin typeface="Segoe UI Black" panose="020B0A02040204020203" pitchFamily="34" charset="0"/>
                <a:ea typeface="Segoe UI Black" panose="020B0A02040204020203" pitchFamily="34" charset="0"/>
              </a:rPr>
              <a:t>4.2. Giao diện trang chủ</a:t>
            </a:r>
          </a:p>
        </p:txBody>
      </p:sp>
      <p:sp>
        <p:nvSpPr>
          <p:cNvPr id="75" name="Rectangle: Rounded Corners 74">
            <a:extLst>
              <a:ext uri="{FF2B5EF4-FFF2-40B4-BE49-F238E27FC236}">
                <a16:creationId xmlns:a16="http://schemas.microsoft.com/office/drawing/2014/main" id="{619E793A-7D04-4E35-A75F-0D3F4E1B567B}"/>
              </a:ext>
            </a:extLst>
          </p:cNvPr>
          <p:cNvSpPr/>
          <p:nvPr/>
        </p:nvSpPr>
        <p:spPr>
          <a:xfrm>
            <a:off x="-5269036" y="3571051"/>
            <a:ext cx="3191256" cy="388547"/>
          </a:xfrm>
          <a:prstGeom prst="roundRect">
            <a:avLst>
              <a:gd name="adj" fmla="val 19116"/>
            </a:avLst>
          </a:prstGeom>
          <a:solidFill>
            <a:srgbClr val="8CA771"/>
          </a:solidFill>
          <a:ln w="28575">
            <a:solidFill>
              <a:srgbClr val="422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Segoe UI Black" panose="020B0A02040204020203" pitchFamily="34" charset="0"/>
              <a:ea typeface="Segoe UI Black" panose="020B0A02040204020203" pitchFamily="34" charset="0"/>
            </a:endParaRPr>
          </a:p>
        </p:txBody>
      </p:sp>
      <p:sp>
        <p:nvSpPr>
          <p:cNvPr id="76" name="Rectangle 75">
            <a:extLst>
              <a:ext uri="{FF2B5EF4-FFF2-40B4-BE49-F238E27FC236}">
                <a16:creationId xmlns:a16="http://schemas.microsoft.com/office/drawing/2014/main" id="{F67AF99D-FE54-4D24-B8EB-3FA2ABE631FE}"/>
              </a:ext>
            </a:extLst>
          </p:cNvPr>
          <p:cNvSpPr/>
          <p:nvPr/>
        </p:nvSpPr>
        <p:spPr>
          <a:xfrm>
            <a:off x="-5085814" y="3580658"/>
            <a:ext cx="2824812" cy="369332"/>
          </a:xfrm>
          <a:prstGeom prst="rect">
            <a:avLst/>
          </a:prstGeom>
        </p:spPr>
        <p:txBody>
          <a:bodyPr wrap="none">
            <a:spAutoFit/>
          </a:bodyPr>
          <a:lstStyle/>
          <a:p>
            <a:pPr algn="ctr"/>
            <a:r>
              <a:rPr lang="en-US" b="1">
                <a:solidFill>
                  <a:schemeClr val="bg1"/>
                </a:solidFill>
                <a:latin typeface="Segoe UI Black" panose="020B0A02040204020203" pitchFamily="34" charset="0"/>
                <a:ea typeface="Segoe UI Black" panose="020B0A02040204020203" pitchFamily="34" charset="0"/>
              </a:rPr>
              <a:t>2.9. Ưu điểm ExpressJS</a:t>
            </a:r>
          </a:p>
        </p:txBody>
      </p:sp>
      <p:cxnSp>
        <p:nvCxnSpPr>
          <p:cNvPr id="77" name="Straight Connector 76">
            <a:extLst>
              <a:ext uri="{FF2B5EF4-FFF2-40B4-BE49-F238E27FC236}">
                <a16:creationId xmlns:a16="http://schemas.microsoft.com/office/drawing/2014/main" id="{A03F82DE-EFFC-43F5-A0A3-70F3404B0407}"/>
              </a:ext>
            </a:extLst>
          </p:cNvPr>
          <p:cNvCxnSpPr>
            <a:cxnSpLocks/>
          </p:cNvCxnSpPr>
          <p:nvPr/>
        </p:nvCxnSpPr>
        <p:spPr>
          <a:xfrm>
            <a:off x="-5143608" y="4197340"/>
            <a:ext cx="0" cy="731520"/>
          </a:xfrm>
          <a:prstGeom prst="line">
            <a:avLst/>
          </a:prstGeom>
          <a:ln w="25400" cap="rnd">
            <a:solidFill>
              <a:srgbClr val="8CA77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10BB56C-F044-4FE0-AC7D-F53981A1609E}"/>
              </a:ext>
            </a:extLst>
          </p:cNvPr>
          <p:cNvCxnSpPr>
            <a:cxnSpLocks/>
          </p:cNvCxnSpPr>
          <p:nvPr/>
        </p:nvCxnSpPr>
        <p:spPr>
          <a:xfrm>
            <a:off x="-5143608" y="4358542"/>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AE1BB39E-81EF-4A32-A458-B33E85FD6DB5}"/>
              </a:ext>
            </a:extLst>
          </p:cNvPr>
          <p:cNvSpPr txBox="1"/>
          <p:nvPr/>
        </p:nvSpPr>
        <p:spPr>
          <a:xfrm>
            <a:off x="-4837938" y="4186732"/>
            <a:ext cx="4420679" cy="897618"/>
          </a:xfrm>
          <a:prstGeom prst="rect">
            <a:avLst/>
          </a:prstGeom>
          <a:noFill/>
        </p:spPr>
        <p:txBody>
          <a:bodyPr wrap="square" rtlCol="0">
            <a:spAutoFit/>
          </a:bodyPr>
          <a:lstStyle/>
          <a:p>
            <a:pPr lvl="0" algn="just">
              <a:lnSpc>
                <a:spcPct val="120000"/>
              </a:lnSpc>
            </a:pPr>
            <a:r>
              <a:rPr lang="vi-VN" sz="1500" b="1">
                <a:latin typeface="Segoe UI" panose="020B0502040204020203" pitchFamily="34" charset="0"/>
                <a:ea typeface="Segoe UI Black" panose="020B0A02040204020203" pitchFamily="34" charset="0"/>
                <a:cs typeface="Segoe UI" panose="020B0502040204020203" pitchFamily="34" charset="0"/>
              </a:rPr>
              <a:t>Khả năng lưu trữ linh hoạt</a:t>
            </a:r>
          </a:p>
          <a:p>
            <a:pPr lvl="0" algn="just">
              <a:lnSpc>
                <a:spcPct val="120000"/>
              </a:lnSpc>
            </a:pPr>
            <a:r>
              <a:rPr lang="vi-VN" sz="1500" b="1">
                <a:latin typeface="Segoe UI" panose="020B0502040204020203" pitchFamily="34" charset="0"/>
                <a:ea typeface="Segoe UI Black" panose="020B0A02040204020203" pitchFamily="34" charset="0"/>
                <a:cs typeface="Segoe UI" panose="020B0502040204020203" pitchFamily="34" charset="0"/>
              </a:rPr>
              <a:t>Tốc độ truy vẫn cao</a:t>
            </a:r>
          </a:p>
          <a:p>
            <a:pPr lvl="0" algn="just">
              <a:lnSpc>
                <a:spcPct val="120000"/>
              </a:lnSpc>
            </a:pPr>
            <a:r>
              <a:rPr lang="vi-VN" sz="1500" b="1">
                <a:latin typeface="Segoe UI" panose="020B0502040204020203" pitchFamily="34" charset="0"/>
                <a:ea typeface="Segoe UI Black" panose="020B0A02040204020203" pitchFamily="34" charset="0"/>
                <a:cs typeface="Segoe UI" panose="020B0502040204020203" pitchFamily="34" charset="0"/>
              </a:rPr>
              <a:t>Khả năng mở rộng, phân tán cao </a:t>
            </a:r>
          </a:p>
        </p:txBody>
      </p:sp>
      <p:cxnSp>
        <p:nvCxnSpPr>
          <p:cNvPr id="80" name="Straight Connector 79">
            <a:extLst>
              <a:ext uri="{FF2B5EF4-FFF2-40B4-BE49-F238E27FC236}">
                <a16:creationId xmlns:a16="http://schemas.microsoft.com/office/drawing/2014/main" id="{13881392-C397-4DC0-BAC3-05635EA1016A}"/>
              </a:ext>
            </a:extLst>
          </p:cNvPr>
          <p:cNvCxnSpPr>
            <a:cxnSpLocks/>
          </p:cNvCxnSpPr>
          <p:nvPr/>
        </p:nvCxnSpPr>
        <p:spPr>
          <a:xfrm>
            <a:off x="-5143608" y="4642950"/>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3E33904-00EA-46A0-BE04-A1204F9D4549}"/>
              </a:ext>
            </a:extLst>
          </p:cNvPr>
          <p:cNvCxnSpPr>
            <a:cxnSpLocks/>
          </p:cNvCxnSpPr>
          <p:nvPr/>
        </p:nvCxnSpPr>
        <p:spPr>
          <a:xfrm>
            <a:off x="-5143608" y="4927358"/>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1C7FEA49-F7B9-4C5E-B523-43AE74FC7A3F}"/>
              </a:ext>
            </a:extLst>
          </p:cNvPr>
          <p:cNvGrpSpPr/>
          <p:nvPr/>
        </p:nvGrpSpPr>
        <p:grpSpPr>
          <a:xfrm>
            <a:off x="3874055" y="7413359"/>
            <a:ext cx="4876005" cy="4584295"/>
            <a:chOff x="3657998" y="2138387"/>
            <a:chExt cx="4876005" cy="4584295"/>
          </a:xfrm>
        </p:grpSpPr>
        <p:pic>
          <p:nvPicPr>
            <p:cNvPr id="61" name="Picture 60" descr="Mô hình MVC trong PHP - Minh Tri Nguyen">
              <a:extLst>
                <a:ext uri="{FF2B5EF4-FFF2-40B4-BE49-F238E27FC236}">
                  <a16:creationId xmlns:a16="http://schemas.microsoft.com/office/drawing/2014/main" id="{E1B3E483-1CD1-471A-A5FA-311731B9E5F5}"/>
                </a:ext>
              </a:extLst>
            </p:cNvPr>
            <p:cNvPicPr/>
            <p:nvPr/>
          </p:nvPicPr>
          <p:blipFill rotWithShape="1">
            <a:blip r:embed="rId10">
              <a:duotone>
                <a:schemeClr val="accent6">
                  <a:shade val="45000"/>
                  <a:satMod val="135000"/>
                </a:schemeClr>
                <a:prstClr val="white"/>
              </a:duotone>
              <a:extLst>
                <a:ext uri="{28A0092B-C50C-407E-A947-70E740481C1C}">
                  <a14:useLocalDpi xmlns:a14="http://schemas.microsoft.com/office/drawing/2010/main" val="0"/>
                </a:ext>
              </a:extLst>
            </a:blip>
            <a:srcRect t="3714"/>
            <a:stretch/>
          </p:blipFill>
          <p:spPr bwMode="auto">
            <a:xfrm>
              <a:off x="3657998" y="2138387"/>
              <a:ext cx="4876005" cy="4584295"/>
            </a:xfrm>
            <a:prstGeom prst="rect">
              <a:avLst/>
            </a:prstGeom>
            <a:noFill/>
            <a:ln>
              <a:noFill/>
            </a:ln>
          </p:spPr>
        </p:pic>
        <p:sp>
          <p:nvSpPr>
            <p:cNvPr id="2" name="Rectangle: Rounded Corners 1">
              <a:extLst>
                <a:ext uri="{FF2B5EF4-FFF2-40B4-BE49-F238E27FC236}">
                  <a16:creationId xmlns:a16="http://schemas.microsoft.com/office/drawing/2014/main" id="{EB584E7C-32A3-4289-89B5-DCA17F1E2ACE}"/>
                </a:ext>
              </a:extLst>
            </p:cNvPr>
            <p:cNvSpPr/>
            <p:nvPr/>
          </p:nvSpPr>
          <p:spPr>
            <a:xfrm>
              <a:off x="3784600" y="2642489"/>
              <a:ext cx="526956" cy="204648"/>
            </a:xfrm>
            <a:prstGeom prst="roundRect">
              <a:avLst/>
            </a:prstGeom>
            <a:solidFill>
              <a:srgbClr val="94B77C"/>
            </a:solidFill>
            <a:ln>
              <a:solidFill>
                <a:srgbClr val="94B7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4" name="Picture 2">
            <a:extLst>
              <a:ext uri="{FF2B5EF4-FFF2-40B4-BE49-F238E27FC236}">
                <a16:creationId xmlns:a16="http://schemas.microsoft.com/office/drawing/2014/main" id="{6D43747E-6B91-4139-AF3F-906984DB26B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38756" y="7900941"/>
            <a:ext cx="526957" cy="142032"/>
          </a:xfrm>
          <a:prstGeom prst="rect">
            <a:avLst/>
          </a:prstGeom>
          <a:noFill/>
          <a:extLst>
            <a:ext uri="{909E8E84-426E-40DD-AFC4-6F175D3DCCD1}">
              <a14:hiddenFill xmlns:a14="http://schemas.microsoft.com/office/drawing/2010/main">
                <a:solidFill>
                  <a:srgbClr val="FFFFFF"/>
                </a:solidFill>
              </a14:hiddenFill>
            </a:ext>
          </a:extLst>
        </p:spPr>
      </p:pic>
      <p:sp>
        <p:nvSpPr>
          <p:cNvPr id="65" name="Freeform: Shape 64">
            <a:extLst>
              <a:ext uri="{FF2B5EF4-FFF2-40B4-BE49-F238E27FC236}">
                <a16:creationId xmlns:a16="http://schemas.microsoft.com/office/drawing/2014/main" id="{D21DC45D-0579-44C7-98DD-CB17236B284A}"/>
              </a:ext>
            </a:extLst>
          </p:cNvPr>
          <p:cNvSpPr/>
          <p:nvPr/>
        </p:nvSpPr>
        <p:spPr>
          <a:xfrm flipH="1">
            <a:off x="11229059" y="6190724"/>
            <a:ext cx="1478074" cy="1371455"/>
          </a:xfrm>
          <a:custGeom>
            <a:avLst/>
            <a:gdLst>
              <a:gd name="connsiteX0" fmla="*/ 7144 w 9153525"/>
              <a:gd name="connsiteY0" fmla="*/ 940630 h 7467600"/>
              <a:gd name="connsiteX1" fmla="*/ 2483644 w 9153525"/>
              <a:gd name="connsiteY1" fmla="*/ 7180 h 7467600"/>
              <a:gd name="connsiteX2" fmla="*/ 6770846 w 9153525"/>
              <a:gd name="connsiteY2" fmla="*/ 2501778 h 7467600"/>
              <a:gd name="connsiteX3" fmla="*/ 9151144 w 9153525"/>
              <a:gd name="connsiteY3" fmla="*/ 5064956 h 7467600"/>
              <a:gd name="connsiteX4" fmla="*/ 9046369 w 9153525"/>
              <a:gd name="connsiteY4" fmla="*/ 7465256 h 7467600"/>
              <a:gd name="connsiteX5" fmla="*/ 7144 w 9153525"/>
              <a:gd name="connsiteY5" fmla="*/ 7465256 h 7467600"/>
              <a:gd name="connsiteX6" fmla="*/ 7144 w 9153525"/>
              <a:gd name="connsiteY6" fmla="*/ 940630 h 746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3525" h="7467600">
                <a:moveTo>
                  <a:pt x="7144" y="940630"/>
                </a:moveTo>
                <a:cubicBezTo>
                  <a:pt x="7144" y="940630"/>
                  <a:pt x="921544" y="16705"/>
                  <a:pt x="2483644" y="7180"/>
                </a:cubicBezTo>
                <a:cubicBezTo>
                  <a:pt x="4045744" y="-2345"/>
                  <a:pt x="4599147" y="1852173"/>
                  <a:pt x="6770846" y="2501778"/>
                </a:cubicBezTo>
                <a:cubicBezTo>
                  <a:pt x="8942546" y="3151383"/>
                  <a:pt x="9151144" y="5064956"/>
                  <a:pt x="9151144" y="5064956"/>
                </a:cubicBezTo>
                <a:lnTo>
                  <a:pt x="9046369" y="7465256"/>
                </a:lnTo>
                <a:lnTo>
                  <a:pt x="7144" y="7465256"/>
                </a:lnTo>
                <a:lnTo>
                  <a:pt x="7144" y="940630"/>
                </a:lnTo>
                <a:close/>
              </a:path>
            </a:pathLst>
          </a:custGeom>
          <a:solidFill>
            <a:srgbClr val="94B77C"/>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 name="Freeform: Shape 65">
            <a:extLst>
              <a:ext uri="{FF2B5EF4-FFF2-40B4-BE49-F238E27FC236}">
                <a16:creationId xmlns:a16="http://schemas.microsoft.com/office/drawing/2014/main" id="{57319389-6117-43D4-84B6-366C18F6DA1E}"/>
              </a:ext>
            </a:extLst>
          </p:cNvPr>
          <p:cNvSpPr/>
          <p:nvPr/>
        </p:nvSpPr>
        <p:spPr>
          <a:xfrm flipH="1">
            <a:off x="11124722" y="6421639"/>
            <a:ext cx="1199103" cy="669984"/>
          </a:xfrm>
          <a:custGeom>
            <a:avLst/>
            <a:gdLst>
              <a:gd name="connsiteX0" fmla="*/ 7144 w 6572250"/>
              <a:gd name="connsiteY0" fmla="*/ 41396 h 3648075"/>
              <a:gd name="connsiteX1" fmla="*/ 6569869 w 6572250"/>
              <a:gd name="connsiteY1" fmla="*/ 3645656 h 3648075"/>
              <a:gd name="connsiteX2" fmla="*/ 7144 w 6572250"/>
              <a:gd name="connsiteY2" fmla="*/ 3645656 h 3648075"/>
              <a:gd name="connsiteX3" fmla="*/ 7144 w 6572250"/>
              <a:gd name="connsiteY3" fmla="*/ 41396 h 3648075"/>
            </a:gdLst>
            <a:ahLst/>
            <a:cxnLst>
              <a:cxn ang="0">
                <a:pos x="connsiteX0" y="connsiteY0"/>
              </a:cxn>
              <a:cxn ang="0">
                <a:pos x="connsiteX1" y="connsiteY1"/>
              </a:cxn>
              <a:cxn ang="0">
                <a:pos x="connsiteX2" y="connsiteY2"/>
              </a:cxn>
              <a:cxn ang="0">
                <a:pos x="connsiteX3" y="connsiteY3"/>
              </a:cxn>
            </a:cxnLst>
            <a:rect l="l" t="t" r="r" b="b"/>
            <a:pathLst>
              <a:path w="6572250" h="3648075">
                <a:moveTo>
                  <a:pt x="7144" y="41396"/>
                </a:moveTo>
                <a:cubicBezTo>
                  <a:pt x="7144" y="41396"/>
                  <a:pt x="3920966" y="-597732"/>
                  <a:pt x="6569869" y="3645656"/>
                </a:cubicBezTo>
                <a:lnTo>
                  <a:pt x="7144" y="3645656"/>
                </a:lnTo>
                <a:lnTo>
                  <a:pt x="7144" y="41396"/>
                </a:lnTo>
                <a:close/>
              </a:path>
            </a:pathLst>
          </a:custGeom>
          <a:solidFill>
            <a:srgbClr val="422C1C"/>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0B254D8F-06F4-4EDA-B2B9-EB5D8DE969E4}"/>
              </a:ext>
            </a:extLst>
          </p:cNvPr>
          <p:cNvSpPr/>
          <p:nvPr/>
        </p:nvSpPr>
        <p:spPr>
          <a:xfrm flipH="1">
            <a:off x="11968797" y="5643184"/>
            <a:ext cx="2147959" cy="1200023"/>
          </a:xfrm>
          <a:custGeom>
            <a:avLst/>
            <a:gdLst>
              <a:gd name="connsiteX0" fmla="*/ 3743801 w 11772900"/>
              <a:gd name="connsiteY0" fmla="*/ 631984 h 6534150"/>
              <a:gd name="connsiteX1" fmla="*/ 6979444 w 11772900"/>
              <a:gd name="connsiteY1" fmla="*/ 1588294 h 6534150"/>
              <a:gd name="connsiteX2" fmla="*/ 11768614 w 11772900"/>
              <a:gd name="connsiteY2" fmla="*/ 6531769 h 6534150"/>
              <a:gd name="connsiteX3" fmla="*/ 7144 w 11772900"/>
              <a:gd name="connsiteY3" fmla="*/ 6531769 h 6534150"/>
              <a:gd name="connsiteX4" fmla="*/ 7144 w 11772900"/>
              <a:gd name="connsiteY4" fmla="*/ 7144 h 653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72900" h="6534150">
                <a:moveTo>
                  <a:pt x="3743801" y="631984"/>
                </a:moveTo>
                <a:cubicBezTo>
                  <a:pt x="3743801" y="631984"/>
                  <a:pt x="5083017" y="1430179"/>
                  <a:pt x="6979444" y="1588294"/>
                </a:cubicBezTo>
                <a:cubicBezTo>
                  <a:pt x="9598819" y="1807369"/>
                  <a:pt x="11051381" y="4598194"/>
                  <a:pt x="11768614" y="6531769"/>
                </a:cubicBezTo>
                <a:lnTo>
                  <a:pt x="7144" y="6531769"/>
                </a:lnTo>
                <a:lnTo>
                  <a:pt x="7144" y="7144"/>
                </a:lnTo>
              </a:path>
            </a:pathLst>
          </a:custGeom>
          <a:solidFill>
            <a:srgbClr val="8CA771"/>
          </a:solid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8E559E91-8F61-45B1-A224-B3F9BB402186}"/>
              </a:ext>
            </a:extLst>
          </p:cNvPr>
          <p:cNvSpPr/>
          <p:nvPr/>
        </p:nvSpPr>
        <p:spPr>
          <a:xfrm flipH="1">
            <a:off x="11875835" y="5933583"/>
            <a:ext cx="2267869" cy="976112"/>
          </a:xfrm>
          <a:custGeom>
            <a:avLst/>
            <a:gdLst>
              <a:gd name="connsiteX0" fmla="*/ 7144 w 12430125"/>
              <a:gd name="connsiteY0" fmla="*/ 7144 h 5314950"/>
              <a:gd name="connsiteX1" fmla="*/ 2626519 w 12430125"/>
              <a:gd name="connsiteY1" fmla="*/ 1268254 h 5314950"/>
              <a:gd name="connsiteX2" fmla="*/ 9151144 w 12430125"/>
              <a:gd name="connsiteY2" fmla="*/ 2173129 h 5314950"/>
              <a:gd name="connsiteX3" fmla="*/ 12427744 w 12430125"/>
              <a:gd name="connsiteY3" fmla="*/ 5316379 h 5314950"/>
              <a:gd name="connsiteX4" fmla="*/ 7144 w 12430125"/>
              <a:gd name="connsiteY4" fmla="*/ 5316379 h 5314950"/>
              <a:gd name="connsiteX5" fmla="*/ 7144 w 12430125"/>
              <a:gd name="connsiteY5" fmla="*/ 7144 h 531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30125" h="5314950">
                <a:moveTo>
                  <a:pt x="7144" y="7144"/>
                </a:moveTo>
                <a:cubicBezTo>
                  <a:pt x="7144" y="7144"/>
                  <a:pt x="673894" y="982504"/>
                  <a:pt x="2626519" y="1268254"/>
                </a:cubicBezTo>
                <a:cubicBezTo>
                  <a:pt x="4579144" y="1554004"/>
                  <a:pt x="7379494" y="1277779"/>
                  <a:pt x="9151144" y="2173129"/>
                </a:cubicBezTo>
                <a:cubicBezTo>
                  <a:pt x="10922794" y="3068479"/>
                  <a:pt x="12427744" y="5316379"/>
                  <a:pt x="12427744" y="5316379"/>
                </a:cubicBezTo>
                <a:lnTo>
                  <a:pt x="7144" y="5316379"/>
                </a:lnTo>
                <a:lnTo>
                  <a:pt x="7144" y="7144"/>
                </a:lnTo>
                <a:close/>
              </a:path>
            </a:pathLst>
          </a:custGeom>
          <a:solidFill>
            <a:srgbClr val="94B77C"/>
          </a:solidFill>
          <a:ln w="9525" cap="flat">
            <a:noFill/>
            <a:prstDash val="solid"/>
            <a:miter/>
          </a:ln>
        </p:spPr>
        <p:txBody>
          <a:bodyPr rtlCol="0" anchor="ctr"/>
          <a:lstStyle/>
          <a:p>
            <a:endParaRPr lang="en-US"/>
          </a:p>
        </p:txBody>
      </p:sp>
      <p:pic>
        <p:nvPicPr>
          <p:cNvPr id="5" name="Picture 4" descr="A screen shot of a computer program&#10;&#10;Description automatically generated">
            <a:extLst>
              <a:ext uri="{FF2B5EF4-FFF2-40B4-BE49-F238E27FC236}">
                <a16:creationId xmlns:a16="http://schemas.microsoft.com/office/drawing/2014/main" id="{1B1B881C-923F-469A-A2D2-9B9BCC69C4A4}"/>
              </a:ext>
            </a:extLst>
          </p:cNvPr>
          <p:cNvPicPr>
            <a:picLocks noChangeAspect="1"/>
          </p:cNvPicPr>
          <p:nvPr/>
        </p:nvPicPr>
        <p:blipFill rotWithShape="1">
          <a:blip r:embed="rId12">
            <a:extLst>
              <a:ext uri="{28A0092B-C50C-407E-A947-70E740481C1C}">
                <a14:useLocalDpi xmlns:a14="http://schemas.microsoft.com/office/drawing/2010/main" val="0"/>
              </a:ext>
            </a:extLst>
          </a:blip>
          <a:srcRect l="7503" t="11062" r="7322" b="10725"/>
          <a:stretch/>
        </p:blipFill>
        <p:spPr>
          <a:xfrm>
            <a:off x="3365981" y="9559966"/>
            <a:ext cx="5460039" cy="4246357"/>
          </a:xfrm>
          <a:prstGeom prst="rect">
            <a:avLst/>
          </a:prstGeom>
          <a:ln>
            <a:solidFill>
              <a:srgbClr val="422C1C"/>
            </a:solidFill>
          </a:ln>
        </p:spPr>
      </p:pic>
      <p:pic>
        <p:nvPicPr>
          <p:cNvPr id="7" name="Picture 6" descr="A screen shot of a computer code&#10;&#10;Description automatically generated">
            <a:extLst>
              <a:ext uri="{FF2B5EF4-FFF2-40B4-BE49-F238E27FC236}">
                <a16:creationId xmlns:a16="http://schemas.microsoft.com/office/drawing/2014/main" id="{A80E9E39-C728-4BAC-A928-F9ECB554DDA9}"/>
              </a:ext>
            </a:extLst>
          </p:cNvPr>
          <p:cNvPicPr>
            <a:picLocks noChangeAspect="1"/>
          </p:cNvPicPr>
          <p:nvPr/>
        </p:nvPicPr>
        <p:blipFill rotWithShape="1">
          <a:blip r:embed="rId13">
            <a:extLst>
              <a:ext uri="{28A0092B-C50C-407E-A947-70E740481C1C}">
                <a14:useLocalDpi xmlns:a14="http://schemas.microsoft.com/office/drawing/2010/main" val="0"/>
              </a:ext>
            </a:extLst>
          </a:blip>
          <a:srcRect l="7332" t="11179" r="7311" b="10554"/>
          <a:stretch/>
        </p:blipFill>
        <p:spPr>
          <a:xfrm>
            <a:off x="2953132" y="8874898"/>
            <a:ext cx="6285737" cy="4378170"/>
          </a:xfrm>
          <a:prstGeom prst="rect">
            <a:avLst/>
          </a:prstGeom>
          <a:ln>
            <a:solidFill>
              <a:srgbClr val="422C1C"/>
            </a:solidFill>
          </a:ln>
        </p:spPr>
      </p:pic>
      <p:pic>
        <p:nvPicPr>
          <p:cNvPr id="8" name="Picture 7" descr="A screenshot of a computer code&#10;&#10;Description automatically generated">
            <a:extLst>
              <a:ext uri="{FF2B5EF4-FFF2-40B4-BE49-F238E27FC236}">
                <a16:creationId xmlns:a16="http://schemas.microsoft.com/office/drawing/2014/main" id="{959FABB6-FA23-44AF-9492-825C4E42B55B}"/>
              </a:ext>
            </a:extLst>
          </p:cNvPr>
          <p:cNvPicPr>
            <a:picLocks noChangeAspect="1"/>
          </p:cNvPicPr>
          <p:nvPr/>
        </p:nvPicPr>
        <p:blipFill rotWithShape="1">
          <a:blip r:embed="rId14">
            <a:extLst>
              <a:ext uri="{28A0092B-C50C-407E-A947-70E740481C1C}">
                <a14:useLocalDpi xmlns:a14="http://schemas.microsoft.com/office/drawing/2010/main" val="0"/>
              </a:ext>
            </a:extLst>
          </a:blip>
          <a:srcRect l="2346" t="6516" r="2777" b="7062"/>
          <a:stretch/>
        </p:blipFill>
        <p:spPr>
          <a:xfrm>
            <a:off x="493030" y="9654592"/>
            <a:ext cx="11205940" cy="4206404"/>
          </a:xfrm>
          <a:prstGeom prst="rect">
            <a:avLst/>
          </a:prstGeom>
          <a:ln>
            <a:solidFill>
              <a:srgbClr val="422C1C"/>
            </a:solidFill>
          </a:ln>
        </p:spPr>
      </p:pic>
      <p:pic>
        <p:nvPicPr>
          <p:cNvPr id="63" name="Picture 62">
            <a:extLst>
              <a:ext uri="{FF2B5EF4-FFF2-40B4-BE49-F238E27FC236}">
                <a16:creationId xmlns:a16="http://schemas.microsoft.com/office/drawing/2014/main" id="{2B72C3BD-E796-4F10-8FA2-8FA1286AE9BF}"/>
              </a:ext>
            </a:extLst>
          </p:cNvPr>
          <p:cNvPicPr/>
          <p:nvPr/>
        </p:nvPicPr>
        <p:blipFill>
          <a:blip r:embed="rId15"/>
          <a:stretch>
            <a:fillRect/>
          </a:stretch>
        </p:blipFill>
        <p:spPr>
          <a:xfrm>
            <a:off x="2342601" y="9301162"/>
            <a:ext cx="7506799" cy="4331708"/>
          </a:xfrm>
          <a:prstGeom prst="rect">
            <a:avLst/>
          </a:prstGeom>
          <a:ln>
            <a:solidFill>
              <a:srgbClr val="422C1C"/>
            </a:solidFill>
          </a:ln>
        </p:spPr>
      </p:pic>
      <p:pic>
        <p:nvPicPr>
          <p:cNvPr id="69" name="Picture 68">
            <a:extLst>
              <a:ext uri="{FF2B5EF4-FFF2-40B4-BE49-F238E27FC236}">
                <a16:creationId xmlns:a16="http://schemas.microsoft.com/office/drawing/2014/main" id="{1E210933-84F9-4733-9B3B-095ABE715155}"/>
              </a:ext>
            </a:extLst>
          </p:cNvPr>
          <p:cNvPicPr/>
          <p:nvPr/>
        </p:nvPicPr>
        <p:blipFill>
          <a:blip r:embed="rId16"/>
          <a:stretch>
            <a:fillRect/>
          </a:stretch>
        </p:blipFill>
        <p:spPr>
          <a:xfrm>
            <a:off x="2644323" y="2361699"/>
            <a:ext cx="6903355" cy="4223215"/>
          </a:xfrm>
          <a:prstGeom prst="rect">
            <a:avLst/>
          </a:prstGeom>
          <a:ln>
            <a:solidFill>
              <a:srgbClr val="422C1C"/>
            </a:solidFill>
          </a:ln>
        </p:spPr>
      </p:pic>
      <p:pic>
        <p:nvPicPr>
          <p:cNvPr id="70" name="Picture 69">
            <a:extLst>
              <a:ext uri="{FF2B5EF4-FFF2-40B4-BE49-F238E27FC236}">
                <a16:creationId xmlns:a16="http://schemas.microsoft.com/office/drawing/2014/main" id="{6D0FD0E6-F439-4BFF-8028-5099CEFAA5FB}"/>
              </a:ext>
            </a:extLst>
          </p:cNvPr>
          <p:cNvPicPr/>
          <p:nvPr/>
        </p:nvPicPr>
        <p:blipFill>
          <a:blip r:embed="rId17"/>
          <a:stretch>
            <a:fillRect/>
          </a:stretch>
        </p:blipFill>
        <p:spPr>
          <a:xfrm>
            <a:off x="2629533" y="-9984709"/>
            <a:ext cx="6932935" cy="4206404"/>
          </a:xfrm>
          <a:prstGeom prst="rect">
            <a:avLst/>
          </a:prstGeom>
        </p:spPr>
      </p:pic>
    </p:spTree>
    <p:extLst>
      <p:ext uri="{BB962C8B-B14F-4D97-AF65-F5344CB8AC3E}">
        <p14:creationId xmlns:p14="http://schemas.microsoft.com/office/powerpoint/2010/main" val="1723790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95"/>
                                        </p:tgtEl>
                                        <p:attrNameLst>
                                          <p:attrName>style.visibility</p:attrName>
                                        </p:attrNameLst>
                                      </p:cBhvr>
                                      <p:to>
                                        <p:strVal val="visible"/>
                                      </p:to>
                                    </p:set>
                                    <p:animEffect transition="in" filter="wipe(up)">
                                      <p:cBhvr>
                                        <p:cTn id="7" dur="500"/>
                                        <p:tgtEl>
                                          <p:spTgt spid="195"/>
                                        </p:tgtEl>
                                      </p:cBhvr>
                                    </p:animEffect>
                                  </p:childTnLst>
                                </p:cTn>
                              </p:par>
                              <p:par>
                                <p:cTn id="8" presetID="22" presetClass="entr" presetSubtype="1" fill="hold" nodeType="withEffect">
                                  <p:stCondLst>
                                    <p:cond delay="0"/>
                                  </p:stCondLst>
                                  <p:childTnLst>
                                    <p:set>
                                      <p:cBhvr>
                                        <p:cTn id="9" dur="1" fill="hold">
                                          <p:stCondLst>
                                            <p:cond delay="0"/>
                                          </p:stCondLst>
                                        </p:cTn>
                                        <p:tgtEl>
                                          <p:spTgt spid="207"/>
                                        </p:tgtEl>
                                        <p:attrNameLst>
                                          <p:attrName>style.visibility</p:attrName>
                                        </p:attrNameLst>
                                      </p:cBhvr>
                                      <p:to>
                                        <p:strVal val="visible"/>
                                      </p:to>
                                    </p:set>
                                    <p:animEffect transition="in" filter="wipe(up)">
                                      <p:cBhvr>
                                        <p:cTn id="10" dur="500"/>
                                        <p:tgtEl>
                                          <p:spTgt spid="20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par>
                                <p:cTn id="14" presetID="22" presetClass="entr" presetSubtype="1" fill="hold" nodeType="with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wipe(up)">
                                      <p:cBhvr>
                                        <p:cTn id="16"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288D736-601C-45E8-8055-C73DEB2B60F4}"/>
              </a:ext>
            </a:extLst>
          </p:cNvPr>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915383" y="-3027850"/>
            <a:ext cx="14081760" cy="3794455"/>
          </a:xfrm>
          <a:prstGeom prst="rect">
            <a:avLst/>
          </a:prstGeom>
        </p:spPr>
      </p:pic>
      <p:sp>
        <p:nvSpPr>
          <p:cNvPr id="353" name="Freeform: Shape 352">
            <a:extLst>
              <a:ext uri="{FF2B5EF4-FFF2-40B4-BE49-F238E27FC236}">
                <a16:creationId xmlns:a16="http://schemas.microsoft.com/office/drawing/2014/main" id="{9DE043DC-2E20-423F-9091-6D92689A7C5C}"/>
              </a:ext>
            </a:extLst>
          </p:cNvPr>
          <p:cNvSpPr/>
          <p:nvPr/>
        </p:nvSpPr>
        <p:spPr>
          <a:xfrm>
            <a:off x="-1350780" y="6110755"/>
            <a:ext cx="1199103" cy="669984"/>
          </a:xfrm>
          <a:custGeom>
            <a:avLst/>
            <a:gdLst>
              <a:gd name="connsiteX0" fmla="*/ 7144 w 6572250"/>
              <a:gd name="connsiteY0" fmla="*/ 41396 h 3648075"/>
              <a:gd name="connsiteX1" fmla="*/ 6569869 w 6572250"/>
              <a:gd name="connsiteY1" fmla="*/ 3645656 h 3648075"/>
              <a:gd name="connsiteX2" fmla="*/ 7144 w 6572250"/>
              <a:gd name="connsiteY2" fmla="*/ 3645656 h 3648075"/>
              <a:gd name="connsiteX3" fmla="*/ 7144 w 6572250"/>
              <a:gd name="connsiteY3" fmla="*/ 41396 h 3648075"/>
            </a:gdLst>
            <a:ahLst/>
            <a:cxnLst>
              <a:cxn ang="0">
                <a:pos x="connsiteX0" y="connsiteY0"/>
              </a:cxn>
              <a:cxn ang="0">
                <a:pos x="connsiteX1" y="connsiteY1"/>
              </a:cxn>
              <a:cxn ang="0">
                <a:pos x="connsiteX2" y="connsiteY2"/>
              </a:cxn>
              <a:cxn ang="0">
                <a:pos x="connsiteX3" y="connsiteY3"/>
              </a:cxn>
            </a:cxnLst>
            <a:rect l="l" t="t" r="r" b="b"/>
            <a:pathLst>
              <a:path w="6572250" h="3648075">
                <a:moveTo>
                  <a:pt x="7144" y="41396"/>
                </a:moveTo>
                <a:cubicBezTo>
                  <a:pt x="7144" y="41396"/>
                  <a:pt x="3920966" y="-597732"/>
                  <a:pt x="6569869" y="3645656"/>
                </a:cubicBezTo>
                <a:lnTo>
                  <a:pt x="7144" y="3645656"/>
                </a:lnTo>
                <a:lnTo>
                  <a:pt x="7144" y="41396"/>
                </a:lnTo>
                <a:close/>
              </a:path>
            </a:pathLst>
          </a:custGeom>
          <a:solidFill>
            <a:srgbClr val="C8BE55"/>
          </a:solidFill>
          <a:ln w="9525" cap="flat">
            <a:no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8C00871E-BC21-4C00-B2C9-79CCA31DC517}"/>
              </a:ext>
            </a:extLst>
          </p:cNvPr>
          <p:cNvSpPr txBox="1"/>
          <p:nvPr/>
        </p:nvSpPr>
        <p:spPr>
          <a:xfrm>
            <a:off x="3645866" y="-29180"/>
            <a:ext cx="4900269" cy="796757"/>
          </a:xfrm>
          <a:prstGeom prst="rect">
            <a:avLst/>
          </a:prstGeom>
          <a:noFill/>
        </p:spPr>
        <p:txBody>
          <a:bodyPr wrap="square" rtlCol="0">
            <a:spAutoFit/>
          </a:bodyPr>
          <a:lstStyle/>
          <a:p>
            <a:pPr lvl="0" algn="ctr">
              <a:lnSpc>
                <a:spcPct val="120000"/>
              </a:lnSpc>
            </a:pPr>
            <a:r>
              <a:rPr lang="en-US" sz="2000" b="1">
                <a:solidFill>
                  <a:srgbClr val="8CA771"/>
                </a:solidFill>
                <a:latin typeface="Segoe UI Black" panose="020B0A02040204020203" pitchFamily="34" charset="0"/>
                <a:ea typeface="Segoe UI Black" panose="020B0A02040204020203" pitchFamily="34" charset="0"/>
              </a:rPr>
              <a:t>Ch</a:t>
            </a:r>
            <a:r>
              <a:rPr lang="vi-VN" sz="2000" b="1">
                <a:solidFill>
                  <a:srgbClr val="8CA771"/>
                </a:solidFill>
                <a:latin typeface="Segoe UI Black" panose="020B0A02040204020203" pitchFamily="34" charset="0"/>
                <a:ea typeface="Segoe UI Black" panose="020B0A02040204020203" pitchFamily="34" charset="0"/>
              </a:rPr>
              <a:t>ư</a:t>
            </a:r>
            <a:r>
              <a:rPr lang="en-US" sz="2000" b="1">
                <a:solidFill>
                  <a:srgbClr val="8CA771"/>
                </a:solidFill>
                <a:latin typeface="Segoe UI Black" panose="020B0A02040204020203" pitchFamily="34" charset="0"/>
                <a:ea typeface="Segoe UI Black" panose="020B0A02040204020203" pitchFamily="34" charset="0"/>
              </a:rPr>
              <a:t>ơng 4</a:t>
            </a:r>
            <a:endParaRPr lang="en-US" sz="1500" b="1">
              <a:solidFill>
                <a:srgbClr val="8CA771"/>
              </a:solidFill>
              <a:latin typeface="Segoe UI Black" panose="020B0A02040204020203" pitchFamily="34" charset="0"/>
              <a:ea typeface="Segoe UI Black" panose="020B0A02040204020203" pitchFamily="34" charset="0"/>
            </a:endParaRPr>
          </a:p>
          <a:p>
            <a:pPr algn="ctr">
              <a:lnSpc>
                <a:spcPct val="120000"/>
              </a:lnSpc>
            </a:pPr>
            <a:r>
              <a:rPr lang="en-US" sz="2000" b="1">
                <a:latin typeface="Segoe UI Black" panose="020B0A02040204020203" pitchFamily="34" charset="0"/>
                <a:ea typeface="Segoe UI Black" panose="020B0A02040204020203" pitchFamily="34" charset="0"/>
              </a:rPr>
              <a:t>KẾT QUẢ NGHIÊN CỨU</a:t>
            </a:r>
          </a:p>
        </p:txBody>
      </p:sp>
      <p:cxnSp>
        <p:nvCxnSpPr>
          <p:cNvPr id="133" name="Straight Connector 132">
            <a:extLst>
              <a:ext uri="{FF2B5EF4-FFF2-40B4-BE49-F238E27FC236}">
                <a16:creationId xmlns:a16="http://schemas.microsoft.com/office/drawing/2014/main" id="{7E26F377-8AED-49DD-89E0-8683E290DFD6}"/>
              </a:ext>
            </a:extLst>
          </p:cNvPr>
          <p:cNvCxnSpPr>
            <a:cxnSpLocks/>
          </p:cNvCxnSpPr>
          <p:nvPr/>
        </p:nvCxnSpPr>
        <p:spPr>
          <a:xfrm>
            <a:off x="5135880" y="782852"/>
            <a:ext cx="1920240" cy="0"/>
          </a:xfrm>
          <a:prstGeom prst="line">
            <a:avLst/>
          </a:prstGeom>
          <a:ln w="76200" cap="rnd">
            <a:solidFill>
              <a:srgbClr val="422C1C"/>
            </a:solidFill>
            <a:round/>
          </a:ln>
        </p:spPr>
        <p:style>
          <a:lnRef idx="3">
            <a:schemeClr val="dk1"/>
          </a:lnRef>
          <a:fillRef idx="0">
            <a:schemeClr val="dk1"/>
          </a:fillRef>
          <a:effectRef idx="2">
            <a:schemeClr val="dk1"/>
          </a:effectRef>
          <a:fontRef idx="minor">
            <a:schemeClr val="tx1"/>
          </a:fontRef>
        </p:style>
      </p:cxnSp>
      <p:sp>
        <p:nvSpPr>
          <p:cNvPr id="173" name="TextBox 172">
            <a:extLst>
              <a:ext uri="{FF2B5EF4-FFF2-40B4-BE49-F238E27FC236}">
                <a16:creationId xmlns:a16="http://schemas.microsoft.com/office/drawing/2014/main" id="{CBAE81FC-7580-40A1-BAA5-AD9BF54F82A1}"/>
              </a:ext>
            </a:extLst>
          </p:cNvPr>
          <p:cNvSpPr txBox="1"/>
          <p:nvPr/>
        </p:nvSpPr>
        <p:spPr>
          <a:xfrm>
            <a:off x="-8463724" y="2122890"/>
            <a:ext cx="6250944" cy="3327065"/>
          </a:xfrm>
          <a:prstGeom prst="rect">
            <a:avLst/>
          </a:prstGeom>
          <a:noFill/>
        </p:spPr>
        <p:txBody>
          <a:bodyPr wrap="square" rtlCol="0">
            <a:spAutoFit/>
          </a:bodyPr>
          <a:lstStyle/>
          <a:p>
            <a:pPr algn="just"/>
            <a:r>
              <a:rPr lang="en-US" b="1"/>
              <a:t>Trong thời đại số hiện nay, việc phát triển một trang web bán hàng trực tuyến trở nên phổ biến và vần thiết. Vì vậy, việc sử dụng NodeJS để xây dựng một trang bán hàng trực tuyến là đề tài có tính cấp thiết và ứng dụng cao.</a:t>
            </a:r>
          </a:p>
          <a:p>
            <a:pPr algn="just">
              <a:lnSpc>
                <a:spcPct val="120000"/>
              </a:lnSpc>
              <a:spcBef>
                <a:spcPts val="600"/>
              </a:spcBef>
            </a:pPr>
            <a:r>
              <a:rPr lang="vi-VN" sz="1500" b="1">
                <a:latin typeface="Segoe UI" panose="020B0502040204020203" pitchFamily="34" charset="0"/>
                <a:ea typeface="Segoe UI Black" panose="020B0A02040204020203" pitchFamily="34" charset="0"/>
                <a:cs typeface="Segoe UI" panose="020B0502040204020203" pitchFamily="34" charset="0"/>
              </a:rPr>
              <a:t>Các</a:t>
            </a:r>
            <a:r>
              <a:rPr lang="en-US" sz="1500" b="1">
                <a:latin typeface="Segoe UI" panose="020B0502040204020203" pitchFamily="34" charset="0"/>
                <a:ea typeface="Segoe UI Black" panose="020B0A02040204020203" pitchFamily="34" charset="0"/>
                <a:cs typeface="Segoe UI" panose="020B0502040204020203" pitchFamily="34" charset="0"/>
              </a:rPr>
              <a:t> </a:t>
            </a:r>
            <a:r>
              <a:rPr lang="en-US" b="1"/>
              <a:t>công cụ như NodeJS, MongoDB sẽ là nền tảng để phát triển ứng dụng.</a:t>
            </a:r>
          </a:p>
          <a:p>
            <a:pPr algn="just"/>
            <a:r>
              <a:rPr lang="en-US" b="1"/>
              <a:t>Qua quá trình xây dựng và phát triển, tìm hiểu được cách hoạt động của ứng dụng web, mô hình MVC,  API tương tác với giao diện. </a:t>
            </a:r>
            <a:endParaRPr lang="en-US"/>
          </a:p>
          <a:p>
            <a:pPr algn="just"/>
            <a:r>
              <a:rPr lang="en-US" b="1"/>
              <a:t>Qua quá trình thực hiện, đã xây dựng được ứng dụng đáp ứng các chức năng cơ bản của một trang thương mại điện tử.</a:t>
            </a:r>
            <a:endParaRPr lang="en-US"/>
          </a:p>
        </p:txBody>
      </p:sp>
      <p:sp>
        <p:nvSpPr>
          <p:cNvPr id="349" name="Freeform: Shape 348">
            <a:extLst>
              <a:ext uri="{FF2B5EF4-FFF2-40B4-BE49-F238E27FC236}">
                <a16:creationId xmlns:a16="http://schemas.microsoft.com/office/drawing/2014/main" id="{9D90E10C-C78D-4730-AAA8-0A782E2B376C}"/>
              </a:ext>
            </a:extLst>
          </p:cNvPr>
          <p:cNvSpPr/>
          <p:nvPr/>
        </p:nvSpPr>
        <p:spPr>
          <a:xfrm>
            <a:off x="-2572035" y="5654754"/>
            <a:ext cx="1670055" cy="1371455"/>
          </a:xfrm>
          <a:custGeom>
            <a:avLst/>
            <a:gdLst>
              <a:gd name="connsiteX0" fmla="*/ 7144 w 9153525"/>
              <a:gd name="connsiteY0" fmla="*/ 940630 h 7467600"/>
              <a:gd name="connsiteX1" fmla="*/ 2483644 w 9153525"/>
              <a:gd name="connsiteY1" fmla="*/ 7180 h 7467600"/>
              <a:gd name="connsiteX2" fmla="*/ 6770846 w 9153525"/>
              <a:gd name="connsiteY2" fmla="*/ 2501778 h 7467600"/>
              <a:gd name="connsiteX3" fmla="*/ 9151144 w 9153525"/>
              <a:gd name="connsiteY3" fmla="*/ 5064956 h 7467600"/>
              <a:gd name="connsiteX4" fmla="*/ 9046369 w 9153525"/>
              <a:gd name="connsiteY4" fmla="*/ 7465256 h 7467600"/>
              <a:gd name="connsiteX5" fmla="*/ 7144 w 9153525"/>
              <a:gd name="connsiteY5" fmla="*/ 7465256 h 7467600"/>
              <a:gd name="connsiteX6" fmla="*/ 7144 w 9153525"/>
              <a:gd name="connsiteY6" fmla="*/ 940630 h 746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3525" h="7467600">
                <a:moveTo>
                  <a:pt x="7144" y="940630"/>
                </a:moveTo>
                <a:cubicBezTo>
                  <a:pt x="7144" y="940630"/>
                  <a:pt x="921544" y="16705"/>
                  <a:pt x="2483644" y="7180"/>
                </a:cubicBezTo>
                <a:cubicBezTo>
                  <a:pt x="4045744" y="-2345"/>
                  <a:pt x="4599147" y="1852173"/>
                  <a:pt x="6770846" y="2501778"/>
                </a:cubicBezTo>
                <a:cubicBezTo>
                  <a:pt x="8942546" y="3151383"/>
                  <a:pt x="9151144" y="5064956"/>
                  <a:pt x="9151144" y="5064956"/>
                </a:cubicBezTo>
                <a:lnTo>
                  <a:pt x="9046369" y="7465256"/>
                </a:lnTo>
                <a:lnTo>
                  <a:pt x="7144" y="7465256"/>
                </a:lnTo>
                <a:lnTo>
                  <a:pt x="7144" y="940630"/>
                </a:lnTo>
                <a:close/>
              </a:path>
            </a:pathLst>
          </a:custGeom>
          <a:solidFill>
            <a:srgbClr val="8CA77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50" name="Freeform: Shape 349">
            <a:extLst>
              <a:ext uri="{FF2B5EF4-FFF2-40B4-BE49-F238E27FC236}">
                <a16:creationId xmlns:a16="http://schemas.microsoft.com/office/drawing/2014/main" id="{FD3FD86B-938A-445E-B126-253998687273}"/>
              </a:ext>
            </a:extLst>
          </p:cNvPr>
          <p:cNvSpPr/>
          <p:nvPr/>
        </p:nvSpPr>
        <p:spPr>
          <a:xfrm>
            <a:off x="-1357383" y="6213336"/>
            <a:ext cx="2147959" cy="1200023"/>
          </a:xfrm>
          <a:custGeom>
            <a:avLst/>
            <a:gdLst>
              <a:gd name="connsiteX0" fmla="*/ 3743801 w 11772900"/>
              <a:gd name="connsiteY0" fmla="*/ 631984 h 6534150"/>
              <a:gd name="connsiteX1" fmla="*/ 6979444 w 11772900"/>
              <a:gd name="connsiteY1" fmla="*/ 1588294 h 6534150"/>
              <a:gd name="connsiteX2" fmla="*/ 11768614 w 11772900"/>
              <a:gd name="connsiteY2" fmla="*/ 6531769 h 6534150"/>
              <a:gd name="connsiteX3" fmla="*/ 7144 w 11772900"/>
              <a:gd name="connsiteY3" fmla="*/ 6531769 h 6534150"/>
              <a:gd name="connsiteX4" fmla="*/ 7144 w 11772900"/>
              <a:gd name="connsiteY4" fmla="*/ 7144 h 653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72900" h="6534150">
                <a:moveTo>
                  <a:pt x="3743801" y="631984"/>
                </a:moveTo>
                <a:cubicBezTo>
                  <a:pt x="3743801" y="631984"/>
                  <a:pt x="5083017" y="1430179"/>
                  <a:pt x="6979444" y="1588294"/>
                </a:cubicBezTo>
                <a:cubicBezTo>
                  <a:pt x="9598819" y="1807369"/>
                  <a:pt x="11051381" y="4598194"/>
                  <a:pt x="11768614" y="6531769"/>
                </a:cubicBezTo>
                <a:lnTo>
                  <a:pt x="7144" y="6531769"/>
                </a:lnTo>
                <a:lnTo>
                  <a:pt x="7144" y="7144"/>
                </a:lnTo>
              </a:path>
            </a:pathLst>
          </a:custGeom>
          <a:solidFill>
            <a:srgbClr val="8CA771"/>
          </a:solid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9C918245-6095-4FB8-96E2-7D3D5C0B2FC4}"/>
              </a:ext>
            </a:extLst>
          </p:cNvPr>
          <p:cNvSpPr/>
          <p:nvPr/>
        </p:nvSpPr>
        <p:spPr>
          <a:xfrm>
            <a:off x="-2568987" y="5881888"/>
            <a:ext cx="2267869" cy="976112"/>
          </a:xfrm>
          <a:custGeom>
            <a:avLst/>
            <a:gdLst>
              <a:gd name="connsiteX0" fmla="*/ 7144 w 12430125"/>
              <a:gd name="connsiteY0" fmla="*/ 7144 h 5314950"/>
              <a:gd name="connsiteX1" fmla="*/ 2626519 w 12430125"/>
              <a:gd name="connsiteY1" fmla="*/ 1268254 h 5314950"/>
              <a:gd name="connsiteX2" fmla="*/ 9151144 w 12430125"/>
              <a:gd name="connsiteY2" fmla="*/ 2173129 h 5314950"/>
              <a:gd name="connsiteX3" fmla="*/ 12427744 w 12430125"/>
              <a:gd name="connsiteY3" fmla="*/ 5316379 h 5314950"/>
              <a:gd name="connsiteX4" fmla="*/ 7144 w 12430125"/>
              <a:gd name="connsiteY4" fmla="*/ 5316379 h 5314950"/>
              <a:gd name="connsiteX5" fmla="*/ 7144 w 12430125"/>
              <a:gd name="connsiteY5" fmla="*/ 7144 h 531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30125" h="5314950">
                <a:moveTo>
                  <a:pt x="7144" y="7144"/>
                </a:moveTo>
                <a:cubicBezTo>
                  <a:pt x="7144" y="7144"/>
                  <a:pt x="673894" y="982504"/>
                  <a:pt x="2626519" y="1268254"/>
                </a:cubicBezTo>
                <a:cubicBezTo>
                  <a:pt x="4579144" y="1554004"/>
                  <a:pt x="7379494" y="1277779"/>
                  <a:pt x="9151144" y="2173129"/>
                </a:cubicBezTo>
                <a:cubicBezTo>
                  <a:pt x="10922794" y="3068479"/>
                  <a:pt x="12427744" y="5316379"/>
                  <a:pt x="12427744" y="5316379"/>
                </a:cubicBezTo>
                <a:lnTo>
                  <a:pt x="7144" y="5316379"/>
                </a:lnTo>
                <a:lnTo>
                  <a:pt x="7144" y="7144"/>
                </a:lnTo>
                <a:close/>
              </a:path>
            </a:pathLst>
          </a:custGeom>
          <a:solidFill>
            <a:srgbClr val="422C1C"/>
          </a:solidFill>
          <a:ln w="9525" cap="flat">
            <a:noFill/>
            <a:prstDash val="solid"/>
            <a:miter/>
          </a:ln>
        </p:spPr>
        <p:txBody>
          <a:bodyPr rtlCol="0" anchor="ctr"/>
          <a:lstStyle/>
          <a:p>
            <a:endParaRPr lang="en-US"/>
          </a:p>
        </p:txBody>
      </p:sp>
      <p:sp>
        <p:nvSpPr>
          <p:cNvPr id="36" name="Rectangle 35">
            <a:extLst>
              <a:ext uri="{FF2B5EF4-FFF2-40B4-BE49-F238E27FC236}">
                <a16:creationId xmlns:a16="http://schemas.microsoft.com/office/drawing/2014/main" id="{EC97E616-21F7-453A-BC28-B2A78BA3DDD4}"/>
              </a:ext>
            </a:extLst>
          </p:cNvPr>
          <p:cNvSpPr/>
          <p:nvPr/>
        </p:nvSpPr>
        <p:spPr>
          <a:xfrm>
            <a:off x="-13915137" y="1692795"/>
            <a:ext cx="5775005" cy="369332"/>
          </a:xfrm>
          <a:prstGeom prst="rect">
            <a:avLst/>
          </a:prstGeom>
        </p:spPr>
        <p:txBody>
          <a:bodyPr wrap="square">
            <a:spAutoFit/>
          </a:bodyPr>
          <a:lstStyle/>
          <a:p>
            <a:pPr algn="ctr"/>
            <a:r>
              <a:rPr lang="en-US" b="1">
                <a:solidFill>
                  <a:schemeClr val="bg1"/>
                </a:solidFill>
                <a:latin typeface="Segoe UI Black" panose="020B0A02040204020203" pitchFamily="34" charset="0"/>
                <a:ea typeface="Segoe UI Black" panose="020B0A02040204020203" pitchFamily="34" charset="0"/>
              </a:rPr>
              <a:t>2.3. Khảo sát dành cho nhà tuyển dụng năm 2022</a:t>
            </a:r>
          </a:p>
        </p:txBody>
      </p:sp>
      <p:sp>
        <p:nvSpPr>
          <p:cNvPr id="6" name="Oval 5">
            <a:extLst>
              <a:ext uri="{FF2B5EF4-FFF2-40B4-BE49-F238E27FC236}">
                <a16:creationId xmlns:a16="http://schemas.microsoft.com/office/drawing/2014/main" id="{E61F6C8A-CEEA-4890-A0A2-12A7447DA07D}"/>
              </a:ext>
            </a:extLst>
          </p:cNvPr>
          <p:cNvSpPr/>
          <p:nvPr/>
        </p:nvSpPr>
        <p:spPr>
          <a:xfrm>
            <a:off x="5135880" y="-21031200"/>
            <a:ext cx="1968710" cy="2235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0" name="Picture 189" descr="A logo of a company&#10;&#10;Description automatically generated">
            <a:extLst>
              <a:ext uri="{FF2B5EF4-FFF2-40B4-BE49-F238E27FC236}">
                <a16:creationId xmlns:a16="http://schemas.microsoft.com/office/drawing/2014/main" id="{925F940D-3451-404F-AC72-D471904EB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200" y="858366"/>
            <a:ext cx="1282801" cy="785829"/>
          </a:xfrm>
          <a:prstGeom prst="rect">
            <a:avLst/>
          </a:prstGeom>
        </p:spPr>
      </p:pic>
      <p:pic>
        <p:nvPicPr>
          <p:cNvPr id="192" name="Picture 191" descr="A black and yellow logo&#10;&#10;Description automatically generated">
            <a:extLst>
              <a:ext uri="{FF2B5EF4-FFF2-40B4-BE49-F238E27FC236}">
                <a16:creationId xmlns:a16="http://schemas.microsoft.com/office/drawing/2014/main" id="{2BD01447-E9BF-4AAF-BE18-A42326953724}"/>
              </a:ext>
            </a:extLst>
          </p:cNvPr>
          <p:cNvPicPr>
            <a:picLocks noChangeAspect="1"/>
          </p:cNvPicPr>
          <p:nvPr/>
        </p:nvPicPr>
        <p:blipFill>
          <a:blip r:embed="rId5">
            <a:duotone>
              <a:prstClr val="black"/>
              <a:schemeClr val="accent6">
                <a:tint val="45000"/>
                <a:satMod val="400000"/>
              </a:schemeClr>
            </a:duotone>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4964945" y="879641"/>
            <a:ext cx="1700290" cy="786384"/>
          </a:xfrm>
          <a:prstGeom prst="rect">
            <a:avLst/>
          </a:prstGeom>
        </p:spPr>
      </p:pic>
      <p:sp>
        <p:nvSpPr>
          <p:cNvPr id="9" name="Oval 8">
            <a:extLst>
              <a:ext uri="{FF2B5EF4-FFF2-40B4-BE49-F238E27FC236}">
                <a16:creationId xmlns:a16="http://schemas.microsoft.com/office/drawing/2014/main" id="{21ABC1F8-0F56-4F8C-96BB-B0340537B614}"/>
              </a:ext>
            </a:extLst>
          </p:cNvPr>
          <p:cNvSpPr/>
          <p:nvPr/>
        </p:nvSpPr>
        <p:spPr>
          <a:xfrm>
            <a:off x="5135880" y="2753360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5" name="Straight Connector 194">
            <a:extLst>
              <a:ext uri="{FF2B5EF4-FFF2-40B4-BE49-F238E27FC236}">
                <a16:creationId xmlns:a16="http://schemas.microsoft.com/office/drawing/2014/main" id="{D61A33A6-0D0B-42F3-9B98-F3C539AFD751}"/>
              </a:ext>
            </a:extLst>
          </p:cNvPr>
          <p:cNvCxnSpPr>
            <a:cxnSpLocks/>
          </p:cNvCxnSpPr>
          <p:nvPr/>
        </p:nvCxnSpPr>
        <p:spPr>
          <a:xfrm>
            <a:off x="-7200998" y="2309477"/>
            <a:ext cx="0" cy="731520"/>
          </a:xfrm>
          <a:prstGeom prst="line">
            <a:avLst/>
          </a:prstGeom>
          <a:ln w="25400" cap="rnd">
            <a:solidFill>
              <a:srgbClr val="8CA77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6D2C19ED-AA23-4871-AB4C-F3E30D0BAE6B}"/>
              </a:ext>
            </a:extLst>
          </p:cNvPr>
          <p:cNvGrpSpPr/>
          <p:nvPr/>
        </p:nvGrpSpPr>
        <p:grpSpPr>
          <a:xfrm>
            <a:off x="-7200998" y="2298869"/>
            <a:ext cx="4726349" cy="343620"/>
            <a:chOff x="749202" y="2298869"/>
            <a:chExt cx="4726349" cy="343620"/>
          </a:xfrm>
        </p:grpSpPr>
        <p:cxnSp>
          <p:nvCxnSpPr>
            <p:cNvPr id="196" name="Straight Connector 195">
              <a:extLst>
                <a:ext uri="{FF2B5EF4-FFF2-40B4-BE49-F238E27FC236}">
                  <a16:creationId xmlns:a16="http://schemas.microsoft.com/office/drawing/2014/main" id="{ADA41FA9-82A9-4E85-BE50-EDF3C6AE0996}"/>
                </a:ext>
              </a:extLst>
            </p:cNvPr>
            <p:cNvCxnSpPr>
              <a:cxnSpLocks/>
            </p:cNvCxnSpPr>
            <p:nvPr/>
          </p:nvCxnSpPr>
          <p:spPr>
            <a:xfrm>
              <a:off x="749202" y="2470679"/>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E8113B54-0C2A-4591-AD33-A5711D496F49}"/>
                </a:ext>
              </a:extLst>
            </p:cNvPr>
            <p:cNvSpPr txBox="1"/>
            <p:nvPr/>
          </p:nvSpPr>
          <p:spPr>
            <a:xfrm>
              <a:off x="1054872" y="2298869"/>
              <a:ext cx="4420679" cy="343620"/>
            </a:xfrm>
            <a:prstGeom prst="rect">
              <a:avLst/>
            </a:prstGeom>
            <a:noFill/>
          </p:spPr>
          <p:txBody>
            <a:bodyPr wrap="square" rtlCol="0">
              <a:spAutoFit/>
            </a:bodyPr>
            <a:lstStyle/>
            <a:p>
              <a:pPr lvl="0" algn="just">
                <a:lnSpc>
                  <a:spcPct val="120000"/>
                </a:lnSpc>
              </a:pPr>
              <a:r>
                <a:rPr lang="en-US" sz="1500" b="1">
                  <a:latin typeface="Segoe UI" panose="020B0502040204020203" pitchFamily="34" charset="0"/>
                  <a:ea typeface="Segoe UI Black" panose="020B0A02040204020203" pitchFamily="34" charset="0"/>
                  <a:cs typeface="Segoe UI" panose="020B0502040204020203" pitchFamily="34" charset="0"/>
                </a:rPr>
                <a:t>Ra đời vào năm 2009</a:t>
              </a:r>
            </a:p>
          </p:txBody>
        </p:sp>
      </p:grpSp>
      <p:grpSp>
        <p:nvGrpSpPr>
          <p:cNvPr id="13" name="Group 12">
            <a:extLst>
              <a:ext uri="{FF2B5EF4-FFF2-40B4-BE49-F238E27FC236}">
                <a16:creationId xmlns:a16="http://schemas.microsoft.com/office/drawing/2014/main" id="{702DFF0C-6DA3-44AC-BD2D-DF8FDA8C9E0A}"/>
              </a:ext>
            </a:extLst>
          </p:cNvPr>
          <p:cNvGrpSpPr/>
          <p:nvPr/>
        </p:nvGrpSpPr>
        <p:grpSpPr>
          <a:xfrm>
            <a:off x="-7200998" y="2544469"/>
            <a:ext cx="4726349" cy="400687"/>
            <a:chOff x="749202" y="2569193"/>
            <a:chExt cx="4726349" cy="400687"/>
          </a:xfrm>
        </p:grpSpPr>
        <p:cxnSp>
          <p:nvCxnSpPr>
            <p:cNvPr id="197" name="Straight Connector 196">
              <a:extLst>
                <a:ext uri="{FF2B5EF4-FFF2-40B4-BE49-F238E27FC236}">
                  <a16:creationId xmlns:a16="http://schemas.microsoft.com/office/drawing/2014/main" id="{A1C22E8B-310D-40A4-A516-C58790D32F71}"/>
                </a:ext>
              </a:extLst>
            </p:cNvPr>
            <p:cNvCxnSpPr>
              <a:cxnSpLocks/>
            </p:cNvCxnSpPr>
            <p:nvPr/>
          </p:nvCxnSpPr>
          <p:spPr>
            <a:xfrm>
              <a:off x="749202" y="2769536"/>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370ABC91-AFD7-4963-90E3-316B77EA541F}"/>
                </a:ext>
              </a:extLst>
            </p:cNvPr>
            <p:cNvSpPr txBox="1"/>
            <p:nvPr/>
          </p:nvSpPr>
          <p:spPr>
            <a:xfrm>
              <a:off x="1054872" y="2569193"/>
              <a:ext cx="4420679" cy="400687"/>
            </a:xfrm>
            <a:prstGeom prst="rect">
              <a:avLst/>
            </a:prstGeom>
            <a:noFill/>
          </p:spPr>
          <p:txBody>
            <a:bodyPr wrap="square" rtlCol="0">
              <a:spAutoFit/>
            </a:bodyPr>
            <a:lstStyle/>
            <a:p>
              <a:pPr lvl="0" algn="just">
                <a:lnSpc>
                  <a:spcPct val="120000"/>
                </a:lnSpc>
              </a:pPr>
              <a:r>
                <a:rPr lang="en-US" b="1"/>
                <a:t>Môi trường thực thi JavaScripts </a:t>
              </a:r>
              <a:endParaRPr lang="en-US" sz="1500" b="1">
                <a:latin typeface="Segoe UI" panose="020B0502040204020203" pitchFamily="34" charset="0"/>
                <a:ea typeface="Segoe UI Black" panose="020B0A02040204020203" pitchFamily="34" charset="0"/>
                <a:cs typeface="Segoe UI" panose="020B0502040204020203" pitchFamily="34" charset="0"/>
              </a:endParaRPr>
            </a:p>
          </p:txBody>
        </p:sp>
      </p:grpSp>
      <p:grpSp>
        <p:nvGrpSpPr>
          <p:cNvPr id="14" name="Group 13">
            <a:extLst>
              <a:ext uri="{FF2B5EF4-FFF2-40B4-BE49-F238E27FC236}">
                <a16:creationId xmlns:a16="http://schemas.microsoft.com/office/drawing/2014/main" id="{AC4F4264-92D8-418D-9A42-AE63911338AA}"/>
              </a:ext>
            </a:extLst>
          </p:cNvPr>
          <p:cNvGrpSpPr/>
          <p:nvPr/>
        </p:nvGrpSpPr>
        <p:grpSpPr>
          <a:xfrm>
            <a:off x="-7200998" y="2847137"/>
            <a:ext cx="4726349" cy="369332"/>
            <a:chOff x="749202" y="2847137"/>
            <a:chExt cx="4726349" cy="369332"/>
          </a:xfrm>
        </p:grpSpPr>
        <p:cxnSp>
          <p:nvCxnSpPr>
            <p:cNvPr id="199" name="Straight Connector 198">
              <a:extLst>
                <a:ext uri="{FF2B5EF4-FFF2-40B4-BE49-F238E27FC236}">
                  <a16:creationId xmlns:a16="http://schemas.microsoft.com/office/drawing/2014/main" id="{7C3F6514-E1C0-4018-9A10-6CE3F8B2B384}"/>
                </a:ext>
              </a:extLst>
            </p:cNvPr>
            <p:cNvCxnSpPr>
              <a:cxnSpLocks/>
            </p:cNvCxnSpPr>
            <p:nvPr/>
          </p:nvCxnSpPr>
          <p:spPr>
            <a:xfrm>
              <a:off x="749202" y="3031803"/>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38966272-9ED5-42D1-B236-8CB859355AC4}"/>
                </a:ext>
              </a:extLst>
            </p:cNvPr>
            <p:cNvSpPr txBox="1"/>
            <p:nvPr/>
          </p:nvSpPr>
          <p:spPr>
            <a:xfrm>
              <a:off x="1054872" y="2847137"/>
              <a:ext cx="4420679" cy="369332"/>
            </a:xfrm>
            <a:prstGeom prst="rect">
              <a:avLst/>
            </a:prstGeom>
            <a:noFill/>
          </p:spPr>
          <p:txBody>
            <a:bodyPr wrap="square" rtlCol="0">
              <a:spAutoFit/>
            </a:bodyPr>
            <a:lstStyle/>
            <a:p>
              <a:r>
                <a:rPr lang="en-US" b="1"/>
                <a:t>Dùng để phát triển web Server, web API</a:t>
              </a:r>
              <a:endParaRPr lang="en-US"/>
            </a:p>
          </p:txBody>
        </p:sp>
      </p:grpSp>
      <p:sp>
        <p:nvSpPr>
          <p:cNvPr id="205" name="Rectangle: Rounded Corners 204">
            <a:extLst>
              <a:ext uri="{FF2B5EF4-FFF2-40B4-BE49-F238E27FC236}">
                <a16:creationId xmlns:a16="http://schemas.microsoft.com/office/drawing/2014/main" id="{FB8284FE-EF50-4838-A7BE-F5CF478FC247}"/>
              </a:ext>
            </a:extLst>
          </p:cNvPr>
          <p:cNvSpPr/>
          <p:nvPr/>
        </p:nvSpPr>
        <p:spPr>
          <a:xfrm>
            <a:off x="-12531793" y="3350063"/>
            <a:ext cx="2958799" cy="388547"/>
          </a:xfrm>
          <a:prstGeom prst="roundRect">
            <a:avLst>
              <a:gd name="adj" fmla="val 19116"/>
            </a:avLst>
          </a:prstGeom>
          <a:solidFill>
            <a:srgbClr val="8CA771"/>
          </a:solidFill>
          <a:ln w="28575">
            <a:solidFill>
              <a:srgbClr val="422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Segoe UI Black" panose="020B0A02040204020203" pitchFamily="34" charset="0"/>
              <a:ea typeface="Segoe UI Black" panose="020B0A02040204020203" pitchFamily="34" charset="0"/>
            </a:endParaRPr>
          </a:p>
        </p:txBody>
      </p:sp>
      <p:sp>
        <p:nvSpPr>
          <p:cNvPr id="206" name="Rectangle 205">
            <a:extLst>
              <a:ext uri="{FF2B5EF4-FFF2-40B4-BE49-F238E27FC236}">
                <a16:creationId xmlns:a16="http://schemas.microsoft.com/office/drawing/2014/main" id="{B4BD4154-F2C5-48B3-BAB2-24D057896CEB}"/>
              </a:ext>
            </a:extLst>
          </p:cNvPr>
          <p:cNvSpPr/>
          <p:nvPr/>
        </p:nvSpPr>
        <p:spPr>
          <a:xfrm>
            <a:off x="-12334155" y="3359670"/>
            <a:ext cx="2563523" cy="369332"/>
          </a:xfrm>
          <a:prstGeom prst="rect">
            <a:avLst/>
          </a:prstGeom>
        </p:spPr>
        <p:txBody>
          <a:bodyPr wrap="none">
            <a:spAutoFit/>
          </a:bodyPr>
          <a:lstStyle/>
          <a:p>
            <a:pPr algn="ctr"/>
            <a:r>
              <a:rPr lang="en-US" b="1">
                <a:solidFill>
                  <a:schemeClr val="bg1"/>
                </a:solidFill>
                <a:latin typeface="Segoe UI Black" panose="020B0A02040204020203" pitchFamily="34" charset="0"/>
                <a:ea typeface="Segoe UI Black" panose="020B0A02040204020203" pitchFamily="34" charset="0"/>
              </a:rPr>
              <a:t>2.2. </a:t>
            </a:r>
            <a:r>
              <a:rPr lang="vi-VN" b="1">
                <a:solidFill>
                  <a:schemeClr val="bg1"/>
                </a:solidFill>
                <a:latin typeface="Segoe UI Black" panose="020B0A02040204020203" pitchFamily="34" charset="0"/>
                <a:ea typeface="Segoe UI Black" panose="020B0A02040204020203" pitchFamily="34" charset="0"/>
              </a:rPr>
              <a:t>Ư</a:t>
            </a:r>
            <a:r>
              <a:rPr lang="en-US" b="1">
                <a:solidFill>
                  <a:schemeClr val="bg1"/>
                </a:solidFill>
                <a:latin typeface="Segoe UI Black" panose="020B0A02040204020203" pitchFamily="34" charset="0"/>
                <a:ea typeface="Segoe UI Black" panose="020B0A02040204020203" pitchFamily="34" charset="0"/>
              </a:rPr>
              <a:t>u điểm NodeJS</a:t>
            </a:r>
          </a:p>
        </p:txBody>
      </p:sp>
      <p:cxnSp>
        <p:nvCxnSpPr>
          <p:cNvPr id="207" name="Straight Connector 206">
            <a:extLst>
              <a:ext uri="{FF2B5EF4-FFF2-40B4-BE49-F238E27FC236}">
                <a16:creationId xmlns:a16="http://schemas.microsoft.com/office/drawing/2014/main" id="{36EFCF8B-1C79-46ED-8001-F7140C2C424A}"/>
              </a:ext>
            </a:extLst>
          </p:cNvPr>
          <p:cNvCxnSpPr>
            <a:cxnSpLocks/>
          </p:cNvCxnSpPr>
          <p:nvPr/>
        </p:nvCxnSpPr>
        <p:spPr>
          <a:xfrm>
            <a:off x="-12406366" y="3976352"/>
            <a:ext cx="0" cy="731520"/>
          </a:xfrm>
          <a:prstGeom prst="line">
            <a:avLst/>
          </a:prstGeom>
          <a:ln w="25400" cap="rnd">
            <a:solidFill>
              <a:srgbClr val="8CA77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nvGrpSpPr>
          <p:cNvPr id="208" name="Group 207">
            <a:extLst>
              <a:ext uri="{FF2B5EF4-FFF2-40B4-BE49-F238E27FC236}">
                <a16:creationId xmlns:a16="http://schemas.microsoft.com/office/drawing/2014/main" id="{67D6FC85-1D27-4FA3-A9B4-1891C5D67522}"/>
              </a:ext>
            </a:extLst>
          </p:cNvPr>
          <p:cNvGrpSpPr/>
          <p:nvPr/>
        </p:nvGrpSpPr>
        <p:grpSpPr>
          <a:xfrm>
            <a:off x="-12661996" y="3965744"/>
            <a:ext cx="4726349" cy="343620"/>
            <a:chOff x="749202" y="2298869"/>
            <a:chExt cx="4726349" cy="343620"/>
          </a:xfrm>
        </p:grpSpPr>
        <p:cxnSp>
          <p:nvCxnSpPr>
            <p:cNvPr id="209" name="Straight Connector 208">
              <a:extLst>
                <a:ext uri="{FF2B5EF4-FFF2-40B4-BE49-F238E27FC236}">
                  <a16:creationId xmlns:a16="http://schemas.microsoft.com/office/drawing/2014/main" id="{1BD48ACF-A648-4F07-90EB-428A6C109CD8}"/>
                </a:ext>
              </a:extLst>
            </p:cNvPr>
            <p:cNvCxnSpPr>
              <a:cxnSpLocks/>
            </p:cNvCxnSpPr>
            <p:nvPr/>
          </p:nvCxnSpPr>
          <p:spPr>
            <a:xfrm>
              <a:off x="749202" y="2470679"/>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EECB19D9-2F8D-4022-B206-C227034D0FEB}"/>
                </a:ext>
              </a:extLst>
            </p:cNvPr>
            <p:cNvSpPr txBox="1"/>
            <p:nvPr/>
          </p:nvSpPr>
          <p:spPr>
            <a:xfrm>
              <a:off x="1054872" y="2298869"/>
              <a:ext cx="4420679" cy="343620"/>
            </a:xfrm>
            <a:prstGeom prst="rect">
              <a:avLst/>
            </a:prstGeom>
            <a:noFill/>
          </p:spPr>
          <p:txBody>
            <a:bodyPr wrap="square" rtlCol="0">
              <a:spAutoFit/>
            </a:bodyPr>
            <a:lstStyle/>
            <a:p>
              <a:pPr lvl="0" algn="just">
                <a:lnSpc>
                  <a:spcPct val="120000"/>
                </a:lnSpc>
              </a:pPr>
              <a:r>
                <a:rPr lang="en-US" sz="1500" b="1">
                  <a:latin typeface="Segoe UI" panose="020B0502040204020203" pitchFamily="34" charset="0"/>
                  <a:ea typeface="Segoe UI Black" panose="020B0A02040204020203" pitchFamily="34" charset="0"/>
                  <a:cs typeface="Segoe UI" panose="020B0502040204020203" pitchFamily="34" charset="0"/>
                </a:rPr>
                <a:t>Xử lý nhiều kết nối chỉ với một luồng </a:t>
              </a:r>
            </a:p>
          </p:txBody>
        </p:sp>
      </p:grpSp>
      <p:grpSp>
        <p:nvGrpSpPr>
          <p:cNvPr id="211" name="Group 210">
            <a:extLst>
              <a:ext uri="{FF2B5EF4-FFF2-40B4-BE49-F238E27FC236}">
                <a16:creationId xmlns:a16="http://schemas.microsoft.com/office/drawing/2014/main" id="{61B9B60F-7406-4055-9F64-CBB613E473D9}"/>
              </a:ext>
            </a:extLst>
          </p:cNvPr>
          <p:cNvGrpSpPr/>
          <p:nvPr/>
        </p:nvGrpSpPr>
        <p:grpSpPr>
          <a:xfrm>
            <a:off x="-12661996" y="4211344"/>
            <a:ext cx="4726349" cy="400687"/>
            <a:chOff x="749202" y="2569193"/>
            <a:chExt cx="4726349" cy="400687"/>
          </a:xfrm>
        </p:grpSpPr>
        <p:cxnSp>
          <p:nvCxnSpPr>
            <p:cNvPr id="212" name="Straight Connector 211">
              <a:extLst>
                <a:ext uri="{FF2B5EF4-FFF2-40B4-BE49-F238E27FC236}">
                  <a16:creationId xmlns:a16="http://schemas.microsoft.com/office/drawing/2014/main" id="{AC0FA516-6B59-403A-9784-868FAB790180}"/>
                </a:ext>
              </a:extLst>
            </p:cNvPr>
            <p:cNvCxnSpPr>
              <a:cxnSpLocks/>
            </p:cNvCxnSpPr>
            <p:nvPr/>
          </p:nvCxnSpPr>
          <p:spPr>
            <a:xfrm>
              <a:off x="749202" y="2769536"/>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06C6EF94-0A36-46BF-BE04-53C6BA10C2CF}"/>
                </a:ext>
              </a:extLst>
            </p:cNvPr>
            <p:cNvSpPr txBox="1"/>
            <p:nvPr/>
          </p:nvSpPr>
          <p:spPr>
            <a:xfrm>
              <a:off x="1054872" y="2569193"/>
              <a:ext cx="4420679" cy="400687"/>
            </a:xfrm>
            <a:prstGeom prst="rect">
              <a:avLst/>
            </a:prstGeom>
            <a:noFill/>
          </p:spPr>
          <p:txBody>
            <a:bodyPr wrap="square" rtlCol="0">
              <a:spAutoFit/>
            </a:bodyPr>
            <a:lstStyle/>
            <a:p>
              <a:pPr lvl="0" algn="just">
                <a:lnSpc>
                  <a:spcPct val="120000"/>
                </a:lnSpc>
              </a:pPr>
              <a:r>
                <a:rPr lang="en-US" b="1"/>
                <a:t>Tốc độ xử lý nhanh </a:t>
              </a:r>
              <a:endParaRPr lang="en-US" sz="1500" b="1">
                <a:latin typeface="Segoe UI" panose="020B0502040204020203" pitchFamily="34" charset="0"/>
                <a:ea typeface="Segoe UI Black" panose="020B0A02040204020203" pitchFamily="34" charset="0"/>
                <a:cs typeface="Segoe UI" panose="020B0502040204020203" pitchFamily="34" charset="0"/>
              </a:endParaRPr>
            </a:p>
          </p:txBody>
        </p:sp>
      </p:grpSp>
      <p:grpSp>
        <p:nvGrpSpPr>
          <p:cNvPr id="214" name="Group 213">
            <a:extLst>
              <a:ext uri="{FF2B5EF4-FFF2-40B4-BE49-F238E27FC236}">
                <a16:creationId xmlns:a16="http://schemas.microsoft.com/office/drawing/2014/main" id="{5A785495-B37F-44D6-941A-7AF0011F1C53}"/>
              </a:ext>
            </a:extLst>
          </p:cNvPr>
          <p:cNvGrpSpPr/>
          <p:nvPr/>
        </p:nvGrpSpPr>
        <p:grpSpPr>
          <a:xfrm>
            <a:off x="-12661996" y="4514012"/>
            <a:ext cx="4726349" cy="369332"/>
            <a:chOff x="749202" y="2847137"/>
            <a:chExt cx="4726349" cy="369332"/>
          </a:xfrm>
        </p:grpSpPr>
        <p:cxnSp>
          <p:nvCxnSpPr>
            <p:cNvPr id="215" name="Straight Connector 214">
              <a:extLst>
                <a:ext uri="{FF2B5EF4-FFF2-40B4-BE49-F238E27FC236}">
                  <a16:creationId xmlns:a16="http://schemas.microsoft.com/office/drawing/2014/main" id="{49E7B20D-3BE9-4955-8903-4A68F609E321}"/>
                </a:ext>
              </a:extLst>
            </p:cNvPr>
            <p:cNvCxnSpPr>
              <a:cxnSpLocks/>
            </p:cNvCxnSpPr>
            <p:nvPr/>
          </p:nvCxnSpPr>
          <p:spPr>
            <a:xfrm>
              <a:off x="749202" y="3031803"/>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16" name="TextBox 215">
              <a:extLst>
                <a:ext uri="{FF2B5EF4-FFF2-40B4-BE49-F238E27FC236}">
                  <a16:creationId xmlns:a16="http://schemas.microsoft.com/office/drawing/2014/main" id="{FDC542AC-6DDB-4DAF-A42D-5A3E9DB71D39}"/>
                </a:ext>
              </a:extLst>
            </p:cNvPr>
            <p:cNvSpPr txBox="1"/>
            <p:nvPr/>
          </p:nvSpPr>
          <p:spPr>
            <a:xfrm>
              <a:off x="1054872" y="2847137"/>
              <a:ext cx="4420679" cy="369332"/>
            </a:xfrm>
            <a:prstGeom prst="rect">
              <a:avLst/>
            </a:prstGeom>
            <a:noFill/>
          </p:spPr>
          <p:txBody>
            <a:bodyPr wrap="square" rtlCol="0">
              <a:spAutoFit/>
            </a:bodyPr>
            <a:lstStyle/>
            <a:p>
              <a:r>
                <a:rPr lang="en-US" b="1"/>
                <a:t>Dễ dàng mở rộng </a:t>
              </a:r>
              <a:endParaRPr lang="en-US"/>
            </a:p>
          </p:txBody>
        </p:sp>
      </p:grpSp>
      <p:pic>
        <p:nvPicPr>
          <p:cNvPr id="47" name="Picture 46">
            <a:extLst>
              <a:ext uri="{FF2B5EF4-FFF2-40B4-BE49-F238E27FC236}">
                <a16:creationId xmlns:a16="http://schemas.microsoft.com/office/drawing/2014/main" id="{43FB959F-5381-4903-A5C0-03B024D7ADC2}"/>
              </a:ext>
            </a:extLst>
          </p:cNvPr>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345973" y="2196444"/>
            <a:ext cx="5623126" cy="4604888"/>
          </a:xfrm>
          <a:prstGeom prst="rect">
            <a:avLst/>
          </a:prstGeom>
          <a:noFill/>
          <a:ln>
            <a:solidFill>
              <a:srgbClr val="FFFFFF"/>
            </a:solidFill>
          </a:ln>
        </p:spPr>
      </p:pic>
      <p:sp>
        <p:nvSpPr>
          <p:cNvPr id="48" name="Hexagon 47">
            <a:extLst>
              <a:ext uri="{FF2B5EF4-FFF2-40B4-BE49-F238E27FC236}">
                <a16:creationId xmlns:a16="http://schemas.microsoft.com/office/drawing/2014/main" id="{51635FC0-E919-405C-BD69-1C3CAD5C8DFC}"/>
              </a:ext>
            </a:extLst>
          </p:cNvPr>
          <p:cNvSpPr/>
          <p:nvPr/>
        </p:nvSpPr>
        <p:spPr>
          <a:xfrm>
            <a:off x="15048990" y="2939685"/>
            <a:ext cx="4922918" cy="4604887"/>
          </a:xfrm>
          <a:prstGeom prst="hexagon">
            <a:avLst/>
          </a:prstGeom>
          <a:solidFill>
            <a:srgbClr val="422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Off-page Connector 48">
            <a:extLst>
              <a:ext uri="{FF2B5EF4-FFF2-40B4-BE49-F238E27FC236}">
                <a16:creationId xmlns:a16="http://schemas.microsoft.com/office/drawing/2014/main" id="{807FFD06-6277-492F-97FF-F265BF551427}"/>
              </a:ext>
            </a:extLst>
          </p:cNvPr>
          <p:cNvSpPr/>
          <p:nvPr/>
        </p:nvSpPr>
        <p:spPr>
          <a:xfrm rot="5400000">
            <a:off x="14488779" y="710078"/>
            <a:ext cx="5168410" cy="6373188"/>
          </a:xfrm>
          <a:prstGeom prst="flowChartOffpageConnector">
            <a:avLst/>
          </a:prstGeom>
          <a:blipFill dpi="0" rotWithShape="0">
            <a:blip r:embed="rId8">
              <a:extLst>
                <a:ext uri="{BEBA8EAE-BF5A-486C-A8C5-ECC9F3942E4B}">
                  <a14:imgProps xmlns:a14="http://schemas.microsoft.com/office/drawing/2010/main">
                    <a14:imgLayer r:embed="rId9">
                      <a14:imgEffect>
                        <a14:colorTemperature colorTemp="11200"/>
                      </a14:imgEffect>
                    </a14:imgLayer>
                  </a14:imgProps>
                </a:ext>
              </a:extLst>
            </a:blip>
            <a:srcRect/>
            <a:stretch>
              <a:fillRect l="-38616" t="-680" r="-23306" b="680"/>
            </a:stretch>
          </a:blipFill>
          <a:ln w="76200">
            <a:solidFill>
              <a:srgbClr val="8CA77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Rounded Corners 49">
            <a:extLst>
              <a:ext uri="{FF2B5EF4-FFF2-40B4-BE49-F238E27FC236}">
                <a16:creationId xmlns:a16="http://schemas.microsoft.com/office/drawing/2014/main" id="{E3D08458-09FE-431D-9DD3-CE938F65FB35}"/>
              </a:ext>
            </a:extLst>
          </p:cNvPr>
          <p:cNvSpPr/>
          <p:nvPr/>
        </p:nvSpPr>
        <p:spPr>
          <a:xfrm>
            <a:off x="622006" y="1683188"/>
            <a:ext cx="4569119" cy="388547"/>
          </a:xfrm>
          <a:prstGeom prst="roundRect">
            <a:avLst>
              <a:gd name="adj" fmla="val 19116"/>
            </a:avLst>
          </a:prstGeom>
          <a:solidFill>
            <a:srgbClr val="8CA771"/>
          </a:solidFill>
          <a:ln w="28575">
            <a:solidFill>
              <a:srgbClr val="422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Segoe UI Black" panose="020B0A02040204020203" pitchFamily="34" charset="0"/>
              <a:ea typeface="Segoe UI Black" panose="020B0A02040204020203" pitchFamily="34" charset="0"/>
            </a:endParaRPr>
          </a:p>
        </p:txBody>
      </p:sp>
      <p:sp>
        <p:nvSpPr>
          <p:cNvPr id="51" name="Rectangle 50">
            <a:extLst>
              <a:ext uri="{FF2B5EF4-FFF2-40B4-BE49-F238E27FC236}">
                <a16:creationId xmlns:a16="http://schemas.microsoft.com/office/drawing/2014/main" id="{7E823D11-F773-4C66-994B-5C83151EE35C}"/>
              </a:ext>
            </a:extLst>
          </p:cNvPr>
          <p:cNvSpPr/>
          <p:nvPr/>
        </p:nvSpPr>
        <p:spPr>
          <a:xfrm>
            <a:off x="698183" y="1692795"/>
            <a:ext cx="4416764" cy="369332"/>
          </a:xfrm>
          <a:prstGeom prst="rect">
            <a:avLst/>
          </a:prstGeom>
        </p:spPr>
        <p:txBody>
          <a:bodyPr wrap="square">
            <a:spAutoFit/>
          </a:bodyPr>
          <a:lstStyle/>
          <a:p>
            <a:pPr algn="ctr"/>
            <a:r>
              <a:rPr lang="en-US" b="1">
                <a:solidFill>
                  <a:schemeClr val="bg1"/>
                </a:solidFill>
                <a:latin typeface="Segoe UI Black" panose="020B0A02040204020203" pitchFamily="34" charset="0"/>
                <a:ea typeface="Segoe UI Black" panose="020B0A02040204020203" pitchFamily="34" charset="0"/>
              </a:rPr>
              <a:t>4.4. Giao diện trang chi tiết sản phẩm</a:t>
            </a:r>
          </a:p>
        </p:txBody>
      </p:sp>
      <p:sp>
        <p:nvSpPr>
          <p:cNvPr id="75" name="Rectangle: Rounded Corners 74">
            <a:extLst>
              <a:ext uri="{FF2B5EF4-FFF2-40B4-BE49-F238E27FC236}">
                <a16:creationId xmlns:a16="http://schemas.microsoft.com/office/drawing/2014/main" id="{619E793A-7D04-4E35-A75F-0D3F4E1B567B}"/>
              </a:ext>
            </a:extLst>
          </p:cNvPr>
          <p:cNvSpPr/>
          <p:nvPr/>
        </p:nvSpPr>
        <p:spPr>
          <a:xfrm>
            <a:off x="-5269036" y="3571051"/>
            <a:ext cx="3191256" cy="388547"/>
          </a:xfrm>
          <a:prstGeom prst="roundRect">
            <a:avLst>
              <a:gd name="adj" fmla="val 19116"/>
            </a:avLst>
          </a:prstGeom>
          <a:solidFill>
            <a:srgbClr val="8CA771"/>
          </a:solidFill>
          <a:ln w="28575">
            <a:solidFill>
              <a:srgbClr val="422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Segoe UI Black" panose="020B0A02040204020203" pitchFamily="34" charset="0"/>
              <a:ea typeface="Segoe UI Black" panose="020B0A02040204020203" pitchFamily="34" charset="0"/>
            </a:endParaRPr>
          </a:p>
        </p:txBody>
      </p:sp>
      <p:sp>
        <p:nvSpPr>
          <p:cNvPr id="76" name="Rectangle 75">
            <a:extLst>
              <a:ext uri="{FF2B5EF4-FFF2-40B4-BE49-F238E27FC236}">
                <a16:creationId xmlns:a16="http://schemas.microsoft.com/office/drawing/2014/main" id="{F67AF99D-FE54-4D24-B8EB-3FA2ABE631FE}"/>
              </a:ext>
            </a:extLst>
          </p:cNvPr>
          <p:cNvSpPr/>
          <p:nvPr/>
        </p:nvSpPr>
        <p:spPr>
          <a:xfrm>
            <a:off x="-5085814" y="3580658"/>
            <a:ext cx="2824812" cy="369332"/>
          </a:xfrm>
          <a:prstGeom prst="rect">
            <a:avLst/>
          </a:prstGeom>
        </p:spPr>
        <p:txBody>
          <a:bodyPr wrap="none">
            <a:spAutoFit/>
          </a:bodyPr>
          <a:lstStyle/>
          <a:p>
            <a:pPr algn="ctr"/>
            <a:r>
              <a:rPr lang="en-US" b="1">
                <a:solidFill>
                  <a:schemeClr val="bg1"/>
                </a:solidFill>
                <a:latin typeface="Segoe UI Black" panose="020B0A02040204020203" pitchFamily="34" charset="0"/>
                <a:ea typeface="Segoe UI Black" panose="020B0A02040204020203" pitchFamily="34" charset="0"/>
              </a:rPr>
              <a:t>2.9. Ưu điểm ExpressJS</a:t>
            </a:r>
          </a:p>
        </p:txBody>
      </p:sp>
      <p:cxnSp>
        <p:nvCxnSpPr>
          <p:cNvPr id="77" name="Straight Connector 76">
            <a:extLst>
              <a:ext uri="{FF2B5EF4-FFF2-40B4-BE49-F238E27FC236}">
                <a16:creationId xmlns:a16="http://schemas.microsoft.com/office/drawing/2014/main" id="{A03F82DE-EFFC-43F5-A0A3-70F3404B0407}"/>
              </a:ext>
            </a:extLst>
          </p:cNvPr>
          <p:cNvCxnSpPr>
            <a:cxnSpLocks/>
          </p:cNvCxnSpPr>
          <p:nvPr/>
        </p:nvCxnSpPr>
        <p:spPr>
          <a:xfrm>
            <a:off x="-5143608" y="4197340"/>
            <a:ext cx="0" cy="731520"/>
          </a:xfrm>
          <a:prstGeom prst="line">
            <a:avLst/>
          </a:prstGeom>
          <a:ln w="25400" cap="rnd">
            <a:solidFill>
              <a:srgbClr val="8CA77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10BB56C-F044-4FE0-AC7D-F53981A1609E}"/>
              </a:ext>
            </a:extLst>
          </p:cNvPr>
          <p:cNvCxnSpPr>
            <a:cxnSpLocks/>
          </p:cNvCxnSpPr>
          <p:nvPr/>
        </p:nvCxnSpPr>
        <p:spPr>
          <a:xfrm>
            <a:off x="-5143608" y="4358542"/>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AE1BB39E-81EF-4A32-A458-B33E85FD6DB5}"/>
              </a:ext>
            </a:extLst>
          </p:cNvPr>
          <p:cNvSpPr txBox="1"/>
          <p:nvPr/>
        </p:nvSpPr>
        <p:spPr>
          <a:xfrm>
            <a:off x="-4837938" y="4186732"/>
            <a:ext cx="4420679" cy="897618"/>
          </a:xfrm>
          <a:prstGeom prst="rect">
            <a:avLst/>
          </a:prstGeom>
          <a:noFill/>
        </p:spPr>
        <p:txBody>
          <a:bodyPr wrap="square" rtlCol="0">
            <a:spAutoFit/>
          </a:bodyPr>
          <a:lstStyle/>
          <a:p>
            <a:pPr lvl="0" algn="just">
              <a:lnSpc>
                <a:spcPct val="120000"/>
              </a:lnSpc>
            </a:pPr>
            <a:r>
              <a:rPr lang="vi-VN" sz="1500" b="1">
                <a:latin typeface="Segoe UI" panose="020B0502040204020203" pitchFamily="34" charset="0"/>
                <a:ea typeface="Segoe UI Black" panose="020B0A02040204020203" pitchFamily="34" charset="0"/>
                <a:cs typeface="Segoe UI" panose="020B0502040204020203" pitchFamily="34" charset="0"/>
              </a:rPr>
              <a:t>Khả năng lưu trữ linh hoạt</a:t>
            </a:r>
          </a:p>
          <a:p>
            <a:pPr lvl="0" algn="just">
              <a:lnSpc>
                <a:spcPct val="120000"/>
              </a:lnSpc>
            </a:pPr>
            <a:r>
              <a:rPr lang="vi-VN" sz="1500" b="1">
                <a:latin typeface="Segoe UI" panose="020B0502040204020203" pitchFamily="34" charset="0"/>
                <a:ea typeface="Segoe UI Black" panose="020B0A02040204020203" pitchFamily="34" charset="0"/>
                <a:cs typeface="Segoe UI" panose="020B0502040204020203" pitchFamily="34" charset="0"/>
              </a:rPr>
              <a:t>Tốc độ truy vẫn cao</a:t>
            </a:r>
          </a:p>
          <a:p>
            <a:pPr lvl="0" algn="just">
              <a:lnSpc>
                <a:spcPct val="120000"/>
              </a:lnSpc>
            </a:pPr>
            <a:r>
              <a:rPr lang="vi-VN" sz="1500" b="1">
                <a:latin typeface="Segoe UI" panose="020B0502040204020203" pitchFamily="34" charset="0"/>
                <a:ea typeface="Segoe UI Black" panose="020B0A02040204020203" pitchFamily="34" charset="0"/>
                <a:cs typeface="Segoe UI" panose="020B0502040204020203" pitchFamily="34" charset="0"/>
              </a:rPr>
              <a:t>Khả năng mở rộng, phân tán cao </a:t>
            </a:r>
          </a:p>
        </p:txBody>
      </p:sp>
      <p:cxnSp>
        <p:nvCxnSpPr>
          <p:cNvPr id="80" name="Straight Connector 79">
            <a:extLst>
              <a:ext uri="{FF2B5EF4-FFF2-40B4-BE49-F238E27FC236}">
                <a16:creationId xmlns:a16="http://schemas.microsoft.com/office/drawing/2014/main" id="{13881392-C397-4DC0-BAC3-05635EA1016A}"/>
              </a:ext>
            </a:extLst>
          </p:cNvPr>
          <p:cNvCxnSpPr>
            <a:cxnSpLocks/>
          </p:cNvCxnSpPr>
          <p:nvPr/>
        </p:nvCxnSpPr>
        <p:spPr>
          <a:xfrm>
            <a:off x="-5143608" y="4642950"/>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3E33904-00EA-46A0-BE04-A1204F9D4549}"/>
              </a:ext>
            </a:extLst>
          </p:cNvPr>
          <p:cNvCxnSpPr>
            <a:cxnSpLocks/>
          </p:cNvCxnSpPr>
          <p:nvPr/>
        </p:nvCxnSpPr>
        <p:spPr>
          <a:xfrm>
            <a:off x="-5143608" y="4927358"/>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1C7FEA49-F7B9-4C5E-B523-43AE74FC7A3F}"/>
              </a:ext>
            </a:extLst>
          </p:cNvPr>
          <p:cNvGrpSpPr/>
          <p:nvPr/>
        </p:nvGrpSpPr>
        <p:grpSpPr>
          <a:xfrm>
            <a:off x="3874055" y="7413359"/>
            <a:ext cx="4876005" cy="4584295"/>
            <a:chOff x="3657998" y="2138387"/>
            <a:chExt cx="4876005" cy="4584295"/>
          </a:xfrm>
        </p:grpSpPr>
        <p:pic>
          <p:nvPicPr>
            <p:cNvPr id="61" name="Picture 60" descr="Mô hình MVC trong PHP - Minh Tri Nguyen">
              <a:extLst>
                <a:ext uri="{FF2B5EF4-FFF2-40B4-BE49-F238E27FC236}">
                  <a16:creationId xmlns:a16="http://schemas.microsoft.com/office/drawing/2014/main" id="{E1B3E483-1CD1-471A-A5FA-311731B9E5F5}"/>
                </a:ext>
              </a:extLst>
            </p:cNvPr>
            <p:cNvPicPr/>
            <p:nvPr/>
          </p:nvPicPr>
          <p:blipFill rotWithShape="1">
            <a:blip r:embed="rId10">
              <a:duotone>
                <a:schemeClr val="accent6">
                  <a:shade val="45000"/>
                  <a:satMod val="135000"/>
                </a:schemeClr>
                <a:prstClr val="white"/>
              </a:duotone>
              <a:extLst>
                <a:ext uri="{28A0092B-C50C-407E-A947-70E740481C1C}">
                  <a14:useLocalDpi xmlns:a14="http://schemas.microsoft.com/office/drawing/2010/main" val="0"/>
                </a:ext>
              </a:extLst>
            </a:blip>
            <a:srcRect t="3714"/>
            <a:stretch/>
          </p:blipFill>
          <p:spPr bwMode="auto">
            <a:xfrm>
              <a:off x="3657998" y="2138387"/>
              <a:ext cx="4876005" cy="4584295"/>
            </a:xfrm>
            <a:prstGeom prst="rect">
              <a:avLst/>
            </a:prstGeom>
            <a:noFill/>
            <a:ln>
              <a:noFill/>
            </a:ln>
          </p:spPr>
        </p:pic>
        <p:sp>
          <p:nvSpPr>
            <p:cNvPr id="2" name="Rectangle: Rounded Corners 1">
              <a:extLst>
                <a:ext uri="{FF2B5EF4-FFF2-40B4-BE49-F238E27FC236}">
                  <a16:creationId xmlns:a16="http://schemas.microsoft.com/office/drawing/2014/main" id="{EB584E7C-32A3-4289-89B5-DCA17F1E2ACE}"/>
                </a:ext>
              </a:extLst>
            </p:cNvPr>
            <p:cNvSpPr/>
            <p:nvPr/>
          </p:nvSpPr>
          <p:spPr>
            <a:xfrm>
              <a:off x="3784600" y="2642489"/>
              <a:ext cx="526956" cy="204648"/>
            </a:xfrm>
            <a:prstGeom prst="roundRect">
              <a:avLst/>
            </a:prstGeom>
            <a:solidFill>
              <a:srgbClr val="94B77C"/>
            </a:solidFill>
            <a:ln>
              <a:solidFill>
                <a:srgbClr val="94B7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4" name="Picture 2">
            <a:extLst>
              <a:ext uri="{FF2B5EF4-FFF2-40B4-BE49-F238E27FC236}">
                <a16:creationId xmlns:a16="http://schemas.microsoft.com/office/drawing/2014/main" id="{6D43747E-6B91-4139-AF3F-906984DB26B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38756" y="7900941"/>
            <a:ext cx="526957" cy="142032"/>
          </a:xfrm>
          <a:prstGeom prst="rect">
            <a:avLst/>
          </a:prstGeom>
          <a:noFill/>
          <a:extLst>
            <a:ext uri="{909E8E84-426E-40DD-AFC4-6F175D3DCCD1}">
              <a14:hiddenFill xmlns:a14="http://schemas.microsoft.com/office/drawing/2010/main">
                <a:solidFill>
                  <a:srgbClr val="FFFFFF"/>
                </a:solidFill>
              </a14:hiddenFill>
            </a:ext>
          </a:extLst>
        </p:spPr>
      </p:pic>
      <p:sp>
        <p:nvSpPr>
          <p:cNvPr id="65" name="Freeform: Shape 64">
            <a:extLst>
              <a:ext uri="{FF2B5EF4-FFF2-40B4-BE49-F238E27FC236}">
                <a16:creationId xmlns:a16="http://schemas.microsoft.com/office/drawing/2014/main" id="{D21DC45D-0579-44C7-98DD-CB17236B284A}"/>
              </a:ext>
            </a:extLst>
          </p:cNvPr>
          <p:cNvSpPr/>
          <p:nvPr/>
        </p:nvSpPr>
        <p:spPr>
          <a:xfrm flipH="1">
            <a:off x="11229059" y="6190724"/>
            <a:ext cx="1478074" cy="1371455"/>
          </a:xfrm>
          <a:custGeom>
            <a:avLst/>
            <a:gdLst>
              <a:gd name="connsiteX0" fmla="*/ 7144 w 9153525"/>
              <a:gd name="connsiteY0" fmla="*/ 940630 h 7467600"/>
              <a:gd name="connsiteX1" fmla="*/ 2483644 w 9153525"/>
              <a:gd name="connsiteY1" fmla="*/ 7180 h 7467600"/>
              <a:gd name="connsiteX2" fmla="*/ 6770846 w 9153525"/>
              <a:gd name="connsiteY2" fmla="*/ 2501778 h 7467600"/>
              <a:gd name="connsiteX3" fmla="*/ 9151144 w 9153525"/>
              <a:gd name="connsiteY3" fmla="*/ 5064956 h 7467600"/>
              <a:gd name="connsiteX4" fmla="*/ 9046369 w 9153525"/>
              <a:gd name="connsiteY4" fmla="*/ 7465256 h 7467600"/>
              <a:gd name="connsiteX5" fmla="*/ 7144 w 9153525"/>
              <a:gd name="connsiteY5" fmla="*/ 7465256 h 7467600"/>
              <a:gd name="connsiteX6" fmla="*/ 7144 w 9153525"/>
              <a:gd name="connsiteY6" fmla="*/ 940630 h 746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3525" h="7467600">
                <a:moveTo>
                  <a:pt x="7144" y="940630"/>
                </a:moveTo>
                <a:cubicBezTo>
                  <a:pt x="7144" y="940630"/>
                  <a:pt x="921544" y="16705"/>
                  <a:pt x="2483644" y="7180"/>
                </a:cubicBezTo>
                <a:cubicBezTo>
                  <a:pt x="4045744" y="-2345"/>
                  <a:pt x="4599147" y="1852173"/>
                  <a:pt x="6770846" y="2501778"/>
                </a:cubicBezTo>
                <a:cubicBezTo>
                  <a:pt x="8942546" y="3151383"/>
                  <a:pt x="9151144" y="5064956"/>
                  <a:pt x="9151144" y="5064956"/>
                </a:cubicBezTo>
                <a:lnTo>
                  <a:pt x="9046369" y="7465256"/>
                </a:lnTo>
                <a:lnTo>
                  <a:pt x="7144" y="7465256"/>
                </a:lnTo>
                <a:lnTo>
                  <a:pt x="7144" y="940630"/>
                </a:lnTo>
                <a:close/>
              </a:path>
            </a:pathLst>
          </a:custGeom>
          <a:solidFill>
            <a:srgbClr val="94B77C"/>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 name="Freeform: Shape 65">
            <a:extLst>
              <a:ext uri="{FF2B5EF4-FFF2-40B4-BE49-F238E27FC236}">
                <a16:creationId xmlns:a16="http://schemas.microsoft.com/office/drawing/2014/main" id="{57319389-6117-43D4-84B6-366C18F6DA1E}"/>
              </a:ext>
            </a:extLst>
          </p:cNvPr>
          <p:cNvSpPr/>
          <p:nvPr/>
        </p:nvSpPr>
        <p:spPr>
          <a:xfrm flipH="1">
            <a:off x="11124722" y="6421639"/>
            <a:ext cx="1199103" cy="669984"/>
          </a:xfrm>
          <a:custGeom>
            <a:avLst/>
            <a:gdLst>
              <a:gd name="connsiteX0" fmla="*/ 7144 w 6572250"/>
              <a:gd name="connsiteY0" fmla="*/ 41396 h 3648075"/>
              <a:gd name="connsiteX1" fmla="*/ 6569869 w 6572250"/>
              <a:gd name="connsiteY1" fmla="*/ 3645656 h 3648075"/>
              <a:gd name="connsiteX2" fmla="*/ 7144 w 6572250"/>
              <a:gd name="connsiteY2" fmla="*/ 3645656 h 3648075"/>
              <a:gd name="connsiteX3" fmla="*/ 7144 w 6572250"/>
              <a:gd name="connsiteY3" fmla="*/ 41396 h 3648075"/>
            </a:gdLst>
            <a:ahLst/>
            <a:cxnLst>
              <a:cxn ang="0">
                <a:pos x="connsiteX0" y="connsiteY0"/>
              </a:cxn>
              <a:cxn ang="0">
                <a:pos x="connsiteX1" y="connsiteY1"/>
              </a:cxn>
              <a:cxn ang="0">
                <a:pos x="connsiteX2" y="connsiteY2"/>
              </a:cxn>
              <a:cxn ang="0">
                <a:pos x="connsiteX3" y="connsiteY3"/>
              </a:cxn>
            </a:cxnLst>
            <a:rect l="l" t="t" r="r" b="b"/>
            <a:pathLst>
              <a:path w="6572250" h="3648075">
                <a:moveTo>
                  <a:pt x="7144" y="41396"/>
                </a:moveTo>
                <a:cubicBezTo>
                  <a:pt x="7144" y="41396"/>
                  <a:pt x="3920966" y="-597732"/>
                  <a:pt x="6569869" y="3645656"/>
                </a:cubicBezTo>
                <a:lnTo>
                  <a:pt x="7144" y="3645656"/>
                </a:lnTo>
                <a:lnTo>
                  <a:pt x="7144" y="41396"/>
                </a:lnTo>
                <a:close/>
              </a:path>
            </a:pathLst>
          </a:custGeom>
          <a:solidFill>
            <a:srgbClr val="422C1C"/>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0B254D8F-06F4-4EDA-B2B9-EB5D8DE969E4}"/>
              </a:ext>
            </a:extLst>
          </p:cNvPr>
          <p:cNvSpPr/>
          <p:nvPr/>
        </p:nvSpPr>
        <p:spPr>
          <a:xfrm flipH="1">
            <a:off x="11968797" y="5643184"/>
            <a:ext cx="2147959" cy="1200023"/>
          </a:xfrm>
          <a:custGeom>
            <a:avLst/>
            <a:gdLst>
              <a:gd name="connsiteX0" fmla="*/ 3743801 w 11772900"/>
              <a:gd name="connsiteY0" fmla="*/ 631984 h 6534150"/>
              <a:gd name="connsiteX1" fmla="*/ 6979444 w 11772900"/>
              <a:gd name="connsiteY1" fmla="*/ 1588294 h 6534150"/>
              <a:gd name="connsiteX2" fmla="*/ 11768614 w 11772900"/>
              <a:gd name="connsiteY2" fmla="*/ 6531769 h 6534150"/>
              <a:gd name="connsiteX3" fmla="*/ 7144 w 11772900"/>
              <a:gd name="connsiteY3" fmla="*/ 6531769 h 6534150"/>
              <a:gd name="connsiteX4" fmla="*/ 7144 w 11772900"/>
              <a:gd name="connsiteY4" fmla="*/ 7144 h 653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72900" h="6534150">
                <a:moveTo>
                  <a:pt x="3743801" y="631984"/>
                </a:moveTo>
                <a:cubicBezTo>
                  <a:pt x="3743801" y="631984"/>
                  <a:pt x="5083017" y="1430179"/>
                  <a:pt x="6979444" y="1588294"/>
                </a:cubicBezTo>
                <a:cubicBezTo>
                  <a:pt x="9598819" y="1807369"/>
                  <a:pt x="11051381" y="4598194"/>
                  <a:pt x="11768614" y="6531769"/>
                </a:cubicBezTo>
                <a:lnTo>
                  <a:pt x="7144" y="6531769"/>
                </a:lnTo>
                <a:lnTo>
                  <a:pt x="7144" y="7144"/>
                </a:lnTo>
              </a:path>
            </a:pathLst>
          </a:custGeom>
          <a:solidFill>
            <a:srgbClr val="8CA771"/>
          </a:solid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8E559E91-8F61-45B1-A224-B3F9BB402186}"/>
              </a:ext>
            </a:extLst>
          </p:cNvPr>
          <p:cNvSpPr/>
          <p:nvPr/>
        </p:nvSpPr>
        <p:spPr>
          <a:xfrm flipH="1">
            <a:off x="11875835" y="5933583"/>
            <a:ext cx="2267869" cy="976112"/>
          </a:xfrm>
          <a:custGeom>
            <a:avLst/>
            <a:gdLst>
              <a:gd name="connsiteX0" fmla="*/ 7144 w 12430125"/>
              <a:gd name="connsiteY0" fmla="*/ 7144 h 5314950"/>
              <a:gd name="connsiteX1" fmla="*/ 2626519 w 12430125"/>
              <a:gd name="connsiteY1" fmla="*/ 1268254 h 5314950"/>
              <a:gd name="connsiteX2" fmla="*/ 9151144 w 12430125"/>
              <a:gd name="connsiteY2" fmla="*/ 2173129 h 5314950"/>
              <a:gd name="connsiteX3" fmla="*/ 12427744 w 12430125"/>
              <a:gd name="connsiteY3" fmla="*/ 5316379 h 5314950"/>
              <a:gd name="connsiteX4" fmla="*/ 7144 w 12430125"/>
              <a:gd name="connsiteY4" fmla="*/ 5316379 h 5314950"/>
              <a:gd name="connsiteX5" fmla="*/ 7144 w 12430125"/>
              <a:gd name="connsiteY5" fmla="*/ 7144 h 531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30125" h="5314950">
                <a:moveTo>
                  <a:pt x="7144" y="7144"/>
                </a:moveTo>
                <a:cubicBezTo>
                  <a:pt x="7144" y="7144"/>
                  <a:pt x="673894" y="982504"/>
                  <a:pt x="2626519" y="1268254"/>
                </a:cubicBezTo>
                <a:cubicBezTo>
                  <a:pt x="4579144" y="1554004"/>
                  <a:pt x="7379494" y="1277779"/>
                  <a:pt x="9151144" y="2173129"/>
                </a:cubicBezTo>
                <a:cubicBezTo>
                  <a:pt x="10922794" y="3068479"/>
                  <a:pt x="12427744" y="5316379"/>
                  <a:pt x="12427744" y="5316379"/>
                </a:cubicBezTo>
                <a:lnTo>
                  <a:pt x="7144" y="5316379"/>
                </a:lnTo>
                <a:lnTo>
                  <a:pt x="7144" y="7144"/>
                </a:lnTo>
                <a:close/>
              </a:path>
            </a:pathLst>
          </a:custGeom>
          <a:solidFill>
            <a:srgbClr val="94B77C"/>
          </a:solidFill>
          <a:ln w="9525" cap="flat">
            <a:noFill/>
            <a:prstDash val="solid"/>
            <a:miter/>
          </a:ln>
        </p:spPr>
        <p:txBody>
          <a:bodyPr rtlCol="0" anchor="ctr"/>
          <a:lstStyle/>
          <a:p>
            <a:endParaRPr lang="en-US"/>
          </a:p>
        </p:txBody>
      </p:sp>
      <p:pic>
        <p:nvPicPr>
          <p:cNvPr id="5" name="Picture 4" descr="A screen shot of a computer program&#10;&#10;Description automatically generated">
            <a:extLst>
              <a:ext uri="{FF2B5EF4-FFF2-40B4-BE49-F238E27FC236}">
                <a16:creationId xmlns:a16="http://schemas.microsoft.com/office/drawing/2014/main" id="{1B1B881C-923F-469A-A2D2-9B9BCC69C4A4}"/>
              </a:ext>
            </a:extLst>
          </p:cNvPr>
          <p:cNvPicPr>
            <a:picLocks noChangeAspect="1"/>
          </p:cNvPicPr>
          <p:nvPr/>
        </p:nvPicPr>
        <p:blipFill rotWithShape="1">
          <a:blip r:embed="rId12">
            <a:extLst>
              <a:ext uri="{28A0092B-C50C-407E-A947-70E740481C1C}">
                <a14:useLocalDpi xmlns:a14="http://schemas.microsoft.com/office/drawing/2010/main" val="0"/>
              </a:ext>
            </a:extLst>
          </a:blip>
          <a:srcRect l="7503" t="11062" r="7322" b="10725"/>
          <a:stretch/>
        </p:blipFill>
        <p:spPr>
          <a:xfrm>
            <a:off x="3365981" y="9559966"/>
            <a:ext cx="5460039" cy="4246357"/>
          </a:xfrm>
          <a:prstGeom prst="rect">
            <a:avLst/>
          </a:prstGeom>
          <a:ln>
            <a:solidFill>
              <a:srgbClr val="422C1C"/>
            </a:solidFill>
          </a:ln>
        </p:spPr>
      </p:pic>
      <p:pic>
        <p:nvPicPr>
          <p:cNvPr id="7" name="Picture 6" descr="A screen shot of a computer code&#10;&#10;Description automatically generated">
            <a:extLst>
              <a:ext uri="{FF2B5EF4-FFF2-40B4-BE49-F238E27FC236}">
                <a16:creationId xmlns:a16="http://schemas.microsoft.com/office/drawing/2014/main" id="{A80E9E39-C728-4BAC-A928-F9ECB554DDA9}"/>
              </a:ext>
            </a:extLst>
          </p:cNvPr>
          <p:cNvPicPr>
            <a:picLocks noChangeAspect="1"/>
          </p:cNvPicPr>
          <p:nvPr/>
        </p:nvPicPr>
        <p:blipFill rotWithShape="1">
          <a:blip r:embed="rId13">
            <a:extLst>
              <a:ext uri="{28A0092B-C50C-407E-A947-70E740481C1C}">
                <a14:useLocalDpi xmlns:a14="http://schemas.microsoft.com/office/drawing/2010/main" val="0"/>
              </a:ext>
            </a:extLst>
          </a:blip>
          <a:srcRect l="7332" t="11179" r="7311" b="10554"/>
          <a:stretch/>
        </p:blipFill>
        <p:spPr>
          <a:xfrm>
            <a:off x="2953132" y="8874898"/>
            <a:ext cx="6285737" cy="4378170"/>
          </a:xfrm>
          <a:prstGeom prst="rect">
            <a:avLst/>
          </a:prstGeom>
          <a:ln>
            <a:solidFill>
              <a:srgbClr val="422C1C"/>
            </a:solidFill>
          </a:ln>
        </p:spPr>
      </p:pic>
      <p:pic>
        <p:nvPicPr>
          <p:cNvPr id="8" name="Picture 7" descr="A screenshot of a computer code&#10;&#10;Description automatically generated">
            <a:extLst>
              <a:ext uri="{FF2B5EF4-FFF2-40B4-BE49-F238E27FC236}">
                <a16:creationId xmlns:a16="http://schemas.microsoft.com/office/drawing/2014/main" id="{959FABB6-FA23-44AF-9492-825C4E42B55B}"/>
              </a:ext>
            </a:extLst>
          </p:cNvPr>
          <p:cNvPicPr>
            <a:picLocks noChangeAspect="1"/>
          </p:cNvPicPr>
          <p:nvPr/>
        </p:nvPicPr>
        <p:blipFill rotWithShape="1">
          <a:blip r:embed="rId14">
            <a:extLst>
              <a:ext uri="{28A0092B-C50C-407E-A947-70E740481C1C}">
                <a14:useLocalDpi xmlns:a14="http://schemas.microsoft.com/office/drawing/2010/main" val="0"/>
              </a:ext>
            </a:extLst>
          </a:blip>
          <a:srcRect l="2346" t="6516" r="2777" b="7062"/>
          <a:stretch/>
        </p:blipFill>
        <p:spPr>
          <a:xfrm>
            <a:off x="493030" y="9654592"/>
            <a:ext cx="11205940" cy="4206404"/>
          </a:xfrm>
          <a:prstGeom prst="rect">
            <a:avLst/>
          </a:prstGeom>
          <a:ln>
            <a:solidFill>
              <a:srgbClr val="422C1C"/>
            </a:solidFill>
          </a:ln>
        </p:spPr>
      </p:pic>
      <p:pic>
        <p:nvPicPr>
          <p:cNvPr id="63" name="Picture 62">
            <a:extLst>
              <a:ext uri="{FF2B5EF4-FFF2-40B4-BE49-F238E27FC236}">
                <a16:creationId xmlns:a16="http://schemas.microsoft.com/office/drawing/2014/main" id="{2B72C3BD-E796-4F10-8FA2-8FA1286AE9BF}"/>
              </a:ext>
            </a:extLst>
          </p:cNvPr>
          <p:cNvPicPr/>
          <p:nvPr/>
        </p:nvPicPr>
        <p:blipFill>
          <a:blip r:embed="rId15"/>
          <a:stretch>
            <a:fillRect/>
          </a:stretch>
        </p:blipFill>
        <p:spPr>
          <a:xfrm>
            <a:off x="2342601" y="9301162"/>
            <a:ext cx="7506799" cy="4331708"/>
          </a:xfrm>
          <a:prstGeom prst="rect">
            <a:avLst/>
          </a:prstGeom>
          <a:ln>
            <a:solidFill>
              <a:srgbClr val="422C1C"/>
            </a:solidFill>
          </a:ln>
        </p:spPr>
      </p:pic>
      <p:pic>
        <p:nvPicPr>
          <p:cNvPr id="69" name="Picture 68">
            <a:extLst>
              <a:ext uri="{FF2B5EF4-FFF2-40B4-BE49-F238E27FC236}">
                <a16:creationId xmlns:a16="http://schemas.microsoft.com/office/drawing/2014/main" id="{1E210933-84F9-4733-9B3B-095ABE715155}"/>
              </a:ext>
            </a:extLst>
          </p:cNvPr>
          <p:cNvPicPr/>
          <p:nvPr/>
        </p:nvPicPr>
        <p:blipFill>
          <a:blip r:embed="rId16"/>
          <a:stretch>
            <a:fillRect/>
          </a:stretch>
        </p:blipFill>
        <p:spPr>
          <a:xfrm>
            <a:off x="2644323" y="11734299"/>
            <a:ext cx="6903355" cy="4223215"/>
          </a:xfrm>
          <a:prstGeom prst="rect">
            <a:avLst/>
          </a:prstGeom>
          <a:ln>
            <a:solidFill>
              <a:srgbClr val="422C1C"/>
            </a:solidFill>
          </a:ln>
        </p:spPr>
      </p:pic>
      <p:pic>
        <p:nvPicPr>
          <p:cNvPr id="70" name="Picture 69">
            <a:extLst>
              <a:ext uri="{FF2B5EF4-FFF2-40B4-BE49-F238E27FC236}">
                <a16:creationId xmlns:a16="http://schemas.microsoft.com/office/drawing/2014/main" id="{E3DBF035-8CAF-41C0-8712-9952B792172B}"/>
              </a:ext>
            </a:extLst>
          </p:cNvPr>
          <p:cNvPicPr/>
          <p:nvPr/>
        </p:nvPicPr>
        <p:blipFill>
          <a:blip r:embed="rId17"/>
          <a:stretch>
            <a:fillRect/>
          </a:stretch>
        </p:blipFill>
        <p:spPr>
          <a:xfrm>
            <a:off x="2629533" y="2294387"/>
            <a:ext cx="6932935" cy="4206404"/>
          </a:xfrm>
          <a:prstGeom prst="rect">
            <a:avLst/>
          </a:prstGeom>
        </p:spPr>
      </p:pic>
      <p:pic>
        <p:nvPicPr>
          <p:cNvPr id="71" name="Picture 70">
            <a:extLst>
              <a:ext uri="{FF2B5EF4-FFF2-40B4-BE49-F238E27FC236}">
                <a16:creationId xmlns:a16="http://schemas.microsoft.com/office/drawing/2014/main" id="{888A48BE-6744-41BF-AAB9-8005BDD03CC5}"/>
              </a:ext>
            </a:extLst>
          </p:cNvPr>
          <p:cNvPicPr/>
          <p:nvPr/>
        </p:nvPicPr>
        <p:blipFill>
          <a:blip r:embed="rId18"/>
          <a:stretch>
            <a:fillRect/>
          </a:stretch>
        </p:blipFill>
        <p:spPr>
          <a:xfrm>
            <a:off x="2590637" y="-7400162"/>
            <a:ext cx="7010726" cy="4317785"/>
          </a:xfrm>
          <a:prstGeom prst="rect">
            <a:avLst/>
          </a:prstGeom>
          <a:ln>
            <a:solidFill>
              <a:srgbClr val="422C1C"/>
            </a:solidFill>
          </a:ln>
        </p:spPr>
      </p:pic>
    </p:spTree>
    <p:extLst>
      <p:ext uri="{BB962C8B-B14F-4D97-AF65-F5344CB8AC3E}">
        <p14:creationId xmlns:p14="http://schemas.microsoft.com/office/powerpoint/2010/main" val="1734119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95"/>
                                        </p:tgtEl>
                                        <p:attrNameLst>
                                          <p:attrName>style.visibility</p:attrName>
                                        </p:attrNameLst>
                                      </p:cBhvr>
                                      <p:to>
                                        <p:strVal val="visible"/>
                                      </p:to>
                                    </p:set>
                                    <p:animEffect transition="in" filter="wipe(up)">
                                      <p:cBhvr>
                                        <p:cTn id="7" dur="500"/>
                                        <p:tgtEl>
                                          <p:spTgt spid="195"/>
                                        </p:tgtEl>
                                      </p:cBhvr>
                                    </p:animEffect>
                                  </p:childTnLst>
                                </p:cTn>
                              </p:par>
                              <p:par>
                                <p:cTn id="8" presetID="22" presetClass="entr" presetSubtype="1" fill="hold" nodeType="withEffect">
                                  <p:stCondLst>
                                    <p:cond delay="0"/>
                                  </p:stCondLst>
                                  <p:childTnLst>
                                    <p:set>
                                      <p:cBhvr>
                                        <p:cTn id="9" dur="1" fill="hold">
                                          <p:stCondLst>
                                            <p:cond delay="0"/>
                                          </p:stCondLst>
                                        </p:cTn>
                                        <p:tgtEl>
                                          <p:spTgt spid="207"/>
                                        </p:tgtEl>
                                        <p:attrNameLst>
                                          <p:attrName>style.visibility</p:attrName>
                                        </p:attrNameLst>
                                      </p:cBhvr>
                                      <p:to>
                                        <p:strVal val="visible"/>
                                      </p:to>
                                    </p:set>
                                    <p:animEffect transition="in" filter="wipe(up)">
                                      <p:cBhvr>
                                        <p:cTn id="10" dur="500"/>
                                        <p:tgtEl>
                                          <p:spTgt spid="20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par>
                                <p:cTn id="14" presetID="22" presetClass="entr" presetSubtype="1" fill="hold" nodeType="with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wipe(up)">
                                      <p:cBhvr>
                                        <p:cTn id="16"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288D736-601C-45E8-8055-C73DEB2B60F4}"/>
              </a:ext>
            </a:extLst>
          </p:cNvPr>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915383" y="-3027850"/>
            <a:ext cx="14081760" cy="3794455"/>
          </a:xfrm>
          <a:prstGeom prst="rect">
            <a:avLst/>
          </a:prstGeom>
        </p:spPr>
      </p:pic>
      <p:sp>
        <p:nvSpPr>
          <p:cNvPr id="353" name="Freeform: Shape 352">
            <a:extLst>
              <a:ext uri="{FF2B5EF4-FFF2-40B4-BE49-F238E27FC236}">
                <a16:creationId xmlns:a16="http://schemas.microsoft.com/office/drawing/2014/main" id="{9DE043DC-2E20-423F-9091-6D92689A7C5C}"/>
              </a:ext>
            </a:extLst>
          </p:cNvPr>
          <p:cNvSpPr/>
          <p:nvPr/>
        </p:nvSpPr>
        <p:spPr>
          <a:xfrm>
            <a:off x="-1350780" y="6110755"/>
            <a:ext cx="1199103" cy="669984"/>
          </a:xfrm>
          <a:custGeom>
            <a:avLst/>
            <a:gdLst>
              <a:gd name="connsiteX0" fmla="*/ 7144 w 6572250"/>
              <a:gd name="connsiteY0" fmla="*/ 41396 h 3648075"/>
              <a:gd name="connsiteX1" fmla="*/ 6569869 w 6572250"/>
              <a:gd name="connsiteY1" fmla="*/ 3645656 h 3648075"/>
              <a:gd name="connsiteX2" fmla="*/ 7144 w 6572250"/>
              <a:gd name="connsiteY2" fmla="*/ 3645656 h 3648075"/>
              <a:gd name="connsiteX3" fmla="*/ 7144 w 6572250"/>
              <a:gd name="connsiteY3" fmla="*/ 41396 h 3648075"/>
            </a:gdLst>
            <a:ahLst/>
            <a:cxnLst>
              <a:cxn ang="0">
                <a:pos x="connsiteX0" y="connsiteY0"/>
              </a:cxn>
              <a:cxn ang="0">
                <a:pos x="connsiteX1" y="connsiteY1"/>
              </a:cxn>
              <a:cxn ang="0">
                <a:pos x="connsiteX2" y="connsiteY2"/>
              </a:cxn>
              <a:cxn ang="0">
                <a:pos x="connsiteX3" y="connsiteY3"/>
              </a:cxn>
            </a:cxnLst>
            <a:rect l="l" t="t" r="r" b="b"/>
            <a:pathLst>
              <a:path w="6572250" h="3648075">
                <a:moveTo>
                  <a:pt x="7144" y="41396"/>
                </a:moveTo>
                <a:cubicBezTo>
                  <a:pt x="7144" y="41396"/>
                  <a:pt x="3920966" y="-597732"/>
                  <a:pt x="6569869" y="3645656"/>
                </a:cubicBezTo>
                <a:lnTo>
                  <a:pt x="7144" y="3645656"/>
                </a:lnTo>
                <a:lnTo>
                  <a:pt x="7144" y="41396"/>
                </a:lnTo>
                <a:close/>
              </a:path>
            </a:pathLst>
          </a:custGeom>
          <a:solidFill>
            <a:srgbClr val="C8BE55"/>
          </a:solidFill>
          <a:ln w="9525" cap="flat">
            <a:no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8C00871E-BC21-4C00-B2C9-79CCA31DC517}"/>
              </a:ext>
            </a:extLst>
          </p:cNvPr>
          <p:cNvSpPr txBox="1"/>
          <p:nvPr/>
        </p:nvSpPr>
        <p:spPr>
          <a:xfrm>
            <a:off x="3645866" y="-29180"/>
            <a:ext cx="4900269" cy="796757"/>
          </a:xfrm>
          <a:prstGeom prst="rect">
            <a:avLst/>
          </a:prstGeom>
          <a:noFill/>
        </p:spPr>
        <p:txBody>
          <a:bodyPr wrap="square" rtlCol="0">
            <a:spAutoFit/>
          </a:bodyPr>
          <a:lstStyle/>
          <a:p>
            <a:pPr lvl="0" algn="ctr">
              <a:lnSpc>
                <a:spcPct val="120000"/>
              </a:lnSpc>
            </a:pPr>
            <a:r>
              <a:rPr lang="en-US" sz="2000" b="1">
                <a:solidFill>
                  <a:srgbClr val="8CA771"/>
                </a:solidFill>
                <a:latin typeface="Segoe UI Black" panose="020B0A02040204020203" pitchFamily="34" charset="0"/>
                <a:ea typeface="Segoe UI Black" panose="020B0A02040204020203" pitchFamily="34" charset="0"/>
              </a:rPr>
              <a:t>Ch</a:t>
            </a:r>
            <a:r>
              <a:rPr lang="vi-VN" sz="2000" b="1">
                <a:solidFill>
                  <a:srgbClr val="8CA771"/>
                </a:solidFill>
                <a:latin typeface="Segoe UI Black" panose="020B0A02040204020203" pitchFamily="34" charset="0"/>
                <a:ea typeface="Segoe UI Black" panose="020B0A02040204020203" pitchFamily="34" charset="0"/>
              </a:rPr>
              <a:t>ư</a:t>
            </a:r>
            <a:r>
              <a:rPr lang="en-US" sz="2000" b="1">
                <a:solidFill>
                  <a:srgbClr val="8CA771"/>
                </a:solidFill>
                <a:latin typeface="Segoe UI Black" panose="020B0A02040204020203" pitchFamily="34" charset="0"/>
                <a:ea typeface="Segoe UI Black" panose="020B0A02040204020203" pitchFamily="34" charset="0"/>
              </a:rPr>
              <a:t>ơng 4</a:t>
            </a:r>
            <a:endParaRPr lang="en-US" sz="1500" b="1">
              <a:solidFill>
                <a:srgbClr val="8CA771"/>
              </a:solidFill>
              <a:latin typeface="Segoe UI Black" panose="020B0A02040204020203" pitchFamily="34" charset="0"/>
              <a:ea typeface="Segoe UI Black" panose="020B0A02040204020203" pitchFamily="34" charset="0"/>
            </a:endParaRPr>
          </a:p>
          <a:p>
            <a:pPr algn="ctr">
              <a:lnSpc>
                <a:spcPct val="120000"/>
              </a:lnSpc>
            </a:pPr>
            <a:r>
              <a:rPr lang="en-US" sz="2000" b="1">
                <a:latin typeface="Segoe UI Black" panose="020B0A02040204020203" pitchFamily="34" charset="0"/>
                <a:ea typeface="Segoe UI Black" panose="020B0A02040204020203" pitchFamily="34" charset="0"/>
              </a:rPr>
              <a:t>KẾT QUẢ NGHIÊN CỨU</a:t>
            </a:r>
          </a:p>
        </p:txBody>
      </p:sp>
      <p:cxnSp>
        <p:nvCxnSpPr>
          <p:cNvPr id="133" name="Straight Connector 132">
            <a:extLst>
              <a:ext uri="{FF2B5EF4-FFF2-40B4-BE49-F238E27FC236}">
                <a16:creationId xmlns:a16="http://schemas.microsoft.com/office/drawing/2014/main" id="{7E26F377-8AED-49DD-89E0-8683E290DFD6}"/>
              </a:ext>
            </a:extLst>
          </p:cNvPr>
          <p:cNvCxnSpPr>
            <a:cxnSpLocks/>
          </p:cNvCxnSpPr>
          <p:nvPr/>
        </p:nvCxnSpPr>
        <p:spPr>
          <a:xfrm>
            <a:off x="5135880" y="782852"/>
            <a:ext cx="1920240" cy="0"/>
          </a:xfrm>
          <a:prstGeom prst="line">
            <a:avLst/>
          </a:prstGeom>
          <a:ln w="76200" cap="rnd">
            <a:solidFill>
              <a:srgbClr val="422C1C"/>
            </a:solidFill>
            <a:round/>
          </a:ln>
        </p:spPr>
        <p:style>
          <a:lnRef idx="3">
            <a:schemeClr val="dk1"/>
          </a:lnRef>
          <a:fillRef idx="0">
            <a:schemeClr val="dk1"/>
          </a:fillRef>
          <a:effectRef idx="2">
            <a:schemeClr val="dk1"/>
          </a:effectRef>
          <a:fontRef idx="minor">
            <a:schemeClr val="tx1"/>
          </a:fontRef>
        </p:style>
      </p:cxnSp>
      <p:sp>
        <p:nvSpPr>
          <p:cNvPr id="173" name="TextBox 172">
            <a:extLst>
              <a:ext uri="{FF2B5EF4-FFF2-40B4-BE49-F238E27FC236}">
                <a16:creationId xmlns:a16="http://schemas.microsoft.com/office/drawing/2014/main" id="{CBAE81FC-7580-40A1-BAA5-AD9BF54F82A1}"/>
              </a:ext>
            </a:extLst>
          </p:cNvPr>
          <p:cNvSpPr txBox="1"/>
          <p:nvPr/>
        </p:nvSpPr>
        <p:spPr>
          <a:xfrm>
            <a:off x="-8463724" y="2122890"/>
            <a:ext cx="6250944" cy="3327065"/>
          </a:xfrm>
          <a:prstGeom prst="rect">
            <a:avLst/>
          </a:prstGeom>
          <a:noFill/>
        </p:spPr>
        <p:txBody>
          <a:bodyPr wrap="square" rtlCol="0">
            <a:spAutoFit/>
          </a:bodyPr>
          <a:lstStyle/>
          <a:p>
            <a:pPr algn="just"/>
            <a:r>
              <a:rPr lang="en-US" b="1"/>
              <a:t>Trong thời đại số hiện nay, việc phát triển một trang web bán hàng trực tuyến trở nên phổ biến và vần thiết. Vì vậy, việc sử dụng NodeJS để xây dựng một trang bán hàng trực tuyến là đề tài có tính cấp thiết và ứng dụng cao.</a:t>
            </a:r>
          </a:p>
          <a:p>
            <a:pPr algn="just">
              <a:lnSpc>
                <a:spcPct val="120000"/>
              </a:lnSpc>
              <a:spcBef>
                <a:spcPts val="600"/>
              </a:spcBef>
            </a:pPr>
            <a:r>
              <a:rPr lang="vi-VN" sz="1500" b="1">
                <a:latin typeface="Segoe UI" panose="020B0502040204020203" pitchFamily="34" charset="0"/>
                <a:ea typeface="Segoe UI Black" panose="020B0A02040204020203" pitchFamily="34" charset="0"/>
                <a:cs typeface="Segoe UI" panose="020B0502040204020203" pitchFamily="34" charset="0"/>
              </a:rPr>
              <a:t>Các</a:t>
            </a:r>
            <a:r>
              <a:rPr lang="en-US" sz="1500" b="1">
                <a:latin typeface="Segoe UI" panose="020B0502040204020203" pitchFamily="34" charset="0"/>
                <a:ea typeface="Segoe UI Black" panose="020B0A02040204020203" pitchFamily="34" charset="0"/>
                <a:cs typeface="Segoe UI" panose="020B0502040204020203" pitchFamily="34" charset="0"/>
              </a:rPr>
              <a:t> </a:t>
            </a:r>
            <a:r>
              <a:rPr lang="en-US" b="1"/>
              <a:t>công cụ như NodeJS, MongoDB sẽ là nền tảng để phát triển ứng dụng.</a:t>
            </a:r>
          </a:p>
          <a:p>
            <a:pPr algn="just"/>
            <a:r>
              <a:rPr lang="en-US" b="1"/>
              <a:t>Qua quá trình xây dựng và phát triển, tìm hiểu được cách hoạt động của ứng dụng web, mô hình MVC,  API tương tác với giao diện. </a:t>
            </a:r>
            <a:endParaRPr lang="en-US"/>
          </a:p>
          <a:p>
            <a:pPr algn="just"/>
            <a:r>
              <a:rPr lang="en-US" b="1"/>
              <a:t>Qua quá trình thực hiện, đã xây dựng được ứng dụng đáp ứng các chức năng cơ bản của một trang thương mại điện tử.</a:t>
            </a:r>
            <a:endParaRPr lang="en-US"/>
          </a:p>
        </p:txBody>
      </p:sp>
      <p:sp>
        <p:nvSpPr>
          <p:cNvPr id="349" name="Freeform: Shape 348">
            <a:extLst>
              <a:ext uri="{FF2B5EF4-FFF2-40B4-BE49-F238E27FC236}">
                <a16:creationId xmlns:a16="http://schemas.microsoft.com/office/drawing/2014/main" id="{9D90E10C-C78D-4730-AAA8-0A782E2B376C}"/>
              </a:ext>
            </a:extLst>
          </p:cNvPr>
          <p:cNvSpPr/>
          <p:nvPr/>
        </p:nvSpPr>
        <p:spPr>
          <a:xfrm>
            <a:off x="-2572035" y="5654754"/>
            <a:ext cx="1670055" cy="1371455"/>
          </a:xfrm>
          <a:custGeom>
            <a:avLst/>
            <a:gdLst>
              <a:gd name="connsiteX0" fmla="*/ 7144 w 9153525"/>
              <a:gd name="connsiteY0" fmla="*/ 940630 h 7467600"/>
              <a:gd name="connsiteX1" fmla="*/ 2483644 w 9153525"/>
              <a:gd name="connsiteY1" fmla="*/ 7180 h 7467600"/>
              <a:gd name="connsiteX2" fmla="*/ 6770846 w 9153525"/>
              <a:gd name="connsiteY2" fmla="*/ 2501778 h 7467600"/>
              <a:gd name="connsiteX3" fmla="*/ 9151144 w 9153525"/>
              <a:gd name="connsiteY3" fmla="*/ 5064956 h 7467600"/>
              <a:gd name="connsiteX4" fmla="*/ 9046369 w 9153525"/>
              <a:gd name="connsiteY4" fmla="*/ 7465256 h 7467600"/>
              <a:gd name="connsiteX5" fmla="*/ 7144 w 9153525"/>
              <a:gd name="connsiteY5" fmla="*/ 7465256 h 7467600"/>
              <a:gd name="connsiteX6" fmla="*/ 7144 w 9153525"/>
              <a:gd name="connsiteY6" fmla="*/ 940630 h 746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3525" h="7467600">
                <a:moveTo>
                  <a:pt x="7144" y="940630"/>
                </a:moveTo>
                <a:cubicBezTo>
                  <a:pt x="7144" y="940630"/>
                  <a:pt x="921544" y="16705"/>
                  <a:pt x="2483644" y="7180"/>
                </a:cubicBezTo>
                <a:cubicBezTo>
                  <a:pt x="4045744" y="-2345"/>
                  <a:pt x="4599147" y="1852173"/>
                  <a:pt x="6770846" y="2501778"/>
                </a:cubicBezTo>
                <a:cubicBezTo>
                  <a:pt x="8942546" y="3151383"/>
                  <a:pt x="9151144" y="5064956"/>
                  <a:pt x="9151144" y="5064956"/>
                </a:cubicBezTo>
                <a:lnTo>
                  <a:pt x="9046369" y="7465256"/>
                </a:lnTo>
                <a:lnTo>
                  <a:pt x="7144" y="7465256"/>
                </a:lnTo>
                <a:lnTo>
                  <a:pt x="7144" y="940630"/>
                </a:lnTo>
                <a:close/>
              </a:path>
            </a:pathLst>
          </a:custGeom>
          <a:solidFill>
            <a:srgbClr val="8CA77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50" name="Freeform: Shape 349">
            <a:extLst>
              <a:ext uri="{FF2B5EF4-FFF2-40B4-BE49-F238E27FC236}">
                <a16:creationId xmlns:a16="http://schemas.microsoft.com/office/drawing/2014/main" id="{FD3FD86B-938A-445E-B126-253998687273}"/>
              </a:ext>
            </a:extLst>
          </p:cNvPr>
          <p:cNvSpPr/>
          <p:nvPr/>
        </p:nvSpPr>
        <p:spPr>
          <a:xfrm>
            <a:off x="-1357383" y="6213336"/>
            <a:ext cx="2147959" cy="1200023"/>
          </a:xfrm>
          <a:custGeom>
            <a:avLst/>
            <a:gdLst>
              <a:gd name="connsiteX0" fmla="*/ 3743801 w 11772900"/>
              <a:gd name="connsiteY0" fmla="*/ 631984 h 6534150"/>
              <a:gd name="connsiteX1" fmla="*/ 6979444 w 11772900"/>
              <a:gd name="connsiteY1" fmla="*/ 1588294 h 6534150"/>
              <a:gd name="connsiteX2" fmla="*/ 11768614 w 11772900"/>
              <a:gd name="connsiteY2" fmla="*/ 6531769 h 6534150"/>
              <a:gd name="connsiteX3" fmla="*/ 7144 w 11772900"/>
              <a:gd name="connsiteY3" fmla="*/ 6531769 h 6534150"/>
              <a:gd name="connsiteX4" fmla="*/ 7144 w 11772900"/>
              <a:gd name="connsiteY4" fmla="*/ 7144 h 653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72900" h="6534150">
                <a:moveTo>
                  <a:pt x="3743801" y="631984"/>
                </a:moveTo>
                <a:cubicBezTo>
                  <a:pt x="3743801" y="631984"/>
                  <a:pt x="5083017" y="1430179"/>
                  <a:pt x="6979444" y="1588294"/>
                </a:cubicBezTo>
                <a:cubicBezTo>
                  <a:pt x="9598819" y="1807369"/>
                  <a:pt x="11051381" y="4598194"/>
                  <a:pt x="11768614" y="6531769"/>
                </a:cubicBezTo>
                <a:lnTo>
                  <a:pt x="7144" y="6531769"/>
                </a:lnTo>
                <a:lnTo>
                  <a:pt x="7144" y="7144"/>
                </a:lnTo>
              </a:path>
            </a:pathLst>
          </a:custGeom>
          <a:solidFill>
            <a:srgbClr val="8CA771"/>
          </a:solid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9C918245-6095-4FB8-96E2-7D3D5C0B2FC4}"/>
              </a:ext>
            </a:extLst>
          </p:cNvPr>
          <p:cNvSpPr/>
          <p:nvPr/>
        </p:nvSpPr>
        <p:spPr>
          <a:xfrm>
            <a:off x="-2568987" y="5881888"/>
            <a:ext cx="2267869" cy="976112"/>
          </a:xfrm>
          <a:custGeom>
            <a:avLst/>
            <a:gdLst>
              <a:gd name="connsiteX0" fmla="*/ 7144 w 12430125"/>
              <a:gd name="connsiteY0" fmla="*/ 7144 h 5314950"/>
              <a:gd name="connsiteX1" fmla="*/ 2626519 w 12430125"/>
              <a:gd name="connsiteY1" fmla="*/ 1268254 h 5314950"/>
              <a:gd name="connsiteX2" fmla="*/ 9151144 w 12430125"/>
              <a:gd name="connsiteY2" fmla="*/ 2173129 h 5314950"/>
              <a:gd name="connsiteX3" fmla="*/ 12427744 w 12430125"/>
              <a:gd name="connsiteY3" fmla="*/ 5316379 h 5314950"/>
              <a:gd name="connsiteX4" fmla="*/ 7144 w 12430125"/>
              <a:gd name="connsiteY4" fmla="*/ 5316379 h 5314950"/>
              <a:gd name="connsiteX5" fmla="*/ 7144 w 12430125"/>
              <a:gd name="connsiteY5" fmla="*/ 7144 h 531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30125" h="5314950">
                <a:moveTo>
                  <a:pt x="7144" y="7144"/>
                </a:moveTo>
                <a:cubicBezTo>
                  <a:pt x="7144" y="7144"/>
                  <a:pt x="673894" y="982504"/>
                  <a:pt x="2626519" y="1268254"/>
                </a:cubicBezTo>
                <a:cubicBezTo>
                  <a:pt x="4579144" y="1554004"/>
                  <a:pt x="7379494" y="1277779"/>
                  <a:pt x="9151144" y="2173129"/>
                </a:cubicBezTo>
                <a:cubicBezTo>
                  <a:pt x="10922794" y="3068479"/>
                  <a:pt x="12427744" y="5316379"/>
                  <a:pt x="12427744" y="5316379"/>
                </a:cubicBezTo>
                <a:lnTo>
                  <a:pt x="7144" y="5316379"/>
                </a:lnTo>
                <a:lnTo>
                  <a:pt x="7144" y="7144"/>
                </a:lnTo>
                <a:close/>
              </a:path>
            </a:pathLst>
          </a:custGeom>
          <a:solidFill>
            <a:srgbClr val="422C1C"/>
          </a:solidFill>
          <a:ln w="9525" cap="flat">
            <a:noFill/>
            <a:prstDash val="solid"/>
            <a:miter/>
          </a:ln>
        </p:spPr>
        <p:txBody>
          <a:bodyPr rtlCol="0" anchor="ctr"/>
          <a:lstStyle/>
          <a:p>
            <a:endParaRPr lang="en-US"/>
          </a:p>
        </p:txBody>
      </p:sp>
      <p:sp>
        <p:nvSpPr>
          <p:cNvPr id="36" name="Rectangle 35">
            <a:extLst>
              <a:ext uri="{FF2B5EF4-FFF2-40B4-BE49-F238E27FC236}">
                <a16:creationId xmlns:a16="http://schemas.microsoft.com/office/drawing/2014/main" id="{EC97E616-21F7-453A-BC28-B2A78BA3DDD4}"/>
              </a:ext>
            </a:extLst>
          </p:cNvPr>
          <p:cNvSpPr/>
          <p:nvPr/>
        </p:nvSpPr>
        <p:spPr>
          <a:xfrm>
            <a:off x="-13915137" y="1692795"/>
            <a:ext cx="5775005" cy="369332"/>
          </a:xfrm>
          <a:prstGeom prst="rect">
            <a:avLst/>
          </a:prstGeom>
        </p:spPr>
        <p:txBody>
          <a:bodyPr wrap="square">
            <a:spAutoFit/>
          </a:bodyPr>
          <a:lstStyle/>
          <a:p>
            <a:pPr algn="ctr"/>
            <a:r>
              <a:rPr lang="en-US" b="1">
                <a:solidFill>
                  <a:schemeClr val="bg1"/>
                </a:solidFill>
                <a:latin typeface="Segoe UI Black" panose="020B0A02040204020203" pitchFamily="34" charset="0"/>
                <a:ea typeface="Segoe UI Black" panose="020B0A02040204020203" pitchFamily="34" charset="0"/>
              </a:rPr>
              <a:t>2.3. Khảo sát dành cho nhà tuyển dụng năm 2022</a:t>
            </a:r>
          </a:p>
        </p:txBody>
      </p:sp>
      <p:sp>
        <p:nvSpPr>
          <p:cNvPr id="6" name="Oval 5">
            <a:extLst>
              <a:ext uri="{FF2B5EF4-FFF2-40B4-BE49-F238E27FC236}">
                <a16:creationId xmlns:a16="http://schemas.microsoft.com/office/drawing/2014/main" id="{E61F6C8A-CEEA-4890-A0A2-12A7447DA07D}"/>
              </a:ext>
            </a:extLst>
          </p:cNvPr>
          <p:cNvSpPr/>
          <p:nvPr/>
        </p:nvSpPr>
        <p:spPr>
          <a:xfrm>
            <a:off x="5135880" y="-21031200"/>
            <a:ext cx="1968710" cy="2235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0" name="Picture 189" descr="A logo of a company&#10;&#10;Description automatically generated">
            <a:extLst>
              <a:ext uri="{FF2B5EF4-FFF2-40B4-BE49-F238E27FC236}">
                <a16:creationId xmlns:a16="http://schemas.microsoft.com/office/drawing/2014/main" id="{925F940D-3451-404F-AC72-D471904EB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200" y="858366"/>
            <a:ext cx="1282801" cy="785829"/>
          </a:xfrm>
          <a:prstGeom prst="rect">
            <a:avLst/>
          </a:prstGeom>
        </p:spPr>
      </p:pic>
      <p:pic>
        <p:nvPicPr>
          <p:cNvPr id="192" name="Picture 191" descr="A black and yellow logo&#10;&#10;Description automatically generated">
            <a:extLst>
              <a:ext uri="{FF2B5EF4-FFF2-40B4-BE49-F238E27FC236}">
                <a16:creationId xmlns:a16="http://schemas.microsoft.com/office/drawing/2014/main" id="{2BD01447-E9BF-4AAF-BE18-A42326953724}"/>
              </a:ext>
            </a:extLst>
          </p:cNvPr>
          <p:cNvPicPr>
            <a:picLocks noChangeAspect="1"/>
          </p:cNvPicPr>
          <p:nvPr/>
        </p:nvPicPr>
        <p:blipFill>
          <a:blip r:embed="rId5">
            <a:duotone>
              <a:prstClr val="black"/>
              <a:schemeClr val="accent6">
                <a:tint val="45000"/>
                <a:satMod val="400000"/>
              </a:schemeClr>
            </a:duotone>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4964945" y="879641"/>
            <a:ext cx="1700290" cy="786384"/>
          </a:xfrm>
          <a:prstGeom prst="rect">
            <a:avLst/>
          </a:prstGeom>
        </p:spPr>
      </p:pic>
      <p:sp>
        <p:nvSpPr>
          <p:cNvPr id="9" name="Oval 8">
            <a:extLst>
              <a:ext uri="{FF2B5EF4-FFF2-40B4-BE49-F238E27FC236}">
                <a16:creationId xmlns:a16="http://schemas.microsoft.com/office/drawing/2014/main" id="{21ABC1F8-0F56-4F8C-96BB-B0340537B614}"/>
              </a:ext>
            </a:extLst>
          </p:cNvPr>
          <p:cNvSpPr/>
          <p:nvPr/>
        </p:nvSpPr>
        <p:spPr>
          <a:xfrm>
            <a:off x="5135880" y="2753360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5" name="Straight Connector 194">
            <a:extLst>
              <a:ext uri="{FF2B5EF4-FFF2-40B4-BE49-F238E27FC236}">
                <a16:creationId xmlns:a16="http://schemas.microsoft.com/office/drawing/2014/main" id="{D61A33A6-0D0B-42F3-9B98-F3C539AFD751}"/>
              </a:ext>
            </a:extLst>
          </p:cNvPr>
          <p:cNvCxnSpPr>
            <a:cxnSpLocks/>
          </p:cNvCxnSpPr>
          <p:nvPr/>
        </p:nvCxnSpPr>
        <p:spPr>
          <a:xfrm>
            <a:off x="-7200998" y="2309477"/>
            <a:ext cx="0" cy="731520"/>
          </a:xfrm>
          <a:prstGeom prst="line">
            <a:avLst/>
          </a:prstGeom>
          <a:ln w="25400" cap="rnd">
            <a:solidFill>
              <a:srgbClr val="8CA77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6D2C19ED-AA23-4871-AB4C-F3E30D0BAE6B}"/>
              </a:ext>
            </a:extLst>
          </p:cNvPr>
          <p:cNvGrpSpPr/>
          <p:nvPr/>
        </p:nvGrpSpPr>
        <p:grpSpPr>
          <a:xfrm>
            <a:off x="-7200998" y="2298869"/>
            <a:ext cx="4726349" cy="343620"/>
            <a:chOff x="749202" y="2298869"/>
            <a:chExt cx="4726349" cy="343620"/>
          </a:xfrm>
        </p:grpSpPr>
        <p:cxnSp>
          <p:nvCxnSpPr>
            <p:cNvPr id="196" name="Straight Connector 195">
              <a:extLst>
                <a:ext uri="{FF2B5EF4-FFF2-40B4-BE49-F238E27FC236}">
                  <a16:creationId xmlns:a16="http://schemas.microsoft.com/office/drawing/2014/main" id="{ADA41FA9-82A9-4E85-BE50-EDF3C6AE0996}"/>
                </a:ext>
              </a:extLst>
            </p:cNvPr>
            <p:cNvCxnSpPr>
              <a:cxnSpLocks/>
            </p:cNvCxnSpPr>
            <p:nvPr/>
          </p:nvCxnSpPr>
          <p:spPr>
            <a:xfrm>
              <a:off x="749202" y="2470679"/>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E8113B54-0C2A-4591-AD33-A5711D496F49}"/>
                </a:ext>
              </a:extLst>
            </p:cNvPr>
            <p:cNvSpPr txBox="1"/>
            <p:nvPr/>
          </p:nvSpPr>
          <p:spPr>
            <a:xfrm>
              <a:off x="1054872" y="2298869"/>
              <a:ext cx="4420679" cy="343620"/>
            </a:xfrm>
            <a:prstGeom prst="rect">
              <a:avLst/>
            </a:prstGeom>
            <a:noFill/>
          </p:spPr>
          <p:txBody>
            <a:bodyPr wrap="square" rtlCol="0">
              <a:spAutoFit/>
            </a:bodyPr>
            <a:lstStyle/>
            <a:p>
              <a:pPr lvl="0" algn="just">
                <a:lnSpc>
                  <a:spcPct val="120000"/>
                </a:lnSpc>
              </a:pPr>
              <a:r>
                <a:rPr lang="en-US" sz="1500" b="1">
                  <a:latin typeface="Segoe UI" panose="020B0502040204020203" pitchFamily="34" charset="0"/>
                  <a:ea typeface="Segoe UI Black" panose="020B0A02040204020203" pitchFamily="34" charset="0"/>
                  <a:cs typeface="Segoe UI" panose="020B0502040204020203" pitchFamily="34" charset="0"/>
                </a:rPr>
                <a:t>Ra đời vào năm 2009</a:t>
              </a:r>
            </a:p>
          </p:txBody>
        </p:sp>
      </p:grpSp>
      <p:grpSp>
        <p:nvGrpSpPr>
          <p:cNvPr id="13" name="Group 12">
            <a:extLst>
              <a:ext uri="{FF2B5EF4-FFF2-40B4-BE49-F238E27FC236}">
                <a16:creationId xmlns:a16="http://schemas.microsoft.com/office/drawing/2014/main" id="{702DFF0C-6DA3-44AC-BD2D-DF8FDA8C9E0A}"/>
              </a:ext>
            </a:extLst>
          </p:cNvPr>
          <p:cNvGrpSpPr/>
          <p:nvPr/>
        </p:nvGrpSpPr>
        <p:grpSpPr>
          <a:xfrm>
            <a:off x="-7200998" y="2544469"/>
            <a:ext cx="4726349" cy="400687"/>
            <a:chOff x="749202" y="2569193"/>
            <a:chExt cx="4726349" cy="400687"/>
          </a:xfrm>
        </p:grpSpPr>
        <p:cxnSp>
          <p:nvCxnSpPr>
            <p:cNvPr id="197" name="Straight Connector 196">
              <a:extLst>
                <a:ext uri="{FF2B5EF4-FFF2-40B4-BE49-F238E27FC236}">
                  <a16:creationId xmlns:a16="http://schemas.microsoft.com/office/drawing/2014/main" id="{A1C22E8B-310D-40A4-A516-C58790D32F71}"/>
                </a:ext>
              </a:extLst>
            </p:cNvPr>
            <p:cNvCxnSpPr>
              <a:cxnSpLocks/>
            </p:cNvCxnSpPr>
            <p:nvPr/>
          </p:nvCxnSpPr>
          <p:spPr>
            <a:xfrm>
              <a:off x="749202" y="2769536"/>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370ABC91-AFD7-4963-90E3-316B77EA541F}"/>
                </a:ext>
              </a:extLst>
            </p:cNvPr>
            <p:cNvSpPr txBox="1"/>
            <p:nvPr/>
          </p:nvSpPr>
          <p:spPr>
            <a:xfrm>
              <a:off x="1054872" y="2569193"/>
              <a:ext cx="4420679" cy="400687"/>
            </a:xfrm>
            <a:prstGeom prst="rect">
              <a:avLst/>
            </a:prstGeom>
            <a:noFill/>
          </p:spPr>
          <p:txBody>
            <a:bodyPr wrap="square" rtlCol="0">
              <a:spAutoFit/>
            </a:bodyPr>
            <a:lstStyle/>
            <a:p>
              <a:pPr lvl="0" algn="just">
                <a:lnSpc>
                  <a:spcPct val="120000"/>
                </a:lnSpc>
              </a:pPr>
              <a:r>
                <a:rPr lang="en-US" b="1"/>
                <a:t>Môi trường thực thi JavaScripts </a:t>
              </a:r>
              <a:endParaRPr lang="en-US" sz="1500" b="1">
                <a:latin typeface="Segoe UI" panose="020B0502040204020203" pitchFamily="34" charset="0"/>
                <a:ea typeface="Segoe UI Black" panose="020B0A02040204020203" pitchFamily="34" charset="0"/>
                <a:cs typeface="Segoe UI" panose="020B0502040204020203" pitchFamily="34" charset="0"/>
              </a:endParaRPr>
            </a:p>
          </p:txBody>
        </p:sp>
      </p:grpSp>
      <p:grpSp>
        <p:nvGrpSpPr>
          <p:cNvPr id="14" name="Group 13">
            <a:extLst>
              <a:ext uri="{FF2B5EF4-FFF2-40B4-BE49-F238E27FC236}">
                <a16:creationId xmlns:a16="http://schemas.microsoft.com/office/drawing/2014/main" id="{AC4F4264-92D8-418D-9A42-AE63911338AA}"/>
              </a:ext>
            </a:extLst>
          </p:cNvPr>
          <p:cNvGrpSpPr/>
          <p:nvPr/>
        </p:nvGrpSpPr>
        <p:grpSpPr>
          <a:xfrm>
            <a:off x="-7200998" y="2847137"/>
            <a:ext cx="4726349" cy="369332"/>
            <a:chOff x="749202" y="2847137"/>
            <a:chExt cx="4726349" cy="369332"/>
          </a:xfrm>
        </p:grpSpPr>
        <p:cxnSp>
          <p:nvCxnSpPr>
            <p:cNvPr id="199" name="Straight Connector 198">
              <a:extLst>
                <a:ext uri="{FF2B5EF4-FFF2-40B4-BE49-F238E27FC236}">
                  <a16:creationId xmlns:a16="http://schemas.microsoft.com/office/drawing/2014/main" id="{7C3F6514-E1C0-4018-9A10-6CE3F8B2B384}"/>
                </a:ext>
              </a:extLst>
            </p:cNvPr>
            <p:cNvCxnSpPr>
              <a:cxnSpLocks/>
            </p:cNvCxnSpPr>
            <p:nvPr/>
          </p:nvCxnSpPr>
          <p:spPr>
            <a:xfrm>
              <a:off x="749202" y="3031803"/>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38966272-9ED5-42D1-B236-8CB859355AC4}"/>
                </a:ext>
              </a:extLst>
            </p:cNvPr>
            <p:cNvSpPr txBox="1"/>
            <p:nvPr/>
          </p:nvSpPr>
          <p:spPr>
            <a:xfrm>
              <a:off x="1054872" y="2847137"/>
              <a:ext cx="4420679" cy="369332"/>
            </a:xfrm>
            <a:prstGeom prst="rect">
              <a:avLst/>
            </a:prstGeom>
            <a:noFill/>
          </p:spPr>
          <p:txBody>
            <a:bodyPr wrap="square" rtlCol="0">
              <a:spAutoFit/>
            </a:bodyPr>
            <a:lstStyle/>
            <a:p>
              <a:r>
                <a:rPr lang="en-US" b="1"/>
                <a:t>Dùng để phát triển web Server, web API</a:t>
              </a:r>
              <a:endParaRPr lang="en-US"/>
            </a:p>
          </p:txBody>
        </p:sp>
      </p:grpSp>
      <p:sp>
        <p:nvSpPr>
          <p:cNvPr id="205" name="Rectangle: Rounded Corners 204">
            <a:extLst>
              <a:ext uri="{FF2B5EF4-FFF2-40B4-BE49-F238E27FC236}">
                <a16:creationId xmlns:a16="http://schemas.microsoft.com/office/drawing/2014/main" id="{FB8284FE-EF50-4838-A7BE-F5CF478FC247}"/>
              </a:ext>
            </a:extLst>
          </p:cNvPr>
          <p:cNvSpPr/>
          <p:nvPr/>
        </p:nvSpPr>
        <p:spPr>
          <a:xfrm>
            <a:off x="-12531793" y="3350063"/>
            <a:ext cx="2958799" cy="388547"/>
          </a:xfrm>
          <a:prstGeom prst="roundRect">
            <a:avLst>
              <a:gd name="adj" fmla="val 19116"/>
            </a:avLst>
          </a:prstGeom>
          <a:solidFill>
            <a:srgbClr val="8CA771"/>
          </a:solidFill>
          <a:ln w="28575">
            <a:solidFill>
              <a:srgbClr val="422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Segoe UI Black" panose="020B0A02040204020203" pitchFamily="34" charset="0"/>
              <a:ea typeface="Segoe UI Black" panose="020B0A02040204020203" pitchFamily="34" charset="0"/>
            </a:endParaRPr>
          </a:p>
        </p:txBody>
      </p:sp>
      <p:sp>
        <p:nvSpPr>
          <p:cNvPr id="206" name="Rectangle 205">
            <a:extLst>
              <a:ext uri="{FF2B5EF4-FFF2-40B4-BE49-F238E27FC236}">
                <a16:creationId xmlns:a16="http://schemas.microsoft.com/office/drawing/2014/main" id="{B4BD4154-F2C5-48B3-BAB2-24D057896CEB}"/>
              </a:ext>
            </a:extLst>
          </p:cNvPr>
          <p:cNvSpPr/>
          <p:nvPr/>
        </p:nvSpPr>
        <p:spPr>
          <a:xfrm>
            <a:off x="-12334155" y="3359670"/>
            <a:ext cx="2563523" cy="369332"/>
          </a:xfrm>
          <a:prstGeom prst="rect">
            <a:avLst/>
          </a:prstGeom>
        </p:spPr>
        <p:txBody>
          <a:bodyPr wrap="none">
            <a:spAutoFit/>
          </a:bodyPr>
          <a:lstStyle/>
          <a:p>
            <a:pPr algn="ctr"/>
            <a:r>
              <a:rPr lang="en-US" b="1">
                <a:solidFill>
                  <a:schemeClr val="bg1"/>
                </a:solidFill>
                <a:latin typeface="Segoe UI Black" panose="020B0A02040204020203" pitchFamily="34" charset="0"/>
                <a:ea typeface="Segoe UI Black" panose="020B0A02040204020203" pitchFamily="34" charset="0"/>
              </a:rPr>
              <a:t>2.2. </a:t>
            </a:r>
            <a:r>
              <a:rPr lang="vi-VN" b="1">
                <a:solidFill>
                  <a:schemeClr val="bg1"/>
                </a:solidFill>
                <a:latin typeface="Segoe UI Black" panose="020B0A02040204020203" pitchFamily="34" charset="0"/>
                <a:ea typeface="Segoe UI Black" panose="020B0A02040204020203" pitchFamily="34" charset="0"/>
              </a:rPr>
              <a:t>Ư</a:t>
            </a:r>
            <a:r>
              <a:rPr lang="en-US" b="1">
                <a:solidFill>
                  <a:schemeClr val="bg1"/>
                </a:solidFill>
                <a:latin typeface="Segoe UI Black" panose="020B0A02040204020203" pitchFamily="34" charset="0"/>
                <a:ea typeface="Segoe UI Black" panose="020B0A02040204020203" pitchFamily="34" charset="0"/>
              </a:rPr>
              <a:t>u điểm NodeJS</a:t>
            </a:r>
          </a:p>
        </p:txBody>
      </p:sp>
      <p:cxnSp>
        <p:nvCxnSpPr>
          <p:cNvPr id="207" name="Straight Connector 206">
            <a:extLst>
              <a:ext uri="{FF2B5EF4-FFF2-40B4-BE49-F238E27FC236}">
                <a16:creationId xmlns:a16="http://schemas.microsoft.com/office/drawing/2014/main" id="{36EFCF8B-1C79-46ED-8001-F7140C2C424A}"/>
              </a:ext>
            </a:extLst>
          </p:cNvPr>
          <p:cNvCxnSpPr>
            <a:cxnSpLocks/>
          </p:cNvCxnSpPr>
          <p:nvPr/>
        </p:nvCxnSpPr>
        <p:spPr>
          <a:xfrm>
            <a:off x="-12406366" y="3976352"/>
            <a:ext cx="0" cy="731520"/>
          </a:xfrm>
          <a:prstGeom prst="line">
            <a:avLst/>
          </a:prstGeom>
          <a:ln w="25400" cap="rnd">
            <a:solidFill>
              <a:srgbClr val="8CA77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nvGrpSpPr>
          <p:cNvPr id="208" name="Group 207">
            <a:extLst>
              <a:ext uri="{FF2B5EF4-FFF2-40B4-BE49-F238E27FC236}">
                <a16:creationId xmlns:a16="http://schemas.microsoft.com/office/drawing/2014/main" id="{67D6FC85-1D27-4FA3-A9B4-1891C5D67522}"/>
              </a:ext>
            </a:extLst>
          </p:cNvPr>
          <p:cNvGrpSpPr/>
          <p:nvPr/>
        </p:nvGrpSpPr>
        <p:grpSpPr>
          <a:xfrm>
            <a:off x="-12661996" y="3965744"/>
            <a:ext cx="4726349" cy="343620"/>
            <a:chOff x="749202" y="2298869"/>
            <a:chExt cx="4726349" cy="343620"/>
          </a:xfrm>
        </p:grpSpPr>
        <p:cxnSp>
          <p:nvCxnSpPr>
            <p:cNvPr id="209" name="Straight Connector 208">
              <a:extLst>
                <a:ext uri="{FF2B5EF4-FFF2-40B4-BE49-F238E27FC236}">
                  <a16:creationId xmlns:a16="http://schemas.microsoft.com/office/drawing/2014/main" id="{1BD48ACF-A648-4F07-90EB-428A6C109CD8}"/>
                </a:ext>
              </a:extLst>
            </p:cNvPr>
            <p:cNvCxnSpPr>
              <a:cxnSpLocks/>
            </p:cNvCxnSpPr>
            <p:nvPr/>
          </p:nvCxnSpPr>
          <p:spPr>
            <a:xfrm>
              <a:off x="749202" y="2470679"/>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EECB19D9-2F8D-4022-B206-C227034D0FEB}"/>
                </a:ext>
              </a:extLst>
            </p:cNvPr>
            <p:cNvSpPr txBox="1"/>
            <p:nvPr/>
          </p:nvSpPr>
          <p:spPr>
            <a:xfrm>
              <a:off x="1054872" y="2298869"/>
              <a:ext cx="4420679" cy="343620"/>
            </a:xfrm>
            <a:prstGeom prst="rect">
              <a:avLst/>
            </a:prstGeom>
            <a:noFill/>
          </p:spPr>
          <p:txBody>
            <a:bodyPr wrap="square" rtlCol="0">
              <a:spAutoFit/>
            </a:bodyPr>
            <a:lstStyle/>
            <a:p>
              <a:pPr lvl="0" algn="just">
                <a:lnSpc>
                  <a:spcPct val="120000"/>
                </a:lnSpc>
              </a:pPr>
              <a:r>
                <a:rPr lang="en-US" sz="1500" b="1">
                  <a:latin typeface="Segoe UI" panose="020B0502040204020203" pitchFamily="34" charset="0"/>
                  <a:ea typeface="Segoe UI Black" panose="020B0A02040204020203" pitchFamily="34" charset="0"/>
                  <a:cs typeface="Segoe UI" panose="020B0502040204020203" pitchFamily="34" charset="0"/>
                </a:rPr>
                <a:t>Xử lý nhiều kết nối chỉ với một luồng </a:t>
              </a:r>
            </a:p>
          </p:txBody>
        </p:sp>
      </p:grpSp>
      <p:grpSp>
        <p:nvGrpSpPr>
          <p:cNvPr id="211" name="Group 210">
            <a:extLst>
              <a:ext uri="{FF2B5EF4-FFF2-40B4-BE49-F238E27FC236}">
                <a16:creationId xmlns:a16="http://schemas.microsoft.com/office/drawing/2014/main" id="{61B9B60F-7406-4055-9F64-CBB613E473D9}"/>
              </a:ext>
            </a:extLst>
          </p:cNvPr>
          <p:cNvGrpSpPr/>
          <p:nvPr/>
        </p:nvGrpSpPr>
        <p:grpSpPr>
          <a:xfrm>
            <a:off x="-12661996" y="4211344"/>
            <a:ext cx="4726349" cy="400687"/>
            <a:chOff x="749202" y="2569193"/>
            <a:chExt cx="4726349" cy="400687"/>
          </a:xfrm>
        </p:grpSpPr>
        <p:cxnSp>
          <p:nvCxnSpPr>
            <p:cNvPr id="212" name="Straight Connector 211">
              <a:extLst>
                <a:ext uri="{FF2B5EF4-FFF2-40B4-BE49-F238E27FC236}">
                  <a16:creationId xmlns:a16="http://schemas.microsoft.com/office/drawing/2014/main" id="{AC0FA516-6B59-403A-9784-868FAB790180}"/>
                </a:ext>
              </a:extLst>
            </p:cNvPr>
            <p:cNvCxnSpPr>
              <a:cxnSpLocks/>
            </p:cNvCxnSpPr>
            <p:nvPr/>
          </p:nvCxnSpPr>
          <p:spPr>
            <a:xfrm>
              <a:off x="749202" y="2769536"/>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06C6EF94-0A36-46BF-BE04-53C6BA10C2CF}"/>
                </a:ext>
              </a:extLst>
            </p:cNvPr>
            <p:cNvSpPr txBox="1"/>
            <p:nvPr/>
          </p:nvSpPr>
          <p:spPr>
            <a:xfrm>
              <a:off x="1054872" y="2569193"/>
              <a:ext cx="4420679" cy="400687"/>
            </a:xfrm>
            <a:prstGeom prst="rect">
              <a:avLst/>
            </a:prstGeom>
            <a:noFill/>
          </p:spPr>
          <p:txBody>
            <a:bodyPr wrap="square" rtlCol="0">
              <a:spAutoFit/>
            </a:bodyPr>
            <a:lstStyle/>
            <a:p>
              <a:pPr lvl="0" algn="just">
                <a:lnSpc>
                  <a:spcPct val="120000"/>
                </a:lnSpc>
              </a:pPr>
              <a:r>
                <a:rPr lang="en-US" b="1"/>
                <a:t>Tốc độ xử lý nhanh </a:t>
              </a:r>
              <a:endParaRPr lang="en-US" sz="1500" b="1">
                <a:latin typeface="Segoe UI" panose="020B0502040204020203" pitchFamily="34" charset="0"/>
                <a:ea typeface="Segoe UI Black" panose="020B0A02040204020203" pitchFamily="34" charset="0"/>
                <a:cs typeface="Segoe UI" panose="020B0502040204020203" pitchFamily="34" charset="0"/>
              </a:endParaRPr>
            </a:p>
          </p:txBody>
        </p:sp>
      </p:grpSp>
      <p:grpSp>
        <p:nvGrpSpPr>
          <p:cNvPr id="214" name="Group 213">
            <a:extLst>
              <a:ext uri="{FF2B5EF4-FFF2-40B4-BE49-F238E27FC236}">
                <a16:creationId xmlns:a16="http://schemas.microsoft.com/office/drawing/2014/main" id="{5A785495-B37F-44D6-941A-7AF0011F1C53}"/>
              </a:ext>
            </a:extLst>
          </p:cNvPr>
          <p:cNvGrpSpPr/>
          <p:nvPr/>
        </p:nvGrpSpPr>
        <p:grpSpPr>
          <a:xfrm>
            <a:off x="-12661996" y="4514012"/>
            <a:ext cx="4726349" cy="369332"/>
            <a:chOff x="749202" y="2847137"/>
            <a:chExt cx="4726349" cy="369332"/>
          </a:xfrm>
        </p:grpSpPr>
        <p:cxnSp>
          <p:nvCxnSpPr>
            <p:cNvPr id="215" name="Straight Connector 214">
              <a:extLst>
                <a:ext uri="{FF2B5EF4-FFF2-40B4-BE49-F238E27FC236}">
                  <a16:creationId xmlns:a16="http://schemas.microsoft.com/office/drawing/2014/main" id="{49E7B20D-3BE9-4955-8903-4A68F609E321}"/>
                </a:ext>
              </a:extLst>
            </p:cNvPr>
            <p:cNvCxnSpPr>
              <a:cxnSpLocks/>
            </p:cNvCxnSpPr>
            <p:nvPr/>
          </p:nvCxnSpPr>
          <p:spPr>
            <a:xfrm>
              <a:off x="749202" y="3031803"/>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16" name="TextBox 215">
              <a:extLst>
                <a:ext uri="{FF2B5EF4-FFF2-40B4-BE49-F238E27FC236}">
                  <a16:creationId xmlns:a16="http://schemas.microsoft.com/office/drawing/2014/main" id="{FDC542AC-6DDB-4DAF-A42D-5A3E9DB71D39}"/>
                </a:ext>
              </a:extLst>
            </p:cNvPr>
            <p:cNvSpPr txBox="1"/>
            <p:nvPr/>
          </p:nvSpPr>
          <p:spPr>
            <a:xfrm>
              <a:off x="1054872" y="2847137"/>
              <a:ext cx="4420679" cy="369332"/>
            </a:xfrm>
            <a:prstGeom prst="rect">
              <a:avLst/>
            </a:prstGeom>
            <a:noFill/>
          </p:spPr>
          <p:txBody>
            <a:bodyPr wrap="square" rtlCol="0">
              <a:spAutoFit/>
            </a:bodyPr>
            <a:lstStyle/>
            <a:p>
              <a:r>
                <a:rPr lang="en-US" b="1"/>
                <a:t>Dễ dàng mở rộng </a:t>
              </a:r>
              <a:endParaRPr lang="en-US"/>
            </a:p>
          </p:txBody>
        </p:sp>
      </p:grpSp>
      <p:pic>
        <p:nvPicPr>
          <p:cNvPr id="47" name="Picture 46">
            <a:extLst>
              <a:ext uri="{FF2B5EF4-FFF2-40B4-BE49-F238E27FC236}">
                <a16:creationId xmlns:a16="http://schemas.microsoft.com/office/drawing/2014/main" id="{43FB959F-5381-4903-A5C0-03B024D7ADC2}"/>
              </a:ext>
            </a:extLst>
          </p:cNvPr>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345973" y="2196444"/>
            <a:ext cx="5623126" cy="4604888"/>
          </a:xfrm>
          <a:prstGeom prst="rect">
            <a:avLst/>
          </a:prstGeom>
          <a:noFill/>
          <a:ln>
            <a:solidFill>
              <a:srgbClr val="FFFFFF"/>
            </a:solidFill>
          </a:ln>
        </p:spPr>
      </p:pic>
      <p:sp>
        <p:nvSpPr>
          <p:cNvPr id="48" name="Hexagon 47">
            <a:extLst>
              <a:ext uri="{FF2B5EF4-FFF2-40B4-BE49-F238E27FC236}">
                <a16:creationId xmlns:a16="http://schemas.microsoft.com/office/drawing/2014/main" id="{51635FC0-E919-405C-BD69-1C3CAD5C8DFC}"/>
              </a:ext>
            </a:extLst>
          </p:cNvPr>
          <p:cNvSpPr/>
          <p:nvPr/>
        </p:nvSpPr>
        <p:spPr>
          <a:xfrm>
            <a:off x="15048990" y="2939685"/>
            <a:ext cx="4922918" cy="4604887"/>
          </a:xfrm>
          <a:prstGeom prst="hexagon">
            <a:avLst/>
          </a:prstGeom>
          <a:solidFill>
            <a:srgbClr val="422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Off-page Connector 48">
            <a:extLst>
              <a:ext uri="{FF2B5EF4-FFF2-40B4-BE49-F238E27FC236}">
                <a16:creationId xmlns:a16="http://schemas.microsoft.com/office/drawing/2014/main" id="{807FFD06-6277-492F-97FF-F265BF551427}"/>
              </a:ext>
            </a:extLst>
          </p:cNvPr>
          <p:cNvSpPr/>
          <p:nvPr/>
        </p:nvSpPr>
        <p:spPr>
          <a:xfrm rot="5400000">
            <a:off x="14488779" y="710078"/>
            <a:ext cx="5168410" cy="6373188"/>
          </a:xfrm>
          <a:prstGeom prst="flowChartOffpageConnector">
            <a:avLst/>
          </a:prstGeom>
          <a:blipFill dpi="0" rotWithShape="0">
            <a:blip r:embed="rId8">
              <a:extLst>
                <a:ext uri="{BEBA8EAE-BF5A-486C-A8C5-ECC9F3942E4B}">
                  <a14:imgProps xmlns:a14="http://schemas.microsoft.com/office/drawing/2010/main">
                    <a14:imgLayer r:embed="rId9">
                      <a14:imgEffect>
                        <a14:colorTemperature colorTemp="11200"/>
                      </a14:imgEffect>
                    </a14:imgLayer>
                  </a14:imgProps>
                </a:ext>
              </a:extLst>
            </a:blip>
            <a:srcRect/>
            <a:stretch>
              <a:fillRect l="-38616" t="-680" r="-23306" b="680"/>
            </a:stretch>
          </a:blipFill>
          <a:ln w="76200">
            <a:solidFill>
              <a:srgbClr val="8CA77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Rounded Corners 49">
            <a:extLst>
              <a:ext uri="{FF2B5EF4-FFF2-40B4-BE49-F238E27FC236}">
                <a16:creationId xmlns:a16="http://schemas.microsoft.com/office/drawing/2014/main" id="{E3D08458-09FE-431D-9DD3-CE938F65FB35}"/>
              </a:ext>
            </a:extLst>
          </p:cNvPr>
          <p:cNvSpPr/>
          <p:nvPr/>
        </p:nvSpPr>
        <p:spPr>
          <a:xfrm>
            <a:off x="622006" y="1683188"/>
            <a:ext cx="4569119" cy="388547"/>
          </a:xfrm>
          <a:prstGeom prst="roundRect">
            <a:avLst>
              <a:gd name="adj" fmla="val 19116"/>
            </a:avLst>
          </a:prstGeom>
          <a:solidFill>
            <a:srgbClr val="8CA771"/>
          </a:solidFill>
          <a:ln w="28575">
            <a:solidFill>
              <a:srgbClr val="422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Segoe UI Black" panose="020B0A02040204020203" pitchFamily="34" charset="0"/>
              <a:ea typeface="Segoe UI Black" panose="020B0A02040204020203" pitchFamily="34" charset="0"/>
            </a:endParaRPr>
          </a:p>
        </p:txBody>
      </p:sp>
      <p:sp>
        <p:nvSpPr>
          <p:cNvPr id="51" name="Rectangle 50">
            <a:extLst>
              <a:ext uri="{FF2B5EF4-FFF2-40B4-BE49-F238E27FC236}">
                <a16:creationId xmlns:a16="http://schemas.microsoft.com/office/drawing/2014/main" id="{7E823D11-F773-4C66-994B-5C83151EE35C}"/>
              </a:ext>
            </a:extLst>
          </p:cNvPr>
          <p:cNvSpPr/>
          <p:nvPr/>
        </p:nvSpPr>
        <p:spPr>
          <a:xfrm>
            <a:off x="698183" y="1692795"/>
            <a:ext cx="4416764" cy="369332"/>
          </a:xfrm>
          <a:prstGeom prst="rect">
            <a:avLst/>
          </a:prstGeom>
        </p:spPr>
        <p:txBody>
          <a:bodyPr wrap="square">
            <a:spAutoFit/>
          </a:bodyPr>
          <a:lstStyle/>
          <a:p>
            <a:pPr algn="ctr"/>
            <a:r>
              <a:rPr lang="en-US" b="1">
                <a:solidFill>
                  <a:schemeClr val="bg1"/>
                </a:solidFill>
                <a:latin typeface="Segoe UI Black" panose="020B0A02040204020203" pitchFamily="34" charset="0"/>
                <a:ea typeface="Segoe UI Black" panose="020B0A02040204020203" pitchFamily="34" charset="0"/>
              </a:rPr>
              <a:t>4.5. Giao diện trang thêm sản phẩm</a:t>
            </a:r>
          </a:p>
        </p:txBody>
      </p:sp>
      <p:sp>
        <p:nvSpPr>
          <p:cNvPr id="75" name="Rectangle: Rounded Corners 74">
            <a:extLst>
              <a:ext uri="{FF2B5EF4-FFF2-40B4-BE49-F238E27FC236}">
                <a16:creationId xmlns:a16="http://schemas.microsoft.com/office/drawing/2014/main" id="{619E793A-7D04-4E35-A75F-0D3F4E1B567B}"/>
              </a:ext>
            </a:extLst>
          </p:cNvPr>
          <p:cNvSpPr/>
          <p:nvPr/>
        </p:nvSpPr>
        <p:spPr>
          <a:xfrm>
            <a:off x="-5269036" y="3571051"/>
            <a:ext cx="3191256" cy="388547"/>
          </a:xfrm>
          <a:prstGeom prst="roundRect">
            <a:avLst>
              <a:gd name="adj" fmla="val 19116"/>
            </a:avLst>
          </a:prstGeom>
          <a:solidFill>
            <a:srgbClr val="8CA771"/>
          </a:solidFill>
          <a:ln w="28575">
            <a:solidFill>
              <a:srgbClr val="422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Segoe UI Black" panose="020B0A02040204020203" pitchFamily="34" charset="0"/>
              <a:ea typeface="Segoe UI Black" panose="020B0A02040204020203" pitchFamily="34" charset="0"/>
            </a:endParaRPr>
          </a:p>
        </p:txBody>
      </p:sp>
      <p:sp>
        <p:nvSpPr>
          <p:cNvPr id="76" name="Rectangle 75">
            <a:extLst>
              <a:ext uri="{FF2B5EF4-FFF2-40B4-BE49-F238E27FC236}">
                <a16:creationId xmlns:a16="http://schemas.microsoft.com/office/drawing/2014/main" id="{F67AF99D-FE54-4D24-B8EB-3FA2ABE631FE}"/>
              </a:ext>
            </a:extLst>
          </p:cNvPr>
          <p:cNvSpPr/>
          <p:nvPr/>
        </p:nvSpPr>
        <p:spPr>
          <a:xfrm>
            <a:off x="-5085814" y="3580658"/>
            <a:ext cx="2824812" cy="369332"/>
          </a:xfrm>
          <a:prstGeom prst="rect">
            <a:avLst/>
          </a:prstGeom>
        </p:spPr>
        <p:txBody>
          <a:bodyPr wrap="none">
            <a:spAutoFit/>
          </a:bodyPr>
          <a:lstStyle/>
          <a:p>
            <a:pPr algn="ctr"/>
            <a:r>
              <a:rPr lang="en-US" b="1">
                <a:solidFill>
                  <a:schemeClr val="bg1"/>
                </a:solidFill>
                <a:latin typeface="Segoe UI Black" panose="020B0A02040204020203" pitchFamily="34" charset="0"/>
                <a:ea typeface="Segoe UI Black" panose="020B0A02040204020203" pitchFamily="34" charset="0"/>
              </a:rPr>
              <a:t>2.9. Ưu điểm ExpressJS</a:t>
            </a:r>
          </a:p>
        </p:txBody>
      </p:sp>
      <p:cxnSp>
        <p:nvCxnSpPr>
          <p:cNvPr id="77" name="Straight Connector 76">
            <a:extLst>
              <a:ext uri="{FF2B5EF4-FFF2-40B4-BE49-F238E27FC236}">
                <a16:creationId xmlns:a16="http://schemas.microsoft.com/office/drawing/2014/main" id="{A03F82DE-EFFC-43F5-A0A3-70F3404B0407}"/>
              </a:ext>
            </a:extLst>
          </p:cNvPr>
          <p:cNvCxnSpPr>
            <a:cxnSpLocks/>
          </p:cNvCxnSpPr>
          <p:nvPr/>
        </p:nvCxnSpPr>
        <p:spPr>
          <a:xfrm>
            <a:off x="-5143608" y="4197340"/>
            <a:ext cx="0" cy="731520"/>
          </a:xfrm>
          <a:prstGeom prst="line">
            <a:avLst/>
          </a:prstGeom>
          <a:ln w="25400" cap="rnd">
            <a:solidFill>
              <a:srgbClr val="8CA77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10BB56C-F044-4FE0-AC7D-F53981A1609E}"/>
              </a:ext>
            </a:extLst>
          </p:cNvPr>
          <p:cNvCxnSpPr>
            <a:cxnSpLocks/>
          </p:cNvCxnSpPr>
          <p:nvPr/>
        </p:nvCxnSpPr>
        <p:spPr>
          <a:xfrm>
            <a:off x="-5143608" y="4358542"/>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AE1BB39E-81EF-4A32-A458-B33E85FD6DB5}"/>
              </a:ext>
            </a:extLst>
          </p:cNvPr>
          <p:cNvSpPr txBox="1"/>
          <p:nvPr/>
        </p:nvSpPr>
        <p:spPr>
          <a:xfrm>
            <a:off x="-4837938" y="4186732"/>
            <a:ext cx="4420679" cy="897618"/>
          </a:xfrm>
          <a:prstGeom prst="rect">
            <a:avLst/>
          </a:prstGeom>
          <a:noFill/>
        </p:spPr>
        <p:txBody>
          <a:bodyPr wrap="square" rtlCol="0">
            <a:spAutoFit/>
          </a:bodyPr>
          <a:lstStyle/>
          <a:p>
            <a:pPr lvl="0" algn="just">
              <a:lnSpc>
                <a:spcPct val="120000"/>
              </a:lnSpc>
            </a:pPr>
            <a:r>
              <a:rPr lang="vi-VN" sz="1500" b="1">
                <a:latin typeface="Segoe UI" panose="020B0502040204020203" pitchFamily="34" charset="0"/>
                <a:ea typeface="Segoe UI Black" panose="020B0A02040204020203" pitchFamily="34" charset="0"/>
                <a:cs typeface="Segoe UI" panose="020B0502040204020203" pitchFamily="34" charset="0"/>
              </a:rPr>
              <a:t>Khả năng lưu trữ linh hoạt</a:t>
            </a:r>
          </a:p>
          <a:p>
            <a:pPr lvl="0" algn="just">
              <a:lnSpc>
                <a:spcPct val="120000"/>
              </a:lnSpc>
            </a:pPr>
            <a:r>
              <a:rPr lang="vi-VN" sz="1500" b="1">
                <a:latin typeface="Segoe UI" panose="020B0502040204020203" pitchFamily="34" charset="0"/>
                <a:ea typeface="Segoe UI Black" panose="020B0A02040204020203" pitchFamily="34" charset="0"/>
                <a:cs typeface="Segoe UI" panose="020B0502040204020203" pitchFamily="34" charset="0"/>
              </a:rPr>
              <a:t>Tốc độ truy vẫn cao</a:t>
            </a:r>
          </a:p>
          <a:p>
            <a:pPr lvl="0" algn="just">
              <a:lnSpc>
                <a:spcPct val="120000"/>
              </a:lnSpc>
            </a:pPr>
            <a:r>
              <a:rPr lang="vi-VN" sz="1500" b="1">
                <a:latin typeface="Segoe UI" panose="020B0502040204020203" pitchFamily="34" charset="0"/>
                <a:ea typeface="Segoe UI Black" panose="020B0A02040204020203" pitchFamily="34" charset="0"/>
                <a:cs typeface="Segoe UI" panose="020B0502040204020203" pitchFamily="34" charset="0"/>
              </a:rPr>
              <a:t>Khả năng mở rộng, phân tán cao </a:t>
            </a:r>
          </a:p>
        </p:txBody>
      </p:sp>
      <p:cxnSp>
        <p:nvCxnSpPr>
          <p:cNvPr id="80" name="Straight Connector 79">
            <a:extLst>
              <a:ext uri="{FF2B5EF4-FFF2-40B4-BE49-F238E27FC236}">
                <a16:creationId xmlns:a16="http://schemas.microsoft.com/office/drawing/2014/main" id="{13881392-C397-4DC0-BAC3-05635EA1016A}"/>
              </a:ext>
            </a:extLst>
          </p:cNvPr>
          <p:cNvCxnSpPr>
            <a:cxnSpLocks/>
          </p:cNvCxnSpPr>
          <p:nvPr/>
        </p:nvCxnSpPr>
        <p:spPr>
          <a:xfrm>
            <a:off x="-5143608" y="4642950"/>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3E33904-00EA-46A0-BE04-A1204F9D4549}"/>
              </a:ext>
            </a:extLst>
          </p:cNvPr>
          <p:cNvCxnSpPr>
            <a:cxnSpLocks/>
          </p:cNvCxnSpPr>
          <p:nvPr/>
        </p:nvCxnSpPr>
        <p:spPr>
          <a:xfrm>
            <a:off x="-5143608" y="4927358"/>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1C7FEA49-F7B9-4C5E-B523-43AE74FC7A3F}"/>
              </a:ext>
            </a:extLst>
          </p:cNvPr>
          <p:cNvGrpSpPr/>
          <p:nvPr/>
        </p:nvGrpSpPr>
        <p:grpSpPr>
          <a:xfrm>
            <a:off x="3874055" y="7413359"/>
            <a:ext cx="4876005" cy="4584295"/>
            <a:chOff x="3657998" y="2138387"/>
            <a:chExt cx="4876005" cy="4584295"/>
          </a:xfrm>
        </p:grpSpPr>
        <p:pic>
          <p:nvPicPr>
            <p:cNvPr id="61" name="Picture 60" descr="Mô hình MVC trong PHP - Minh Tri Nguyen">
              <a:extLst>
                <a:ext uri="{FF2B5EF4-FFF2-40B4-BE49-F238E27FC236}">
                  <a16:creationId xmlns:a16="http://schemas.microsoft.com/office/drawing/2014/main" id="{E1B3E483-1CD1-471A-A5FA-311731B9E5F5}"/>
                </a:ext>
              </a:extLst>
            </p:cNvPr>
            <p:cNvPicPr/>
            <p:nvPr/>
          </p:nvPicPr>
          <p:blipFill rotWithShape="1">
            <a:blip r:embed="rId10">
              <a:duotone>
                <a:schemeClr val="accent6">
                  <a:shade val="45000"/>
                  <a:satMod val="135000"/>
                </a:schemeClr>
                <a:prstClr val="white"/>
              </a:duotone>
              <a:extLst>
                <a:ext uri="{28A0092B-C50C-407E-A947-70E740481C1C}">
                  <a14:useLocalDpi xmlns:a14="http://schemas.microsoft.com/office/drawing/2010/main" val="0"/>
                </a:ext>
              </a:extLst>
            </a:blip>
            <a:srcRect t="3714"/>
            <a:stretch/>
          </p:blipFill>
          <p:spPr bwMode="auto">
            <a:xfrm>
              <a:off x="3657998" y="2138387"/>
              <a:ext cx="4876005" cy="4584295"/>
            </a:xfrm>
            <a:prstGeom prst="rect">
              <a:avLst/>
            </a:prstGeom>
            <a:noFill/>
            <a:ln>
              <a:noFill/>
            </a:ln>
          </p:spPr>
        </p:pic>
        <p:sp>
          <p:nvSpPr>
            <p:cNvPr id="2" name="Rectangle: Rounded Corners 1">
              <a:extLst>
                <a:ext uri="{FF2B5EF4-FFF2-40B4-BE49-F238E27FC236}">
                  <a16:creationId xmlns:a16="http://schemas.microsoft.com/office/drawing/2014/main" id="{EB584E7C-32A3-4289-89B5-DCA17F1E2ACE}"/>
                </a:ext>
              </a:extLst>
            </p:cNvPr>
            <p:cNvSpPr/>
            <p:nvPr/>
          </p:nvSpPr>
          <p:spPr>
            <a:xfrm>
              <a:off x="3784600" y="2642489"/>
              <a:ext cx="526956" cy="204648"/>
            </a:xfrm>
            <a:prstGeom prst="roundRect">
              <a:avLst/>
            </a:prstGeom>
            <a:solidFill>
              <a:srgbClr val="94B77C"/>
            </a:solidFill>
            <a:ln>
              <a:solidFill>
                <a:srgbClr val="94B7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4" name="Picture 2">
            <a:extLst>
              <a:ext uri="{FF2B5EF4-FFF2-40B4-BE49-F238E27FC236}">
                <a16:creationId xmlns:a16="http://schemas.microsoft.com/office/drawing/2014/main" id="{6D43747E-6B91-4139-AF3F-906984DB26B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38756" y="7900941"/>
            <a:ext cx="526957" cy="142032"/>
          </a:xfrm>
          <a:prstGeom prst="rect">
            <a:avLst/>
          </a:prstGeom>
          <a:noFill/>
          <a:extLst>
            <a:ext uri="{909E8E84-426E-40DD-AFC4-6F175D3DCCD1}">
              <a14:hiddenFill xmlns:a14="http://schemas.microsoft.com/office/drawing/2010/main">
                <a:solidFill>
                  <a:srgbClr val="FFFFFF"/>
                </a:solidFill>
              </a14:hiddenFill>
            </a:ext>
          </a:extLst>
        </p:spPr>
      </p:pic>
      <p:sp>
        <p:nvSpPr>
          <p:cNvPr id="65" name="Freeform: Shape 64">
            <a:extLst>
              <a:ext uri="{FF2B5EF4-FFF2-40B4-BE49-F238E27FC236}">
                <a16:creationId xmlns:a16="http://schemas.microsoft.com/office/drawing/2014/main" id="{D21DC45D-0579-44C7-98DD-CB17236B284A}"/>
              </a:ext>
            </a:extLst>
          </p:cNvPr>
          <p:cNvSpPr/>
          <p:nvPr/>
        </p:nvSpPr>
        <p:spPr>
          <a:xfrm flipH="1">
            <a:off x="11229059" y="6190724"/>
            <a:ext cx="1478074" cy="1371455"/>
          </a:xfrm>
          <a:custGeom>
            <a:avLst/>
            <a:gdLst>
              <a:gd name="connsiteX0" fmla="*/ 7144 w 9153525"/>
              <a:gd name="connsiteY0" fmla="*/ 940630 h 7467600"/>
              <a:gd name="connsiteX1" fmla="*/ 2483644 w 9153525"/>
              <a:gd name="connsiteY1" fmla="*/ 7180 h 7467600"/>
              <a:gd name="connsiteX2" fmla="*/ 6770846 w 9153525"/>
              <a:gd name="connsiteY2" fmla="*/ 2501778 h 7467600"/>
              <a:gd name="connsiteX3" fmla="*/ 9151144 w 9153525"/>
              <a:gd name="connsiteY3" fmla="*/ 5064956 h 7467600"/>
              <a:gd name="connsiteX4" fmla="*/ 9046369 w 9153525"/>
              <a:gd name="connsiteY4" fmla="*/ 7465256 h 7467600"/>
              <a:gd name="connsiteX5" fmla="*/ 7144 w 9153525"/>
              <a:gd name="connsiteY5" fmla="*/ 7465256 h 7467600"/>
              <a:gd name="connsiteX6" fmla="*/ 7144 w 9153525"/>
              <a:gd name="connsiteY6" fmla="*/ 940630 h 746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3525" h="7467600">
                <a:moveTo>
                  <a:pt x="7144" y="940630"/>
                </a:moveTo>
                <a:cubicBezTo>
                  <a:pt x="7144" y="940630"/>
                  <a:pt x="921544" y="16705"/>
                  <a:pt x="2483644" y="7180"/>
                </a:cubicBezTo>
                <a:cubicBezTo>
                  <a:pt x="4045744" y="-2345"/>
                  <a:pt x="4599147" y="1852173"/>
                  <a:pt x="6770846" y="2501778"/>
                </a:cubicBezTo>
                <a:cubicBezTo>
                  <a:pt x="8942546" y="3151383"/>
                  <a:pt x="9151144" y="5064956"/>
                  <a:pt x="9151144" y="5064956"/>
                </a:cubicBezTo>
                <a:lnTo>
                  <a:pt x="9046369" y="7465256"/>
                </a:lnTo>
                <a:lnTo>
                  <a:pt x="7144" y="7465256"/>
                </a:lnTo>
                <a:lnTo>
                  <a:pt x="7144" y="940630"/>
                </a:lnTo>
                <a:close/>
              </a:path>
            </a:pathLst>
          </a:custGeom>
          <a:solidFill>
            <a:srgbClr val="94B77C"/>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 name="Freeform: Shape 65">
            <a:extLst>
              <a:ext uri="{FF2B5EF4-FFF2-40B4-BE49-F238E27FC236}">
                <a16:creationId xmlns:a16="http://schemas.microsoft.com/office/drawing/2014/main" id="{57319389-6117-43D4-84B6-366C18F6DA1E}"/>
              </a:ext>
            </a:extLst>
          </p:cNvPr>
          <p:cNvSpPr/>
          <p:nvPr/>
        </p:nvSpPr>
        <p:spPr>
          <a:xfrm flipH="1">
            <a:off x="11124722" y="6421639"/>
            <a:ext cx="1199103" cy="669984"/>
          </a:xfrm>
          <a:custGeom>
            <a:avLst/>
            <a:gdLst>
              <a:gd name="connsiteX0" fmla="*/ 7144 w 6572250"/>
              <a:gd name="connsiteY0" fmla="*/ 41396 h 3648075"/>
              <a:gd name="connsiteX1" fmla="*/ 6569869 w 6572250"/>
              <a:gd name="connsiteY1" fmla="*/ 3645656 h 3648075"/>
              <a:gd name="connsiteX2" fmla="*/ 7144 w 6572250"/>
              <a:gd name="connsiteY2" fmla="*/ 3645656 h 3648075"/>
              <a:gd name="connsiteX3" fmla="*/ 7144 w 6572250"/>
              <a:gd name="connsiteY3" fmla="*/ 41396 h 3648075"/>
            </a:gdLst>
            <a:ahLst/>
            <a:cxnLst>
              <a:cxn ang="0">
                <a:pos x="connsiteX0" y="connsiteY0"/>
              </a:cxn>
              <a:cxn ang="0">
                <a:pos x="connsiteX1" y="connsiteY1"/>
              </a:cxn>
              <a:cxn ang="0">
                <a:pos x="connsiteX2" y="connsiteY2"/>
              </a:cxn>
              <a:cxn ang="0">
                <a:pos x="connsiteX3" y="connsiteY3"/>
              </a:cxn>
            </a:cxnLst>
            <a:rect l="l" t="t" r="r" b="b"/>
            <a:pathLst>
              <a:path w="6572250" h="3648075">
                <a:moveTo>
                  <a:pt x="7144" y="41396"/>
                </a:moveTo>
                <a:cubicBezTo>
                  <a:pt x="7144" y="41396"/>
                  <a:pt x="3920966" y="-597732"/>
                  <a:pt x="6569869" y="3645656"/>
                </a:cubicBezTo>
                <a:lnTo>
                  <a:pt x="7144" y="3645656"/>
                </a:lnTo>
                <a:lnTo>
                  <a:pt x="7144" y="41396"/>
                </a:lnTo>
                <a:close/>
              </a:path>
            </a:pathLst>
          </a:custGeom>
          <a:solidFill>
            <a:srgbClr val="422C1C"/>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0B254D8F-06F4-4EDA-B2B9-EB5D8DE969E4}"/>
              </a:ext>
            </a:extLst>
          </p:cNvPr>
          <p:cNvSpPr/>
          <p:nvPr/>
        </p:nvSpPr>
        <p:spPr>
          <a:xfrm flipH="1">
            <a:off x="11968797" y="5643184"/>
            <a:ext cx="2147959" cy="1200023"/>
          </a:xfrm>
          <a:custGeom>
            <a:avLst/>
            <a:gdLst>
              <a:gd name="connsiteX0" fmla="*/ 3743801 w 11772900"/>
              <a:gd name="connsiteY0" fmla="*/ 631984 h 6534150"/>
              <a:gd name="connsiteX1" fmla="*/ 6979444 w 11772900"/>
              <a:gd name="connsiteY1" fmla="*/ 1588294 h 6534150"/>
              <a:gd name="connsiteX2" fmla="*/ 11768614 w 11772900"/>
              <a:gd name="connsiteY2" fmla="*/ 6531769 h 6534150"/>
              <a:gd name="connsiteX3" fmla="*/ 7144 w 11772900"/>
              <a:gd name="connsiteY3" fmla="*/ 6531769 h 6534150"/>
              <a:gd name="connsiteX4" fmla="*/ 7144 w 11772900"/>
              <a:gd name="connsiteY4" fmla="*/ 7144 h 653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72900" h="6534150">
                <a:moveTo>
                  <a:pt x="3743801" y="631984"/>
                </a:moveTo>
                <a:cubicBezTo>
                  <a:pt x="3743801" y="631984"/>
                  <a:pt x="5083017" y="1430179"/>
                  <a:pt x="6979444" y="1588294"/>
                </a:cubicBezTo>
                <a:cubicBezTo>
                  <a:pt x="9598819" y="1807369"/>
                  <a:pt x="11051381" y="4598194"/>
                  <a:pt x="11768614" y="6531769"/>
                </a:cubicBezTo>
                <a:lnTo>
                  <a:pt x="7144" y="6531769"/>
                </a:lnTo>
                <a:lnTo>
                  <a:pt x="7144" y="7144"/>
                </a:lnTo>
              </a:path>
            </a:pathLst>
          </a:custGeom>
          <a:solidFill>
            <a:srgbClr val="8CA771"/>
          </a:solid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8E559E91-8F61-45B1-A224-B3F9BB402186}"/>
              </a:ext>
            </a:extLst>
          </p:cNvPr>
          <p:cNvSpPr/>
          <p:nvPr/>
        </p:nvSpPr>
        <p:spPr>
          <a:xfrm flipH="1">
            <a:off x="11875835" y="5933583"/>
            <a:ext cx="2267869" cy="976112"/>
          </a:xfrm>
          <a:custGeom>
            <a:avLst/>
            <a:gdLst>
              <a:gd name="connsiteX0" fmla="*/ 7144 w 12430125"/>
              <a:gd name="connsiteY0" fmla="*/ 7144 h 5314950"/>
              <a:gd name="connsiteX1" fmla="*/ 2626519 w 12430125"/>
              <a:gd name="connsiteY1" fmla="*/ 1268254 h 5314950"/>
              <a:gd name="connsiteX2" fmla="*/ 9151144 w 12430125"/>
              <a:gd name="connsiteY2" fmla="*/ 2173129 h 5314950"/>
              <a:gd name="connsiteX3" fmla="*/ 12427744 w 12430125"/>
              <a:gd name="connsiteY3" fmla="*/ 5316379 h 5314950"/>
              <a:gd name="connsiteX4" fmla="*/ 7144 w 12430125"/>
              <a:gd name="connsiteY4" fmla="*/ 5316379 h 5314950"/>
              <a:gd name="connsiteX5" fmla="*/ 7144 w 12430125"/>
              <a:gd name="connsiteY5" fmla="*/ 7144 h 531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30125" h="5314950">
                <a:moveTo>
                  <a:pt x="7144" y="7144"/>
                </a:moveTo>
                <a:cubicBezTo>
                  <a:pt x="7144" y="7144"/>
                  <a:pt x="673894" y="982504"/>
                  <a:pt x="2626519" y="1268254"/>
                </a:cubicBezTo>
                <a:cubicBezTo>
                  <a:pt x="4579144" y="1554004"/>
                  <a:pt x="7379494" y="1277779"/>
                  <a:pt x="9151144" y="2173129"/>
                </a:cubicBezTo>
                <a:cubicBezTo>
                  <a:pt x="10922794" y="3068479"/>
                  <a:pt x="12427744" y="5316379"/>
                  <a:pt x="12427744" y="5316379"/>
                </a:cubicBezTo>
                <a:lnTo>
                  <a:pt x="7144" y="5316379"/>
                </a:lnTo>
                <a:lnTo>
                  <a:pt x="7144" y="7144"/>
                </a:lnTo>
                <a:close/>
              </a:path>
            </a:pathLst>
          </a:custGeom>
          <a:solidFill>
            <a:srgbClr val="94B77C"/>
          </a:solidFill>
          <a:ln w="9525" cap="flat">
            <a:noFill/>
            <a:prstDash val="solid"/>
            <a:miter/>
          </a:ln>
        </p:spPr>
        <p:txBody>
          <a:bodyPr rtlCol="0" anchor="ctr"/>
          <a:lstStyle/>
          <a:p>
            <a:endParaRPr lang="en-US"/>
          </a:p>
        </p:txBody>
      </p:sp>
      <p:pic>
        <p:nvPicPr>
          <p:cNvPr id="5" name="Picture 4" descr="A screen shot of a computer program&#10;&#10;Description automatically generated">
            <a:extLst>
              <a:ext uri="{FF2B5EF4-FFF2-40B4-BE49-F238E27FC236}">
                <a16:creationId xmlns:a16="http://schemas.microsoft.com/office/drawing/2014/main" id="{1B1B881C-923F-469A-A2D2-9B9BCC69C4A4}"/>
              </a:ext>
            </a:extLst>
          </p:cNvPr>
          <p:cNvPicPr>
            <a:picLocks noChangeAspect="1"/>
          </p:cNvPicPr>
          <p:nvPr/>
        </p:nvPicPr>
        <p:blipFill rotWithShape="1">
          <a:blip r:embed="rId12">
            <a:extLst>
              <a:ext uri="{28A0092B-C50C-407E-A947-70E740481C1C}">
                <a14:useLocalDpi xmlns:a14="http://schemas.microsoft.com/office/drawing/2010/main" val="0"/>
              </a:ext>
            </a:extLst>
          </a:blip>
          <a:srcRect l="7503" t="11062" r="7322" b="10725"/>
          <a:stretch/>
        </p:blipFill>
        <p:spPr>
          <a:xfrm>
            <a:off x="3365981" y="9559966"/>
            <a:ext cx="5460039" cy="4246357"/>
          </a:xfrm>
          <a:prstGeom prst="rect">
            <a:avLst/>
          </a:prstGeom>
          <a:ln>
            <a:solidFill>
              <a:srgbClr val="422C1C"/>
            </a:solidFill>
          </a:ln>
        </p:spPr>
      </p:pic>
      <p:pic>
        <p:nvPicPr>
          <p:cNvPr id="7" name="Picture 6" descr="A screen shot of a computer code&#10;&#10;Description automatically generated">
            <a:extLst>
              <a:ext uri="{FF2B5EF4-FFF2-40B4-BE49-F238E27FC236}">
                <a16:creationId xmlns:a16="http://schemas.microsoft.com/office/drawing/2014/main" id="{A80E9E39-C728-4BAC-A928-F9ECB554DDA9}"/>
              </a:ext>
            </a:extLst>
          </p:cNvPr>
          <p:cNvPicPr>
            <a:picLocks noChangeAspect="1"/>
          </p:cNvPicPr>
          <p:nvPr/>
        </p:nvPicPr>
        <p:blipFill rotWithShape="1">
          <a:blip r:embed="rId13">
            <a:extLst>
              <a:ext uri="{28A0092B-C50C-407E-A947-70E740481C1C}">
                <a14:useLocalDpi xmlns:a14="http://schemas.microsoft.com/office/drawing/2010/main" val="0"/>
              </a:ext>
            </a:extLst>
          </a:blip>
          <a:srcRect l="7332" t="11179" r="7311" b="10554"/>
          <a:stretch/>
        </p:blipFill>
        <p:spPr>
          <a:xfrm>
            <a:off x="2953132" y="8874898"/>
            <a:ext cx="6285737" cy="4378170"/>
          </a:xfrm>
          <a:prstGeom prst="rect">
            <a:avLst/>
          </a:prstGeom>
          <a:ln>
            <a:solidFill>
              <a:srgbClr val="422C1C"/>
            </a:solidFill>
          </a:ln>
        </p:spPr>
      </p:pic>
      <p:pic>
        <p:nvPicPr>
          <p:cNvPr id="8" name="Picture 7" descr="A screenshot of a computer code&#10;&#10;Description automatically generated">
            <a:extLst>
              <a:ext uri="{FF2B5EF4-FFF2-40B4-BE49-F238E27FC236}">
                <a16:creationId xmlns:a16="http://schemas.microsoft.com/office/drawing/2014/main" id="{959FABB6-FA23-44AF-9492-825C4E42B55B}"/>
              </a:ext>
            </a:extLst>
          </p:cNvPr>
          <p:cNvPicPr>
            <a:picLocks noChangeAspect="1"/>
          </p:cNvPicPr>
          <p:nvPr/>
        </p:nvPicPr>
        <p:blipFill rotWithShape="1">
          <a:blip r:embed="rId14">
            <a:extLst>
              <a:ext uri="{28A0092B-C50C-407E-A947-70E740481C1C}">
                <a14:useLocalDpi xmlns:a14="http://schemas.microsoft.com/office/drawing/2010/main" val="0"/>
              </a:ext>
            </a:extLst>
          </a:blip>
          <a:srcRect l="2346" t="6516" r="2777" b="7062"/>
          <a:stretch/>
        </p:blipFill>
        <p:spPr>
          <a:xfrm>
            <a:off x="493030" y="9654592"/>
            <a:ext cx="11205940" cy="4206404"/>
          </a:xfrm>
          <a:prstGeom prst="rect">
            <a:avLst/>
          </a:prstGeom>
          <a:ln>
            <a:solidFill>
              <a:srgbClr val="422C1C"/>
            </a:solidFill>
          </a:ln>
        </p:spPr>
      </p:pic>
      <p:pic>
        <p:nvPicPr>
          <p:cNvPr id="63" name="Picture 62">
            <a:extLst>
              <a:ext uri="{FF2B5EF4-FFF2-40B4-BE49-F238E27FC236}">
                <a16:creationId xmlns:a16="http://schemas.microsoft.com/office/drawing/2014/main" id="{2B72C3BD-E796-4F10-8FA2-8FA1286AE9BF}"/>
              </a:ext>
            </a:extLst>
          </p:cNvPr>
          <p:cNvPicPr/>
          <p:nvPr/>
        </p:nvPicPr>
        <p:blipFill>
          <a:blip r:embed="rId15"/>
          <a:stretch>
            <a:fillRect/>
          </a:stretch>
        </p:blipFill>
        <p:spPr>
          <a:xfrm>
            <a:off x="2342601" y="9301162"/>
            <a:ext cx="7506799" cy="4331708"/>
          </a:xfrm>
          <a:prstGeom prst="rect">
            <a:avLst/>
          </a:prstGeom>
          <a:ln>
            <a:solidFill>
              <a:srgbClr val="422C1C"/>
            </a:solidFill>
          </a:ln>
        </p:spPr>
      </p:pic>
      <p:pic>
        <p:nvPicPr>
          <p:cNvPr id="69" name="Picture 68">
            <a:extLst>
              <a:ext uri="{FF2B5EF4-FFF2-40B4-BE49-F238E27FC236}">
                <a16:creationId xmlns:a16="http://schemas.microsoft.com/office/drawing/2014/main" id="{1E210933-84F9-4733-9B3B-095ABE715155}"/>
              </a:ext>
            </a:extLst>
          </p:cNvPr>
          <p:cNvPicPr/>
          <p:nvPr/>
        </p:nvPicPr>
        <p:blipFill>
          <a:blip r:embed="rId16"/>
          <a:stretch>
            <a:fillRect/>
          </a:stretch>
        </p:blipFill>
        <p:spPr>
          <a:xfrm>
            <a:off x="2644323" y="11734299"/>
            <a:ext cx="6903355" cy="4223215"/>
          </a:xfrm>
          <a:prstGeom prst="rect">
            <a:avLst/>
          </a:prstGeom>
          <a:ln>
            <a:solidFill>
              <a:srgbClr val="422C1C"/>
            </a:solidFill>
          </a:ln>
        </p:spPr>
      </p:pic>
      <p:pic>
        <p:nvPicPr>
          <p:cNvPr id="71" name="Picture 70">
            <a:extLst>
              <a:ext uri="{FF2B5EF4-FFF2-40B4-BE49-F238E27FC236}">
                <a16:creationId xmlns:a16="http://schemas.microsoft.com/office/drawing/2014/main" id="{682E2238-11BE-4695-995B-F1CE5A30E252}"/>
              </a:ext>
            </a:extLst>
          </p:cNvPr>
          <p:cNvPicPr/>
          <p:nvPr/>
        </p:nvPicPr>
        <p:blipFill>
          <a:blip r:embed="rId17"/>
          <a:stretch>
            <a:fillRect/>
          </a:stretch>
        </p:blipFill>
        <p:spPr>
          <a:xfrm>
            <a:off x="2590637" y="2266360"/>
            <a:ext cx="7010726" cy="4317785"/>
          </a:xfrm>
          <a:prstGeom prst="rect">
            <a:avLst/>
          </a:prstGeom>
          <a:ln>
            <a:solidFill>
              <a:srgbClr val="422C1C"/>
            </a:solidFill>
          </a:ln>
        </p:spPr>
      </p:pic>
      <p:pic>
        <p:nvPicPr>
          <p:cNvPr id="72" name="Picture 71">
            <a:extLst>
              <a:ext uri="{FF2B5EF4-FFF2-40B4-BE49-F238E27FC236}">
                <a16:creationId xmlns:a16="http://schemas.microsoft.com/office/drawing/2014/main" id="{D2B7ADF4-D8AB-4B7C-A8A1-C2047A451856}"/>
              </a:ext>
            </a:extLst>
          </p:cNvPr>
          <p:cNvPicPr/>
          <p:nvPr/>
        </p:nvPicPr>
        <p:blipFill rotWithShape="1">
          <a:blip r:embed="rId18"/>
          <a:srcRect b="3665"/>
          <a:stretch/>
        </p:blipFill>
        <p:spPr>
          <a:xfrm>
            <a:off x="2100031" y="-7735076"/>
            <a:ext cx="7991938" cy="4199906"/>
          </a:xfrm>
          <a:prstGeom prst="rect">
            <a:avLst/>
          </a:prstGeom>
          <a:ln>
            <a:solidFill>
              <a:srgbClr val="422C1C"/>
            </a:solidFill>
          </a:ln>
        </p:spPr>
      </p:pic>
    </p:spTree>
    <p:extLst>
      <p:ext uri="{BB962C8B-B14F-4D97-AF65-F5344CB8AC3E}">
        <p14:creationId xmlns:p14="http://schemas.microsoft.com/office/powerpoint/2010/main" val="55133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95"/>
                                        </p:tgtEl>
                                        <p:attrNameLst>
                                          <p:attrName>style.visibility</p:attrName>
                                        </p:attrNameLst>
                                      </p:cBhvr>
                                      <p:to>
                                        <p:strVal val="visible"/>
                                      </p:to>
                                    </p:set>
                                    <p:animEffect transition="in" filter="wipe(up)">
                                      <p:cBhvr>
                                        <p:cTn id="7" dur="500"/>
                                        <p:tgtEl>
                                          <p:spTgt spid="195"/>
                                        </p:tgtEl>
                                      </p:cBhvr>
                                    </p:animEffect>
                                  </p:childTnLst>
                                </p:cTn>
                              </p:par>
                              <p:par>
                                <p:cTn id="8" presetID="22" presetClass="entr" presetSubtype="1" fill="hold" nodeType="withEffect">
                                  <p:stCondLst>
                                    <p:cond delay="0"/>
                                  </p:stCondLst>
                                  <p:childTnLst>
                                    <p:set>
                                      <p:cBhvr>
                                        <p:cTn id="9" dur="1" fill="hold">
                                          <p:stCondLst>
                                            <p:cond delay="0"/>
                                          </p:stCondLst>
                                        </p:cTn>
                                        <p:tgtEl>
                                          <p:spTgt spid="207"/>
                                        </p:tgtEl>
                                        <p:attrNameLst>
                                          <p:attrName>style.visibility</p:attrName>
                                        </p:attrNameLst>
                                      </p:cBhvr>
                                      <p:to>
                                        <p:strVal val="visible"/>
                                      </p:to>
                                    </p:set>
                                    <p:animEffect transition="in" filter="wipe(up)">
                                      <p:cBhvr>
                                        <p:cTn id="10" dur="500"/>
                                        <p:tgtEl>
                                          <p:spTgt spid="20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par>
                                <p:cTn id="14" presetID="22" presetClass="entr" presetSubtype="1" fill="hold" nodeType="with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wipe(up)">
                                      <p:cBhvr>
                                        <p:cTn id="16"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288D736-601C-45E8-8055-C73DEB2B60F4}"/>
              </a:ext>
            </a:extLst>
          </p:cNvPr>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915383" y="-3027850"/>
            <a:ext cx="14081760" cy="3794455"/>
          </a:xfrm>
          <a:prstGeom prst="rect">
            <a:avLst/>
          </a:prstGeom>
        </p:spPr>
      </p:pic>
      <p:sp>
        <p:nvSpPr>
          <p:cNvPr id="353" name="Freeform: Shape 352">
            <a:extLst>
              <a:ext uri="{FF2B5EF4-FFF2-40B4-BE49-F238E27FC236}">
                <a16:creationId xmlns:a16="http://schemas.microsoft.com/office/drawing/2014/main" id="{9DE043DC-2E20-423F-9091-6D92689A7C5C}"/>
              </a:ext>
            </a:extLst>
          </p:cNvPr>
          <p:cNvSpPr/>
          <p:nvPr/>
        </p:nvSpPr>
        <p:spPr>
          <a:xfrm>
            <a:off x="-1350780" y="6110755"/>
            <a:ext cx="1199103" cy="669984"/>
          </a:xfrm>
          <a:custGeom>
            <a:avLst/>
            <a:gdLst>
              <a:gd name="connsiteX0" fmla="*/ 7144 w 6572250"/>
              <a:gd name="connsiteY0" fmla="*/ 41396 h 3648075"/>
              <a:gd name="connsiteX1" fmla="*/ 6569869 w 6572250"/>
              <a:gd name="connsiteY1" fmla="*/ 3645656 h 3648075"/>
              <a:gd name="connsiteX2" fmla="*/ 7144 w 6572250"/>
              <a:gd name="connsiteY2" fmla="*/ 3645656 h 3648075"/>
              <a:gd name="connsiteX3" fmla="*/ 7144 w 6572250"/>
              <a:gd name="connsiteY3" fmla="*/ 41396 h 3648075"/>
            </a:gdLst>
            <a:ahLst/>
            <a:cxnLst>
              <a:cxn ang="0">
                <a:pos x="connsiteX0" y="connsiteY0"/>
              </a:cxn>
              <a:cxn ang="0">
                <a:pos x="connsiteX1" y="connsiteY1"/>
              </a:cxn>
              <a:cxn ang="0">
                <a:pos x="connsiteX2" y="connsiteY2"/>
              </a:cxn>
              <a:cxn ang="0">
                <a:pos x="connsiteX3" y="connsiteY3"/>
              </a:cxn>
            </a:cxnLst>
            <a:rect l="l" t="t" r="r" b="b"/>
            <a:pathLst>
              <a:path w="6572250" h="3648075">
                <a:moveTo>
                  <a:pt x="7144" y="41396"/>
                </a:moveTo>
                <a:cubicBezTo>
                  <a:pt x="7144" y="41396"/>
                  <a:pt x="3920966" y="-597732"/>
                  <a:pt x="6569869" y="3645656"/>
                </a:cubicBezTo>
                <a:lnTo>
                  <a:pt x="7144" y="3645656"/>
                </a:lnTo>
                <a:lnTo>
                  <a:pt x="7144" y="41396"/>
                </a:lnTo>
                <a:close/>
              </a:path>
            </a:pathLst>
          </a:custGeom>
          <a:solidFill>
            <a:srgbClr val="C8BE55"/>
          </a:solidFill>
          <a:ln w="9525" cap="flat">
            <a:no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8C00871E-BC21-4C00-B2C9-79CCA31DC517}"/>
              </a:ext>
            </a:extLst>
          </p:cNvPr>
          <p:cNvSpPr txBox="1"/>
          <p:nvPr/>
        </p:nvSpPr>
        <p:spPr>
          <a:xfrm>
            <a:off x="3645866" y="-29180"/>
            <a:ext cx="4900269" cy="796757"/>
          </a:xfrm>
          <a:prstGeom prst="rect">
            <a:avLst/>
          </a:prstGeom>
          <a:noFill/>
        </p:spPr>
        <p:txBody>
          <a:bodyPr wrap="square" rtlCol="0">
            <a:spAutoFit/>
          </a:bodyPr>
          <a:lstStyle/>
          <a:p>
            <a:pPr lvl="0" algn="ctr">
              <a:lnSpc>
                <a:spcPct val="120000"/>
              </a:lnSpc>
            </a:pPr>
            <a:r>
              <a:rPr lang="en-US" sz="2000" b="1">
                <a:solidFill>
                  <a:srgbClr val="8CA771"/>
                </a:solidFill>
                <a:latin typeface="Segoe UI Black" panose="020B0A02040204020203" pitchFamily="34" charset="0"/>
                <a:ea typeface="Segoe UI Black" panose="020B0A02040204020203" pitchFamily="34" charset="0"/>
              </a:rPr>
              <a:t>Ch</a:t>
            </a:r>
            <a:r>
              <a:rPr lang="vi-VN" sz="2000" b="1">
                <a:solidFill>
                  <a:srgbClr val="8CA771"/>
                </a:solidFill>
                <a:latin typeface="Segoe UI Black" panose="020B0A02040204020203" pitchFamily="34" charset="0"/>
                <a:ea typeface="Segoe UI Black" panose="020B0A02040204020203" pitchFamily="34" charset="0"/>
              </a:rPr>
              <a:t>ư</a:t>
            </a:r>
            <a:r>
              <a:rPr lang="en-US" sz="2000" b="1">
                <a:solidFill>
                  <a:srgbClr val="8CA771"/>
                </a:solidFill>
                <a:latin typeface="Segoe UI Black" panose="020B0A02040204020203" pitchFamily="34" charset="0"/>
                <a:ea typeface="Segoe UI Black" panose="020B0A02040204020203" pitchFamily="34" charset="0"/>
              </a:rPr>
              <a:t>ơng 4</a:t>
            </a:r>
            <a:endParaRPr lang="en-US" sz="1500" b="1">
              <a:solidFill>
                <a:srgbClr val="8CA771"/>
              </a:solidFill>
              <a:latin typeface="Segoe UI Black" panose="020B0A02040204020203" pitchFamily="34" charset="0"/>
              <a:ea typeface="Segoe UI Black" panose="020B0A02040204020203" pitchFamily="34" charset="0"/>
            </a:endParaRPr>
          </a:p>
          <a:p>
            <a:pPr algn="ctr">
              <a:lnSpc>
                <a:spcPct val="120000"/>
              </a:lnSpc>
            </a:pPr>
            <a:r>
              <a:rPr lang="en-US" sz="2000" b="1">
                <a:latin typeface="Segoe UI Black" panose="020B0A02040204020203" pitchFamily="34" charset="0"/>
                <a:ea typeface="Segoe UI Black" panose="020B0A02040204020203" pitchFamily="34" charset="0"/>
              </a:rPr>
              <a:t>KẾT QUẢ NGHIÊN CỨU</a:t>
            </a:r>
          </a:p>
        </p:txBody>
      </p:sp>
      <p:cxnSp>
        <p:nvCxnSpPr>
          <p:cNvPr id="133" name="Straight Connector 132">
            <a:extLst>
              <a:ext uri="{FF2B5EF4-FFF2-40B4-BE49-F238E27FC236}">
                <a16:creationId xmlns:a16="http://schemas.microsoft.com/office/drawing/2014/main" id="{7E26F377-8AED-49DD-89E0-8683E290DFD6}"/>
              </a:ext>
            </a:extLst>
          </p:cNvPr>
          <p:cNvCxnSpPr>
            <a:cxnSpLocks/>
          </p:cNvCxnSpPr>
          <p:nvPr/>
        </p:nvCxnSpPr>
        <p:spPr>
          <a:xfrm>
            <a:off x="5135880" y="782852"/>
            <a:ext cx="1920240" cy="0"/>
          </a:xfrm>
          <a:prstGeom prst="line">
            <a:avLst/>
          </a:prstGeom>
          <a:ln w="76200" cap="rnd">
            <a:solidFill>
              <a:srgbClr val="422C1C"/>
            </a:solidFill>
            <a:round/>
          </a:ln>
        </p:spPr>
        <p:style>
          <a:lnRef idx="3">
            <a:schemeClr val="dk1"/>
          </a:lnRef>
          <a:fillRef idx="0">
            <a:schemeClr val="dk1"/>
          </a:fillRef>
          <a:effectRef idx="2">
            <a:schemeClr val="dk1"/>
          </a:effectRef>
          <a:fontRef idx="minor">
            <a:schemeClr val="tx1"/>
          </a:fontRef>
        </p:style>
      </p:cxnSp>
      <p:sp>
        <p:nvSpPr>
          <p:cNvPr id="173" name="TextBox 172">
            <a:extLst>
              <a:ext uri="{FF2B5EF4-FFF2-40B4-BE49-F238E27FC236}">
                <a16:creationId xmlns:a16="http://schemas.microsoft.com/office/drawing/2014/main" id="{CBAE81FC-7580-40A1-BAA5-AD9BF54F82A1}"/>
              </a:ext>
            </a:extLst>
          </p:cNvPr>
          <p:cNvSpPr txBox="1"/>
          <p:nvPr/>
        </p:nvSpPr>
        <p:spPr>
          <a:xfrm>
            <a:off x="-8463724" y="2122890"/>
            <a:ext cx="6250944" cy="3327065"/>
          </a:xfrm>
          <a:prstGeom prst="rect">
            <a:avLst/>
          </a:prstGeom>
          <a:noFill/>
        </p:spPr>
        <p:txBody>
          <a:bodyPr wrap="square" rtlCol="0">
            <a:spAutoFit/>
          </a:bodyPr>
          <a:lstStyle/>
          <a:p>
            <a:pPr algn="just"/>
            <a:r>
              <a:rPr lang="en-US" b="1"/>
              <a:t>Trong thời đại số hiện nay, việc phát triển một trang web bán hàng trực tuyến trở nên phổ biến và vần thiết. Vì vậy, việc sử dụng NodeJS để xây dựng một trang bán hàng trực tuyến là đề tài có tính cấp thiết và ứng dụng cao.</a:t>
            </a:r>
          </a:p>
          <a:p>
            <a:pPr algn="just">
              <a:lnSpc>
                <a:spcPct val="120000"/>
              </a:lnSpc>
              <a:spcBef>
                <a:spcPts val="600"/>
              </a:spcBef>
            </a:pPr>
            <a:r>
              <a:rPr lang="vi-VN" sz="1500" b="1">
                <a:latin typeface="Segoe UI" panose="020B0502040204020203" pitchFamily="34" charset="0"/>
                <a:ea typeface="Segoe UI Black" panose="020B0A02040204020203" pitchFamily="34" charset="0"/>
                <a:cs typeface="Segoe UI" panose="020B0502040204020203" pitchFamily="34" charset="0"/>
              </a:rPr>
              <a:t>Các</a:t>
            </a:r>
            <a:r>
              <a:rPr lang="en-US" sz="1500" b="1">
                <a:latin typeface="Segoe UI" panose="020B0502040204020203" pitchFamily="34" charset="0"/>
                <a:ea typeface="Segoe UI Black" panose="020B0A02040204020203" pitchFamily="34" charset="0"/>
                <a:cs typeface="Segoe UI" panose="020B0502040204020203" pitchFamily="34" charset="0"/>
              </a:rPr>
              <a:t> </a:t>
            </a:r>
            <a:r>
              <a:rPr lang="en-US" b="1"/>
              <a:t>công cụ như NodeJS, MongoDB sẽ là nền tảng để phát triển ứng dụng.</a:t>
            </a:r>
          </a:p>
          <a:p>
            <a:pPr algn="just"/>
            <a:r>
              <a:rPr lang="en-US" b="1"/>
              <a:t>Qua quá trình xây dựng và phát triển, tìm hiểu được cách hoạt động của ứng dụng web, mô hình MVC,  API tương tác với giao diện. </a:t>
            </a:r>
            <a:endParaRPr lang="en-US"/>
          </a:p>
          <a:p>
            <a:pPr algn="just"/>
            <a:r>
              <a:rPr lang="en-US" b="1"/>
              <a:t>Qua quá trình thực hiện, đã xây dựng được ứng dụng đáp ứng các chức năng cơ bản của một trang thương mại điện tử.</a:t>
            </a:r>
            <a:endParaRPr lang="en-US"/>
          </a:p>
        </p:txBody>
      </p:sp>
      <p:sp>
        <p:nvSpPr>
          <p:cNvPr id="349" name="Freeform: Shape 348">
            <a:extLst>
              <a:ext uri="{FF2B5EF4-FFF2-40B4-BE49-F238E27FC236}">
                <a16:creationId xmlns:a16="http://schemas.microsoft.com/office/drawing/2014/main" id="{9D90E10C-C78D-4730-AAA8-0A782E2B376C}"/>
              </a:ext>
            </a:extLst>
          </p:cNvPr>
          <p:cNvSpPr/>
          <p:nvPr/>
        </p:nvSpPr>
        <p:spPr>
          <a:xfrm>
            <a:off x="-2572035" y="5654754"/>
            <a:ext cx="1670055" cy="1371455"/>
          </a:xfrm>
          <a:custGeom>
            <a:avLst/>
            <a:gdLst>
              <a:gd name="connsiteX0" fmla="*/ 7144 w 9153525"/>
              <a:gd name="connsiteY0" fmla="*/ 940630 h 7467600"/>
              <a:gd name="connsiteX1" fmla="*/ 2483644 w 9153525"/>
              <a:gd name="connsiteY1" fmla="*/ 7180 h 7467600"/>
              <a:gd name="connsiteX2" fmla="*/ 6770846 w 9153525"/>
              <a:gd name="connsiteY2" fmla="*/ 2501778 h 7467600"/>
              <a:gd name="connsiteX3" fmla="*/ 9151144 w 9153525"/>
              <a:gd name="connsiteY3" fmla="*/ 5064956 h 7467600"/>
              <a:gd name="connsiteX4" fmla="*/ 9046369 w 9153525"/>
              <a:gd name="connsiteY4" fmla="*/ 7465256 h 7467600"/>
              <a:gd name="connsiteX5" fmla="*/ 7144 w 9153525"/>
              <a:gd name="connsiteY5" fmla="*/ 7465256 h 7467600"/>
              <a:gd name="connsiteX6" fmla="*/ 7144 w 9153525"/>
              <a:gd name="connsiteY6" fmla="*/ 940630 h 746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3525" h="7467600">
                <a:moveTo>
                  <a:pt x="7144" y="940630"/>
                </a:moveTo>
                <a:cubicBezTo>
                  <a:pt x="7144" y="940630"/>
                  <a:pt x="921544" y="16705"/>
                  <a:pt x="2483644" y="7180"/>
                </a:cubicBezTo>
                <a:cubicBezTo>
                  <a:pt x="4045744" y="-2345"/>
                  <a:pt x="4599147" y="1852173"/>
                  <a:pt x="6770846" y="2501778"/>
                </a:cubicBezTo>
                <a:cubicBezTo>
                  <a:pt x="8942546" y="3151383"/>
                  <a:pt x="9151144" y="5064956"/>
                  <a:pt x="9151144" y="5064956"/>
                </a:cubicBezTo>
                <a:lnTo>
                  <a:pt x="9046369" y="7465256"/>
                </a:lnTo>
                <a:lnTo>
                  <a:pt x="7144" y="7465256"/>
                </a:lnTo>
                <a:lnTo>
                  <a:pt x="7144" y="940630"/>
                </a:lnTo>
                <a:close/>
              </a:path>
            </a:pathLst>
          </a:custGeom>
          <a:solidFill>
            <a:srgbClr val="8CA77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50" name="Freeform: Shape 349">
            <a:extLst>
              <a:ext uri="{FF2B5EF4-FFF2-40B4-BE49-F238E27FC236}">
                <a16:creationId xmlns:a16="http://schemas.microsoft.com/office/drawing/2014/main" id="{FD3FD86B-938A-445E-B126-253998687273}"/>
              </a:ext>
            </a:extLst>
          </p:cNvPr>
          <p:cNvSpPr/>
          <p:nvPr/>
        </p:nvSpPr>
        <p:spPr>
          <a:xfrm>
            <a:off x="-1357383" y="6213336"/>
            <a:ext cx="2147959" cy="1200023"/>
          </a:xfrm>
          <a:custGeom>
            <a:avLst/>
            <a:gdLst>
              <a:gd name="connsiteX0" fmla="*/ 3743801 w 11772900"/>
              <a:gd name="connsiteY0" fmla="*/ 631984 h 6534150"/>
              <a:gd name="connsiteX1" fmla="*/ 6979444 w 11772900"/>
              <a:gd name="connsiteY1" fmla="*/ 1588294 h 6534150"/>
              <a:gd name="connsiteX2" fmla="*/ 11768614 w 11772900"/>
              <a:gd name="connsiteY2" fmla="*/ 6531769 h 6534150"/>
              <a:gd name="connsiteX3" fmla="*/ 7144 w 11772900"/>
              <a:gd name="connsiteY3" fmla="*/ 6531769 h 6534150"/>
              <a:gd name="connsiteX4" fmla="*/ 7144 w 11772900"/>
              <a:gd name="connsiteY4" fmla="*/ 7144 h 653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72900" h="6534150">
                <a:moveTo>
                  <a:pt x="3743801" y="631984"/>
                </a:moveTo>
                <a:cubicBezTo>
                  <a:pt x="3743801" y="631984"/>
                  <a:pt x="5083017" y="1430179"/>
                  <a:pt x="6979444" y="1588294"/>
                </a:cubicBezTo>
                <a:cubicBezTo>
                  <a:pt x="9598819" y="1807369"/>
                  <a:pt x="11051381" y="4598194"/>
                  <a:pt x="11768614" y="6531769"/>
                </a:cubicBezTo>
                <a:lnTo>
                  <a:pt x="7144" y="6531769"/>
                </a:lnTo>
                <a:lnTo>
                  <a:pt x="7144" y="7144"/>
                </a:lnTo>
              </a:path>
            </a:pathLst>
          </a:custGeom>
          <a:solidFill>
            <a:srgbClr val="8CA771"/>
          </a:solid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9C918245-6095-4FB8-96E2-7D3D5C0B2FC4}"/>
              </a:ext>
            </a:extLst>
          </p:cNvPr>
          <p:cNvSpPr/>
          <p:nvPr/>
        </p:nvSpPr>
        <p:spPr>
          <a:xfrm>
            <a:off x="-2568987" y="5881888"/>
            <a:ext cx="2267869" cy="976112"/>
          </a:xfrm>
          <a:custGeom>
            <a:avLst/>
            <a:gdLst>
              <a:gd name="connsiteX0" fmla="*/ 7144 w 12430125"/>
              <a:gd name="connsiteY0" fmla="*/ 7144 h 5314950"/>
              <a:gd name="connsiteX1" fmla="*/ 2626519 w 12430125"/>
              <a:gd name="connsiteY1" fmla="*/ 1268254 h 5314950"/>
              <a:gd name="connsiteX2" fmla="*/ 9151144 w 12430125"/>
              <a:gd name="connsiteY2" fmla="*/ 2173129 h 5314950"/>
              <a:gd name="connsiteX3" fmla="*/ 12427744 w 12430125"/>
              <a:gd name="connsiteY3" fmla="*/ 5316379 h 5314950"/>
              <a:gd name="connsiteX4" fmla="*/ 7144 w 12430125"/>
              <a:gd name="connsiteY4" fmla="*/ 5316379 h 5314950"/>
              <a:gd name="connsiteX5" fmla="*/ 7144 w 12430125"/>
              <a:gd name="connsiteY5" fmla="*/ 7144 h 531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30125" h="5314950">
                <a:moveTo>
                  <a:pt x="7144" y="7144"/>
                </a:moveTo>
                <a:cubicBezTo>
                  <a:pt x="7144" y="7144"/>
                  <a:pt x="673894" y="982504"/>
                  <a:pt x="2626519" y="1268254"/>
                </a:cubicBezTo>
                <a:cubicBezTo>
                  <a:pt x="4579144" y="1554004"/>
                  <a:pt x="7379494" y="1277779"/>
                  <a:pt x="9151144" y="2173129"/>
                </a:cubicBezTo>
                <a:cubicBezTo>
                  <a:pt x="10922794" y="3068479"/>
                  <a:pt x="12427744" y="5316379"/>
                  <a:pt x="12427744" y="5316379"/>
                </a:cubicBezTo>
                <a:lnTo>
                  <a:pt x="7144" y="5316379"/>
                </a:lnTo>
                <a:lnTo>
                  <a:pt x="7144" y="7144"/>
                </a:lnTo>
                <a:close/>
              </a:path>
            </a:pathLst>
          </a:custGeom>
          <a:solidFill>
            <a:srgbClr val="422C1C"/>
          </a:solidFill>
          <a:ln w="9525" cap="flat">
            <a:noFill/>
            <a:prstDash val="solid"/>
            <a:miter/>
          </a:ln>
        </p:spPr>
        <p:txBody>
          <a:bodyPr rtlCol="0" anchor="ctr"/>
          <a:lstStyle/>
          <a:p>
            <a:endParaRPr lang="en-US"/>
          </a:p>
        </p:txBody>
      </p:sp>
      <p:sp>
        <p:nvSpPr>
          <p:cNvPr id="36" name="Rectangle 35">
            <a:extLst>
              <a:ext uri="{FF2B5EF4-FFF2-40B4-BE49-F238E27FC236}">
                <a16:creationId xmlns:a16="http://schemas.microsoft.com/office/drawing/2014/main" id="{EC97E616-21F7-453A-BC28-B2A78BA3DDD4}"/>
              </a:ext>
            </a:extLst>
          </p:cNvPr>
          <p:cNvSpPr/>
          <p:nvPr/>
        </p:nvSpPr>
        <p:spPr>
          <a:xfrm>
            <a:off x="-13915137" y="1692795"/>
            <a:ext cx="5775005" cy="369332"/>
          </a:xfrm>
          <a:prstGeom prst="rect">
            <a:avLst/>
          </a:prstGeom>
        </p:spPr>
        <p:txBody>
          <a:bodyPr wrap="square">
            <a:spAutoFit/>
          </a:bodyPr>
          <a:lstStyle/>
          <a:p>
            <a:pPr algn="ctr"/>
            <a:r>
              <a:rPr lang="en-US" b="1">
                <a:solidFill>
                  <a:schemeClr val="bg1"/>
                </a:solidFill>
                <a:latin typeface="Segoe UI Black" panose="020B0A02040204020203" pitchFamily="34" charset="0"/>
                <a:ea typeface="Segoe UI Black" panose="020B0A02040204020203" pitchFamily="34" charset="0"/>
              </a:rPr>
              <a:t>2.3. Khảo sát dành cho nhà tuyển dụng năm 2022</a:t>
            </a:r>
          </a:p>
        </p:txBody>
      </p:sp>
      <p:sp>
        <p:nvSpPr>
          <p:cNvPr id="6" name="Oval 5">
            <a:extLst>
              <a:ext uri="{FF2B5EF4-FFF2-40B4-BE49-F238E27FC236}">
                <a16:creationId xmlns:a16="http://schemas.microsoft.com/office/drawing/2014/main" id="{E61F6C8A-CEEA-4890-A0A2-12A7447DA07D}"/>
              </a:ext>
            </a:extLst>
          </p:cNvPr>
          <p:cNvSpPr/>
          <p:nvPr/>
        </p:nvSpPr>
        <p:spPr>
          <a:xfrm>
            <a:off x="5135880" y="-21031200"/>
            <a:ext cx="1968710" cy="2235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0" name="Picture 189" descr="A logo of a company&#10;&#10;Description automatically generated">
            <a:extLst>
              <a:ext uri="{FF2B5EF4-FFF2-40B4-BE49-F238E27FC236}">
                <a16:creationId xmlns:a16="http://schemas.microsoft.com/office/drawing/2014/main" id="{925F940D-3451-404F-AC72-D471904EB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200" y="858366"/>
            <a:ext cx="1282801" cy="785829"/>
          </a:xfrm>
          <a:prstGeom prst="rect">
            <a:avLst/>
          </a:prstGeom>
        </p:spPr>
      </p:pic>
      <p:pic>
        <p:nvPicPr>
          <p:cNvPr id="192" name="Picture 191" descr="A black and yellow logo&#10;&#10;Description automatically generated">
            <a:extLst>
              <a:ext uri="{FF2B5EF4-FFF2-40B4-BE49-F238E27FC236}">
                <a16:creationId xmlns:a16="http://schemas.microsoft.com/office/drawing/2014/main" id="{2BD01447-E9BF-4AAF-BE18-A42326953724}"/>
              </a:ext>
            </a:extLst>
          </p:cNvPr>
          <p:cNvPicPr>
            <a:picLocks noChangeAspect="1"/>
          </p:cNvPicPr>
          <p:nvPr/>
        </p:nvPicPr>
        <p:blipFill>
          <a:blip r:embed="rId5">
            <a:duotone>
              <a:prstClr val="black"/>
              <a:schemeClr val="accent6">
                <a:tint val="45000"/>
                <a:satMod val="400000"/>
              </a:schemeClr>
            </a:duotone>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4964945" y="879641"/>
            <a:ext cx="1700290" cy="786384"/>
          </a:xfrm>
          <a:prstGeom prst="rect">
            <a:avLst/>
          </a:prstGeom>
        </p:spPr>
      </p:pic>
      <p:sp>
        <p:nvSpPr>
          <p:cNvPr id="9" name="Oval 8">
            <a:extLst>
              <a:ext uri="{FF2B5EF4-FFF2-40B4-BE49-F238E27FC236}">
                <a16:creationId xmlns:a16="http://schemas.microsoft.com/office/drawing/2014/main" id="{21ABC1F8-0F56-4F8C-96BB-B0340537B614}"/>
              </a:ext>
            </a:extLst>
          </p:cNvPr>
          <p:cNvSpPr/>
          <p:nvPr/>
        </p:nvSpPr>
        <p:spPr>
          <a:xfrm>
            <a:off x="5135880" y="2753360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5" name="Straight Connector 194">
            <a:extLst>
              <a:ext uri="{FF2B5EF4-FFF2-40B4-BE49-F238E27FC236}">
                <a16:creationId xmlns:a16="http://schemas.microsoft.com/office/drawing/2014/main" id="{D61A33A6-0D0B-42F3-9B98-F3C539AFD751}"/>
              </a:ext>
            </a:extLst>
          </p:cNvPr>
          <p:cNvCxnSpPr>
            <a:cxnSpLocks/>
          </p:cNvCxnSpPr>
          <p:nvPr/>
        </p:nvCxnSpPr>
        <p:spPr>
          <a:xfrm>
            <a:off x="-7200998" y="2309477"/>
            <a:ext cx="0" cy="731520"/>
          </a:xfrm>
          <a:prstGeom prst="line">
            <a:avLst/>
          </a:prstGeom>
          <a:ln w="25400" cap="rnd">
            <a:solidFill>
              <a:srgbClr val="8CA77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6D2C19ED-AA23-4871-AB4C-F3E30D0BAE6B}"/>
              </a:ext>
            </a:extLst>
          </p:cNvPr>
          <p:cNvGrpSpPr/>
          <p:nvPr/>
        </p:nvGrpSpPr>
        <p:grpSpPr>
          <a:xfrm>
            <a:off x="-7200998" y="2298869"/>
            <a:ext cx="4726349" cy="343620"/>
            <a:chOff x="749202" y="2298869"/>
            <a:chExt cx="4726349" cy="343620"/>
          </a:xfrm>
        </p:grpSpPr>
        <p:cxnSp>
          <p:nvCxnSpPr>
            <p:cNvPr id="196" name="Straight Connector 195">
              <a:extLst>
                <a:ext uri="{FF2B5EF4-FFF2-40B4-BE49-F238E27FC236}">
                  <a16:creationId xmlns:a16="http://schemas.microsoft.com/office/drawing/2014/main" id="{ADA41FA9-82A9-4E85-BE50-EDF3C6AE0996}"/>
                </a:ext>
              </a:extLst>
            </p:cNvPr>
            <p:cNvCxnSpPr>
              <a:cxnSpLocks/>
            </p:cNvCxnSpPr>
            <p:nvPr/>
          </p:nvCxnSpPr>
          <p:spPr>
            <a:xfrm>
              <a:off x="749202" y="2470679"/>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E8113B54-0C2A-4591-AD33-A5711D496F49}"/>
                </a:ext>
              </a:extLst>
            </p:cNvPr>
            <p:cNvSpPr txBox="1"/>
            <p:nvPr/>
          </p:nvSpPr>
          <p:spPr>
            <a:xfrm>
              <a:off x="1054872" y="2298869"/>
              <a:ext cx="4420679" cy="343620"/>
            </a:xfrm>
            <a:prstGeom prst="rect">
              <a:avLst/>
            </a:prstGeom>
            <a:noFill/>
          </p:spPr>
          <p:txBody>
            <a:bodyPr wrap="square" rtlCol="0">
              <a:spAutoFit/>
            </a:bodyPr>
            <a:lstStyle/>
            <a:p>
              <a:pPr lvl="0" algn="just">
                <a:lnSpc>
                  <a:spcPct val="120000"/>
                </a:lnSpc>
              </a:pPr>
              <a:r>
                <a:rPr lang="en-US" sz="1500" b="1">
                  <a:latin typeface="Segoe UI" panose="020B0502040204020203" pitchFamily="34" charset="0"/>
                  <a:ea typeface="Segoe UI Black" panose="020B0A02040204020203" pitchFamily="34" charset="0"/>
                  <a:cs typeface="Segoe UI" panose="020B0502040204020203" pitchFamily="34" charset="0"/>
                </a:rPr>
                <a:t>Ra đời vào năm 2009</a:t>
              </a:r>
            </a:p>
          </p:txBody>
        </p:sp>
      </p:grpSp>
      <p:grpSp>
        <p:nvGrpSpPr>
          <p:cNvPr id="13" name="Group 12">
            <a:extLst>
              <a:ext uri="{FF2B5EF4-FFF2-40B4-BE49-F238E27FC236}">
                <a16:creationId xmlns:a16="http://schemas.microsoft.com/office/drawing/2014/main" id="{702DFF0C-6DA3-44AC-BD2D-DF8FDA8C9E0A}"/>
              </a:ext>
            </a:extLst>
          </p:cNvPr>
          <p:cNvGrpSpPr/>
          <p:nvPr/>
        </p:nvGrpSpPr>
        <p:grpSpPr>
          <a:xfrm>
            <a:off x="-7200998" y="2544469"/>
            <a:ext cx="4726349" cy="400687"/>
            <a:chOff x="749202" y="2569193"/>
            <a:chExt cx="4726349" cy="400687"/>
          </a:xfrm>
        </p:grpSpPr>
        <p:cxnSp>
          <p:nvCxnSpPr>
            <p:cNvPr id="197" name="Straight Connector 196">
              <a:extLst>
                <a:ext uri="{FF2B5EF4-FFF2-40B4-BE49-F238E27FC236}">
                  <a16:creationId xmlns:a16="http://schemas.microsoft.com/office/drawing/2014/main" id="{A1C22E8B-310D-40A4-A516-C58790D32F71}"/>
                </a:ext>
              </a:extLst>
            </p:cNvPr>
            <p:cNvCxnSpPr>
              <a:cxnSpLocks/>
            </p:cNvCxnSpPr>
            <p:nvPr/>
          </p:nvCxnSpPr>
          <p:spPr>
            <a:xfrm>
              <a:off x="749202" y="2769536"/>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370ABC91-AFD7-4963-90E3-316B77EA541F}"/>
                </a:ext>
              </a:extLst>
            </p:cNvPr>
            <p:cNvSpPr txBox="1"/>
            <p:nvPr/>
          </p:nvSpPr>
          <p:spPr>
            <a:xfrm>
              <a:off x="1054872" y="2569193"/>
              <a:ext cx="4420679" cy="400687"/>
            </a:xfrm>
            <a:prstGeom prst="rect">
              <a:avLst/>
            </a:prstGeom>
            <a:noFill/>
          </p:spPr>
          <p:txBody>
            <a:bodyPr wrap="square" rtlCol="0">
              <a:spAutoFit/>
            </a:bodyPr>
            <a:lstStyle/>
            <a:p>
              <a:pPr lvl="0" algn="just">
                <a:lnSpc>
                  <a:spcPct val="120000"/>
                </a:lnSpc>
              </a:pPr>
              <a:r>
                <a:rPr lang="en-US" b="1"/>
                <a:t>Môi trường thực thi JavaScripts </a:t>
              </a:r>
              <a:endParaRPr lang="en-US" sz="1500" b="1">
                <a:latin typeface="Segoe UI" panose="020B0502040204020203" pitchFamily="34" charset="0"/>
                <a:ea typeface="Segoe UI Black" panose="020B0A02040204020203" pitchFamily="34" charset="0"/>
                <a:cs typeface="Segoe UI" panose="020B0502040204020203" pitchFamily="34" charset="0"/>
              </a:endParaRPr>
            </a:p>
          </p:txBody>
        </p:sp>
      </p:grpSp>
      <p:grpSp>
        <p:nvGrpSpPr>
          <p:cNvPr id="14" name="Group 13">
            <a:extLst>
              <a:ext uri="{FF2B5EF4-FFF2-40B4-BE49-F238E27FC236}">
                <a16:creationId xmlns:a16="http://schemas.microsoft.com/office/drawing/2014/main" id="{AC4F4264-92D8-418D-9A42-AE63911338AA}"/>
              </a:ext>
            </a:extLst>
          </p:cNvPr>
          <p:cNvGrpSpPr/>
          <p:nvPr/>
        </p:nvGrpSpPr>
        <p:grpSpPr>
          <a:xfrm>
            <a:off x="-7200998" y="2847137"/>
            <a:ext cx="4726349" cy="369332"/>
            <a:chOff x="749202" y="2847137"/>
            <a:chExt cx="4726349" cy="369332"/>
          </a:xfrm>
        </p:grpSpPr>
        <p:cxnSp>
          <p:nvCxnSpPr>
            <p:cNvPr id="199" name="Straight Connector 198">
              <a:extLst>
                <a:ext uri="{FF2B5EF4-FFF2-40B4-BE49-F238E27FC236}">
                  <a16:creationId xmlns:a16="http://schemas.microsoft.com/office/drawing/2014/main" id="{7C3F6514-E1C0-4018-9A10-6CE3F8B2B384}"/>
                </a:ext>
              </a:extLst>
            </p:cNvPr>
            <p:cNvCxnSpPr>
              <a:cxnSpLocks/>
            </p:cNvCxnSpPr>
            <p:nvPr/>
          </p:nvCxnSpPr>
          <p:spPr>
            <a:xfrm>
              <a:off x="749202" y="3031803"/>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38966272-9ED5-42D1-B236-8CB859355AC4}"/>
                </a:ext>
              </a:extLst>
            </p:cNvPr>
            <p:cNvSpPr txBox="1"/>
            <p:nvPr/>
          </p:nvSpPr>
          <p:spPr>
            <a:xfrm>
              <a:off x="1054872" y="2847137"/>
              <a:ext cx="4420679" cy="369332"/>
            </a:xfrm>
            <a:prstGeom prst="rect">
              <a:avLst/>
            </a:prstGeom>
            <a:noFill/>
          </p:spPr>
          <p:txBody>
            <a:bodyPr wrap="square" rtlCol="0">
              <a:spAutoFit/>
            </a:bodyPr>
            <a:lstStyle/>
            <a:p>
              <a:r>
                <a:rPr lang="en-US" b="1"/>
                <a:t>Dùng để phát triển web Server, web API</a:t>
              </a:r>
              <a:endParaRPr lang="en-US"/>
            </a:p>
          </p:txBody>
        </p:sp>
      </p:grpSp>
      <p:sp>
        <p:nvSpPr>
          <p:cNvPr id="205" name="Rectangle: Rounded Corners 204">
            <a:extLst>
              <a:ext uri="{FF2B5EF4-FFF2-40B4-BE49-F238E27FC236}">
                <a16:creationId xmlns:a16="http://schemas.microsoft.com/office/drawing/2014/main" id="{FB8284FE-EF50-4838-A7BE-F5CF478FC247}"/>
              </a:ext>
            </a:extLst>
          </p:cNvPr>
          <p:cNvSpPr/>
          <p:nvPr/>
        </p:nvSpPr>
        <p:spPr>
          <a:xfrm>
            <a:off x="-12531793" y="3350063"/>
            <a:ext cx="2958799" cy="388547"/>
          </a:xfrm>
          <a:prstGeom prst="roundRect">
            <a:avLst>
              <a:gd name="adj" fmla="val 19116"/>
            </a:avLst>
          </a:prstGeom>
          <a:solidFill>
            <a:srgbClr val="8CA771"/>
          </a:solidFill>
          <a:ln w="28575">
            <a:solidFill>
              <a:srgbClr val="422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Segoe UI Black" panose="020B0A02040204020203" pitchFamily="34" charset="0"/>
              <a:ea typeface="Segoe UI Black" panose="020B0A02040204020203" pitchFamily="34" charset="0"/>
            </a:endParaRPr>
          </a:p>
        </p:txBody>
      </p:sp>
      <p:sp>
        <p:nvSpPr>
          <p:cNvPr id="206" name="Rectangle 205">
            <a:extLst>
              <a:ext uri="{FF2B5EF4-FFF2-40B4-BE49-F238E27FC236}">
                <a16:creationId xmlns:a16="http://schemas.microsoft.com/office/drawing/2014/main" id="{B4BD4154-F2C5-48B3-BAB2-24D057896CEB}"/>
              </a:ext>
            </a:extLst>
          </p:cNvPr>
          <p:cNvSpPr/>
          <p:nvPr/>
        </p:nvSpPr>
        <p:spPr>
          <a:xfrm>
            <a:off x="-12334155" y="3359670"/>
            <a:ext cx="2563523" cy="369332"/>
          </a:xfrm>
          <a:prstGeom prst="rect">
            <a:avLst/>
          </a:prstGeom>
        </p:spPr>
        <p:txBody>
          <a:bodyPr wrap="none">
            <a:spAutoFit/>
          </a:bodyPr>
          <a:lstStyle/>
          <a:p>
            <a:pPr algn="ctr"/>
            <a:r>
              <a:rPr lang="en-US" b="1">
                <a:solidFill>
                  <a:schemeClr val="bg1"/>
                </a:solidFill>
                <a:latin typeface="Segoe UI Black" panose="020B0A02040204020203" pitchFamily="34" charset="0"/>
                <a:ea typeface="Segoe UI Black" panose="020B0A02040204020203" pitchFamily="34" charset="0"/>
              </a:rPr>
              <a:t>2.2. </a:t>
            </a:r>
            <a:r>
              <a:rPr lang="vi-VN" b="1">
                <a:solidFill>
                  <a:schemeClr val="bg1"/>
                </a:solidFill>
                <a:latin typeface="Segoe UI Black" panose="020B0A02040204020203" pitchFamily="34" charset="0"/>
                <a:ea typeface="Segoe UI Black" panose="020B0A02040204020203" pitchFamily="34" charset="0"/>
              </a:rPr>
              <a:t>Ư</a:t>
            </a:r>
            <a:r>
              <a:rPr lang="en-US" b="1">
                <a:solidFill>
                  <a:schemeClr val="bg1"/>
                </a:solidFill>
                <a:latin typeface="Segoe UI Black" panose="020B0A02040204020203" pitchFamily="34" charset="0"/>
                <a:ea typeface="Segoe UI Black" panose="020B0A02040204020203" pitchFamily="34" charset="0"/>
              </a:rPr>
              <a:t>u điểm NodeJS</a:t>
            </a:r>
          </a:p>
        </p:txBody>
      </p:sp>
      <p:cxnSp>
        <p:nvCxnSpPr>
          <p:cNvPr id="207" name="Straight Connector 206">
            <a:extLst>
              <a:ext uri="{FF2B5EF4-FFF2-40B4-BE49-F238E27FC236}">
                <a16:creationId xmlns:a16="http://schemas.microsoft.com/office/drawing/2014/main" id="{36EFCF8B-1C79-46ED-8001-F7140C2C424A}"/>
              </a:ext>
            </a:extLst>
          </p:cNvPr>
          <p:cNvCxnSpPr>
            <a:cxnSpLocks/>
          </p:cNvCxnSpPr>
          <p:nvPr/>
        </p:nvCxnSpPr>
        <p:spPr>
          <a:xfrm>
            <a:off x="-12406366" y="3976352"/>
            <a:ext cx="0" cy="731520"/>
          </a:xfrm>
          <a:prstGeom prst="line">
            <a:avLst/>
          </a:prstGeom>
          <a:ln w="25400" cap="rnd">
            <a:solidFill>
              <a:srgbClr val="8CA77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nvGrpSpPr>
          <p:cNvPr id="208" name="Group 207">
            <a:extLst>
              <a:ext uri="{FF2B5EF4-FFF2-40B4-BE49-F238E27FC236}">
                <a16:creationId xmlns:a16="http://schemas.microsoft.com/office/drawing/2014/main" id="{67D6FC85-1D27-4FA3-A9B4-1891C5D67522}"/>
              </a:ext>
            </a:extLst>
          </p:cNvPr>
          <p:cNvGrpSpPr/>
          <p:nvPr/>
        </p:nvGrpSpPr>
        <p:grpSpPr>
          <a:xfrm>
            <a:off x="-12661996" y="3965744"/>
            <a:ext cx="4726349" cy="343620"/>
            <a:chOff x="749202" y="2298869"/>
            <a:chExt cx="4726349" cy="343620"/>
          </a:xfrm>
        </p:grpSpPr>
        <p:cxnSp>
          <p:nvCxnSpPr>
            <p:cNvPr id="209" name="Straight Connector 208">
              <a:extLst>
                <a:ext uri="{FF2B5EF4-FFF2-40B4-BE49-F238E27FC236}">
                  <a16:creationId xmlns:a16="http://schemas.microsoft.com/office/drawing/2014/main" id="{1BD48ACF-A648-4F07-90EB-428A6C109CD8}"/>
                </a:ext>
              </a:extLst>
            </p:cNvPr>
            <p:cNvCxnSpPr>
              <a:cxnSpLocks/>
            </p:cNvCxnSpPr>
            <p:nvPr/>
          </p:nvCxnSpPr>
          <p:spPr>
            <a:xfrm>
              <a:off x="749202" y="2470679"/>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EECB19D9-2F8D-4022-B206-C227034D0FEB}"/>
                </a:ext>
              </a:extLst>
            </p:cNvPr>
            <p:cNvSpPr txBox="1"/>
            <p:nvPr/>
          </p:nvSpPr>
          <p:spPr>
            <a:xfrm>
              <a:off x="1054872" y="2298869"/>
              <a:ext cx="4420679" cy="343620"/>
            </a:xfrm>
            <a:prstGeom prst="rect">
              <a:avLst/>
            </a:prstGeom>
            <a:noFill/>
          </p:spPr>
          <p:txBody>
            <a:bodyPr wrap="square" rtlCol="0">
              <a:spAutoFit/>
            </a:bodyPr>
            <a:lstStyle/>
            <a:p>
              <a:pPr lvl="0" algn="just">
                <a:lnSpc>
                  <a:spcPct val="120000"/>
                </a:lnSpc>
              </a:pPr>
              <a:r>
                <a:rPr lang="en-US" sz="1500" b="1">
                  <a:latin typeface="Segoe UI" panose="020B0502040204020203" pitchFamily="34" charset="0"/>
                  <a:ea typeface="Segoe UI Black" panose="020B0A02040204020203" pitchFamily="34" charset="0"/>
                  <a:cs typeface="Segoe UI" panose="020B0502040204020203" pitchFamily="34" charset="0"/>
                </a:rPr>
                <a:t>Xử lý nhiều kết nối chỉ với một luồng </a:t>
              </a:r>
            </a:p>
          </p:txBody>
        </p:sp>
      </p:grpSp>
      <p:grpSp>
        <p:nvGrpSpPr>
          <p:cNvPr id="211" name="Group 210">
            <a:extLst>
              <a:ext uri="{FF2B5EF4-FFF2-40B4-BE49-F238E27FC236}">
                <a16:creationId xmlns:a16="http://schemas.microsoft.com/office/drawing/2014/main" id="{61B9B60F-7406-4055-9F64-CBB613E473D9}"/>
              </a:ext>
            </a:extLst>
          </p:cNvPr>
          <p:cNvGrpSpPr/>
          <p:nvPr/>
        </p:nvGrpSpPr>
        <p:grpSpPr>
          <a:xfrm>
            <a:off x="-12661996" y="4211344"/>
            <a:ext cx="4726349" cy="400687"/>
            <a:chOff x="749202" y="2569193"/>
            <a:chExt cx="4726349" cy="400687"/>
          </a:xfrm>
        </p:grpSpPr>
        <p:cxnSp>
          <p:nvCxnSpPr>
            <p:cNvPr id="212" name="Straight Connector 211">
              <a:extLst>
                <a:ext uri="{FF2B5EF4-FFF2-40B4-BE49-F238E27FC236}">
                  <a16:creationId xmlns:a16="http://schemas.microsoft.com/office/drawing/2014/main" id="{AC0FA516-6B59-403A-9784-868FAB790180}"/>
                </a:ext>
              </a:extLst>
            </p:cNvPr>
            <p:cNvCxnSpPr>
              <a:cxnSpLocks/>
            </p:cNvCxnSpPr>
            <p:nvPr/>
          </p:nvCxnSpPr>
          <p:spPr>
            <a:xfrm>
              <a:off x="749202" y="2769536"/>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06C6EF94-0A36-46BF-BE04-53C6BA10C2CF}"/>
                </a:ext>
              </a:extLst>
            </p:cNvPr>
            <p:cNvSpPr txBox="1"/>
            <p:nvPr/>
          </p:nvSpPr>
          <p:spPr>
            <a:xfrm>
              <a:off x="1054872" y="2569193"/>
              <a:ext cx="4420679" cy="400687"/>
            </a:xfrm>
            <a:prstGeom prst="rect">
              <a:avLst/>
            </a:prstGeom>
            <a:noFill/>
          </p:spPr>
          <p:txBody>
            <a:bodyPr wrap="square" rtlCol="0">
              <a:spAutoFit/>
            </a:bodyPr>
            <a:lstStyle/>
            <a:p>
              <a:pPr lvl="0" algn="just">
                <a:lnSpc>
                  <a:spcPct val="120000"/>
                </a:lnSpc>
              </a:pPr>
              <a:r>
                <a:rPr lang="en-US" b="1"/>
                <a:t>Tốc độ xử lý nhanh </a:t>
              </a:r>
              <a:endParaRPr lang="en-US" sz="1500" b="1">
                <a:latin typeface="Segoe UI" panose="020B0502040204020203" pitchFamily="34" charset="0"/>
                <a:ea typeface="Segoe UI Black" panose="020B0A02040204020203" pitchFamily="34" charset="0"/>
                <a:cs typeface="Segoe UI" panose="020B0502040204020203" pitchFamily="34" charset="0"/>
              </a:endParaRPr>
            </a:p>
          </p:txBody>
        </p:sp>
      </p:grpSp>
      <p:grpSp>
        <p:nvGrpSpPr>
          <p:cNvPr id="214" name="Group 213">
            <a:extLst>
              <a:ext uri="{FF2B5EF4-FFF2-40B4-BE49-F238E27FC236}">
                <a16:creationId xmlns:a16="http://schemas.microsoft.com/office/drawing/2014/main" id="{5A785495-B37F-44D6-941A-7AF0011F1C53}"/>
              </a:ext>
            </a:extLst>
          </p:cNvPr>
          <p:cNvGrpSpPr/>
          <p:nvPr/>
        </p:nvGrpSpPr>
        <p:grpSpPr>
          <a:xfrm>
            <a:off x="-12661996" y="4514012"/>
            <a:ext cx="4726349" cy="369332"/>
            <a:chOff x="749202" y="2847137"/>
            <a:chExt cx="4726349" cy="369332"/>
          </a:xfrm>
        </p:grpSpPr>
        <p:cxnSp>
          <p:nvCxnSpPr>
            <p:cNvPr id="215" name="Straight Connector 214">
              <a:extLst>
                <a:ext uri="{FF2B5EF4-FFF2-40B4-BE49-F238E27FC236}">
                  <a16:creationId xmlns:a16="http://schemas.microsoft.com/office/drawing/2014/main" id="{49E7B20D-3BE9-4955-8903-4A68F609E321}"/>
                </a:ext>
              </a:extLst>
            </p:cNvPr>
            <p:cNvCxnSpPr>
              <a:cxnSpLocks/>
            </p:cNvCxnSpPr>
            <p:nvPr/>
          </p:nvCxnSpPr>
          <p:spPr>
            <a:xfrm>
              <a:off x="749202" y="3031803"/>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16" name="TextBox 215">
              <a:extLst>
                <a:ext uri="{FF2B5EF4-FFF2-40B4-BE49-F238E27FC236}">
                  <a16:creationId xmlns:a16="http://schemas.microsoft.com/office/drawing/2014/main" id="{FDC542AC-6DDB-4DAF-A42D-5A3E9DB71D39}"/>
                </a:ext>
              </a:extLst>
            </p:cNvPr>
            <p:cNvSpPr txBox="1"/>
            <p:nvPr/>
          </p:nvSpPr>
          <p:spPr>
            <a:xfrm>
              <a:off x="1054872" y="2847137"/>
              <a:ext cx="4420679" cy="369332"/>
            </a:xfrm>
            <a:prstGeom prst="rect">
              <a:avLst/>
            </a:prstGeom>
            <a:noFill/>
          </p:spPr>
          <p:txBody>
            <a:bodyPr wrap="square" rtlCol="0">
              <a:spAutoFit/>
            </a:bodyPr>
            <a:lstStyle/>
            <a:p>
              <a:r>
                <a:rPr lang="en-US" b="1"/>
                <a:t>Dễ dàng mở rộng </a:t>
              </a:r>
              <a:endParaRPr lang="en-US"/>
            </a:p>
          </p:txBody>
        </p:sp>
      </p:grpSp>
      <p:pic>
        <p:nvPicPr>
          <p:cNvPr id="47" name="Picture 46">
            <a:extLst>
              <a:ext uri="{FF2B5EF4-FFF2-40B4-BE49-F238E27FC236}">
                <a16:creationId xmlns:a16="http://schemas.microsoft.com/office/drawing/2014/main" id="{43FB959F-5381-4903-A5C0-03B024D7ADC2}"/>
              </a:ext>
            </a:extLst>
          </p:cNvPr>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345973" y="2196444"/>
            <a:ext cx="5623126" cy="4604888"/>
          </a:xfrm>
          <a:prstGeom prst="rect">
            <a:avLst/>
          </a:prstGeom>
          <a:noFill/>
          <a:ln>
            <a:solidFill>
              <a:srgbClr val="FFFFFF"/>
            </a:solidFill>
          </a:ln>
        </p:spPr>
      </p:pic>
      <p:sp>
        <p:nvSpPr>
          <p:cNvPr id="48" name="Hexagon 47">
            <a:extLst>
              <a:ext uri="{FF2B5EF4-FFF2-40B4-BE49-F238E27FC236}">
                <a16:creationId xmlns:a16="http://schemas.microsoft.com/office/drawing/2014/main" id="{51635FC0-E919-405C-BD69-1C3CAD5C8DFC}"/>
              </a:ext>
            </a:extLst>
          </p:cNvPr>
          <p:cNvSpPr/>
          <p:nvPr/>
        </p:nvSpPr>
        <p:spPr>
          <a:xfrm>
            <a:off x="15048990" y="2939685"/>
            <a:ext cx="4922918" cy="4604887"/>
          </a:xfrm>
          <a:prstGeom prst="hexagon">
            <a:avLst/>
          </a:prstGeom>
          <a:solidFill>
            <a:srgbClr val="422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Off-page Connector 48">
            <a:extLst>
              <a:ext uri="{FF2B5EF4-FFF2-40B4-BE49-F238E27FC236}">
                <a16:creationId xmlns:a16="http://schemas.microsoft.com/office/drawing/2014/main" id="{807FFD06-6277-492F-97FF-F265BF551427}"/>
              </a:ext>
            </a:extLst>
          </p:cNvPr>
          <p:cNvSpPr/>
          <p:nvPr/>
        </p:nvSpPr>
        <p:spPr>
          <a:xfrm rot="5400000">
            <a:off x="14488779" y="710078"/>
            <a:ext cx="5168410" cy="6373188"/>
          </a:xfrm>
          <a:prstGeom prst="flowChartOffpageConnector">
            <a:avLst/>
          </a:prstGeom>
          <a:blipFill dpi="0" rotWithShape="0">
            <a:blip r:embed="rId8">
              <a:extLst>
                <a:ext uri="{BEBA8EAE-BF5A-486C-A8C5-ECC9F3942E4B}">
                  <a14:imgProps xmlns:a14="http://schemas.microsoft.com/office/drawing/2010/main">
                    <a14:imgLayer r:embed="rId9">
                      <a14:imgEffect>
                        <a14:colorTemperature colorTemp="11200"/>
                      </a14:imgEffect>
                    </a14:imgLayer>
                  </a14:imgProps>
                </a:ext>
              </a:extLst>
            </a:blip>
            <a:srcRect/>
            <a:stretch>
              <a:fillRect l="-38616" t="-680" r="-23306" b="680"/>
            </a:stretch>
          </a:blipFill>
          <a:ln w="76200">
            <a:solidFill>
              <a:srgbClr val="8CA77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Rounded Corners 49">
            <a:extLst>
              <a:ext uri="{FF2B5EF4-FFF2-40B4-BE49-F238E27FC236}">
                <a16:creationId xmlns:a16="http://schemas.microsoft.com/office/drawing/2014/main" id="{E3D08458-09FE-431D-9DD3-CE938F65FB35}"/>
              </a:ext>
            </a:extLst>
          </p:cNvPr>
          <p:cNvSpPr/>
          <p:nvPr/>
        </p:nvSpPr>
        <p:spPr>
          <a:xfrm>
            <a:off x="622006" y="1683188"/>
            <a:ext cx="4900269" cy="388547"/>
          </a:xfrm>
          <a:prstGeom prst="roundRect">
            <a:avLst>
              <a:gd name="adj" fmla="val 19116"/>
            </a:avLst>
          </a:prstGeom>
          <a:solidFill>
            <a:srgbClr val="8CA771"/>
          </a:solidFill>
          <a:ln w="28575">
            <a:solidFill>
              <a:srgbClr val="422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Segoe UI Black" panose="020B0A02040204020203" pitchFamily="34" charset="0"/>
              <a:ea typeface="Segoe UI Black" panose="020B0A02040204020203" pitchFamily="34" charset="0"/>
            </a:endParaRPr>
          </a:p>
        </p:txBody>
      </p:sp>
      <p:sp>
        <p:nvSpPr>
          <p:cNvPr id="51" name="Rectangle 50">
            <a:extLst>
              <a:ext uri="{FF2B5EF4-FFF2-40B4-BE49-F238E27FC236}">
                <a16:creationId xmlns:a16="http://schemas.microsoft.com/office/drawing/2014/main" id="{7E823D11-F773-4C66-994B-5C83151EE35C}"/>
              </a:ext>
            </a:extLst>
          </p:cNvPr>
          <p:cNvSpPr/>
          <p:nvPr/>
        </p:nvSpPr>
        <p:spPr>
          <a:xfrm>
            <a:off x="666185" y="1692795"/>
            <a:ext cx="4811910" cy="369332"/>
          </a:xfrm>
          <a:prstGeom prst="rect">
            <a:avLst/>
          </a:prstGeom>
        </p:spPr>
        <p:txBody>
          <a:bodyPr wrap="square">
            <a:spAutoFit/>
          </a:bodyPr>
          <a:lstStyle/>
          <a:p>
            <a:pPr algn="ctr"/>
            <a:r>
              <a:rPr lang="en-US" b="1">
                <a:solidFill>
                  <a:schemeClr val="bg1"/>
                </a:solidFill>
                <a:latin typeface="Segoe UI Black" panose="020B0A02040204020203" pitchFamily="34" charset="0"/>
                <a:ea typeface="Segoe UI Black" panose="020B0A02040204020203" pitchFamily="34" charset="0"/>
              </a:rPr>
              <a:t>4.6. Giao diện trang chỉnh sửa sản phẩm</a:t>
            </a:r>
          </a:p>
        </p:txBody>
      </p:sp>
      <p:sp>
        <p:nvSpPr>
          <p:cNvPr id="75" name="Rectangle: Rounded Corners 74">
            <a:extLst>
              <a:ext uri="{FF2B5EF4-FFF2-40B4-BE49-F238E27FC236}">
                <a16:creationId xmlns:a16="http://schemas.microsoft.com/office/drawing/2014/main" id="{619E793A-7D04-4E35-A75F-0D3F4E1B567B}"/>
              </a:ext>
            </a:extLst>
          </p:cNvPr>
          <p:cNvSpPr/>
          <p:nvPr/>
        </p:nvSpPr>
        <p:spPr>
          <a:xfrm>
            <a:off x="-5269036" y="3571051"/>
            <a:ext cx="3191256" cy="388547"/>
          </a:xfrm>
          <a:prstGeom prst="roundRect">
            <a:avLst>
              <a:gd name="adj" fmla="val 19116"/>
            </a:avLst>
          </a:prstGeom>
          <a:solidFill>
            <a:srgbClr val="8CA771"/>
          </a:solidFill>
          <a:ln w="28575">
            <a:solidFill>
              <a:srgbClr val="422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Segoe UI Black" panose="020B0A02040204020203" pitchFamily="34" charset="0"/>
              <a:ea typeface="Segoe UI Black" panose="020B0A02040204020203" pitchFamily="34" charset="0"/>
            </a:endParaRPr>
          </a:p>
        </p:txBody>
      </p:sp>
      <p:sp>
        <p:nvSpPr>
          <p:cNvPr id="76" name="Rectangle 75">
            <a:extLst>
              <a:ext uri="{FF2B5EF4-FFF2-40B4-BE49-F238E27FC236}">
                <a16:creationId xmlns:a16="http://schemas.microsoft.com/office/drawing/2014/main" id="{F67AF99D-FE54-4D24-B8EB-3FA2ABE631FE}"/>
              </a:ext>
            </a:extLst>
          </p:cNvPr>
          <p:cNvSpPr/>
          <p:nvPr/>
        </p:nvSpPr>
        <p:spPr>
          <a:xfrm>
            <a:off x="-5085814" y="3580658"/>
            <a:ext cx="2824812" cy="369332"/>
          </a:xfrm>
          <a:prstGeom prst="rect">
            <a:avLst/>
          </a:prstGeom>
        </p:spPr>
        <p:txBody>
          <a:bodyPr wrap="none">
            <a:spAutoFit/>
          </a:bodyPr>
          <a:lstStyle/>
          <a:p>
            <a:pPr algn="ctr"/>
            <a:r>
              <a:rPr lang="en-US" b="1">
                <a:solidFill>
                  <a:schemeClr val="bg1"/>
                </a:solidFill>
                <a:latin typeface="Segoe UI Black" panose="020B0A02040204020203" pitchFamily="34" charset="0"/>
                <a:ea typeface="Segoe UI Black" panose="020B0A02040204020203" pitchFamily="34" charset="0"/>
              </a:rPr>
              <a:t>2.9. Ưu điểm ExpressJS</a:t>
            </a:r>
          </a:p>
        </p:txBody>
      </p:sp>
      <p:cxnSp>
        <p:nvCxnSpPr>
          <p:cNvPr id="77" name="Straight Connector 76">
            <a:extLst>
              <a:ext uri="{FF2B5EF4-FFF2-40B4-BE49-F238E27FC236}">
                <a16:creationId xmlns:a16="http://schemas.microsoft.com/office/drawing/2014/main" id="{A03F82DE-EFFC-43F5-A0A3-70F3404B0407}"/>
              </a:ext>
            </a:extLst>
          </p:cNvPr>
          <p:cNvCxnSpPr>
            <a:cxnSpLocks/>
          </p:cNvCxnSpPr>
          <p:nvPr/>
        </p:nvCxnSpPr>
        <p:spPr>
          <a:xfrm>
            <a:off x="-5143608" y="4197340"/>
            <a:ext cx="0" cy="731520"/>
          </a:xfrm>
          <a:prstGeom prst="line">
            <a:avLst/>
          </a:prstGeom>
          <a:ln w="25400" cap="rnd">
            <a:solidFill>
              <a:srgbClr val="8CA77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10BB56C-F044-4FE0-AC7D-F53981A1609E}"/>
              </a:ext>
            </a:extLst>
          </p:cNvPr>
          <p:cNvCxnSpPr>
            <a:cxnSpLocks/>
          </p:cNvCxnSpPr>
          <p:nvPr/>
        </p:nvCxnSpPr>
        <p:spPr>
          <a:xfrm>
            <a:off x="-5143608" y="4358542"/>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AE1BB39E-81EF-4A32-A458-B33E85FD6DB5}"/>
              </a:ext>
            </a:extLst>
          </p:cNvPr>
          <p:cNvSpPr txBox="1"/>
          <p:nvPr/>
        </p:nvSpPr>
        <p:spPr>
          <a:xfrm>
            <a:off x="-4837938" y="4186732"/>
            <a:ext cx="4420679" cy="897618"/>
          </a:xfrm>
          <a:prstGeom prst="rect">
            <a:avLst/>
          </a:prstGeom>
          <a:noFill/>
        </p:spPr>
        <p:txBody>
          <a:bodyPr wrap="square" rtlCol="0">
            <a:spAutoFit/>
          </a:bodyPr>
          <a:lstStyle/>
          <a:p>
            <a:pPr lvl="0" algn="just">
              <a:lnSpc>
                <a:spcPct val="120000"/>
              </a:lnSpc>
            </a:pPr>
            <a:r>
              <a:rPr lang="vi-VN" sz="1500" b="1">
                <a:latin typeface="Segoe UI" panose="020B0502040204020203" pitchFamily="34" charset="0"/>
                <a:ea typeface="Segoe UI Black" panose="020B0A02040204020203" pitchFamily="34" charset="0"/>
                <a:cs typeface="Segoe UI" panose="020B0502040204020203" pitchFamily="34" charset="0"/>
              </a:rPr>
              <a:t>Khả năng lưu trữ linh hoạt</a:t>
            </a:r>
          </a:p>
          <a:p>
            <a:pPr lvl="0" algn="just">
              <a:lnSpc>
                <a:spcPct val="120000"/>
              </a:lnSpc>
            </a:pPr>
            <a:r>
              <a:rPr lang="vi-VN" sz="1500" b="1">
                <a:latin typeface="Segoe UI" panose="020B0502040204020203" pitchFamily="34" charset="0"/>
                <a:ea typeface="Segoe UI Black" panose="020B0A02040204020203" pitchFamily="34" charset="0"/>
                <a:cs typeface="Segoe UI" panose="020B0502040204020203" pitchFamily="34" charset="0"/>
              </a:rPr>
              <a:t>Tốc độ truy vẫn cao</a:t>
            </a:r>
          </a:p>
          <a:p>
            <a:pPr lvl="0" algn="just">
              <a:lnSpc>
                <a:spcPct val="120000"/>
              </a:lnSpc>
            </a:pPr>
            <a:r>
              <a:rPr lang="vi-VN" sz="1500" b="1">
                <a:latin typeface="Segoe UI" panose="020B0502040204020203" pitchFamily="34" charset="0"/>
                <a:ea typeface="Segoe UI Black" panose="020B0A02040204020203" pitchFamily="34" charset="0"/>
                <a:cs typeface="Segoe UI" panose="020B0502040204020203" pitchFamily="34" charset="0"/>
              </a:rPr>
              <a:t>Khả năng mở rộng, phân tán cao </a:t>
            </a:r>
          </a:p>
        </p:txBody>
      </p:sp>
      <p:cxnSp>
        <p:nvCxnSpPr>
          <p:cNvPr id="80" name="Straight Connector 79">
            <a:extLst>
              <a:ext uri="{FF2B5EF4-FFF2-40B4-BE49-F238E27FC236}">
                <a16:creationId xmlns:a16="http://schemas.microsoft.com/office/drawing/2014/main" id="{13881392-C397-4DC0-BAC3-05635EA1016A}"/>
              </a:ext>
            </a:extLst>
          </p:cNvPr>
          <p:cNvCxnSpPr>
            <a:cxnSpLocks/>
          </p:cNvCxnSpPr>
          <p:nvPr/>
        </p:nvCxnSpPr>
        <p:spPr>
          <a:xfrm>
            <a:off x="-5143608" y="4642950"/>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3E33904-00EA-46A0-BE04-A1204F9D4549}"/>
              </a:ext>
            </a:extLst>
          </p:cNvPr>
          <p:cNvCxnSpPr>
            <a:cxnSpLocks/>
          </p:cNvCxnSpPr>
          <p:nvPr/>
        </p:nvCxnSpPr>
        <p:spPr>
          <a:xfrm>
            <a:off x="-5143608" y="4927358"/>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1C7FEA49-F7B9-4C5E-B523-43AE74FC7A3F}"/>
              </a:ext>
            </a:extLst>
          </p:cNvPr>
          <p:cNvGrpSpPr/>
          <p:nvPr/>
        </p:nvGrpSpPr>
        <p:grpSpPr>
          <a:xfrm>
            <a:off x="3874055" y="7413359"/>
            <a:ext cx="4876005" cy="4584295"/>
            <a:chOff x="3657998" y="2138387"/>
            <a:chExt cx="4876005" cy="4584295"/>
          </a:xfrm>
        </p:grpSpPr>
        <p:pic>
          <p:nvPicPr>
            <p:cNvPr id="61" name="Picture 60" descr="Mô hình MVC trong PHP - Minh Tri Nguyen">
              <a:extLst>
                <a:ext uri="{FF2B5EF4-FFF2-40B4-BE49-F238E27FC236}">
                  <a16:creationId xmlns:a16="http://schemas.microsoft.com/office/drawing/2014/main" id="{E1B3E483-1CD1-471A-A5FA-311731B9E5F5}"/>
                </a:ext>
              </a:extLst>
            </p:cNvPr>
            <p:cNvPicPr/>
            <p:nvPr/>
          </p:nvPicPr>
          <p:blipFill rotWithShape="1">
            <a:blip r:embed="rId10">
              <a:duotone>
                <a:schemeClr val="accent6">
                  <a:shade val="45000"/>
                  <a:satMod val="135000"/>
                </a:schemeClr>
                <a:prstClr val="white"/>
              </a:duotone>
              <a:extLst>
                <a:ext uri="{28A0092B-C50C-407E-A947-70E740481C1C}">
                  <a14:useLocalDpi xmlns:a14="http://schemas.microsoft.com/office/drawing/2010/main" val="0"/>
                </a:ext>
              </a:extLst>
            </a:blip>
            <a:srcRect t="3714"/>
            <a:stretch/>
          </p:blipFill>
          <p:spPr bwMode="auto">
            <a:xfrm>
              <a:off x="3657998" y="2138387"/>
              <a:ext cx="4876005" cy="4584295"/>
            </a:xfrm>
            <a:prstGeom prst="rect">
              <a:avLst/>
            </a:prstGeom>
            <a:noFill/>
            <a:ln>
              <a:noFill/>
            </a:ln>
          </p:spPr>
        </p:pic>
        <p:sp>
          <p:nvSpPr>
            <p:cNvPr id="2" name="Rectangle: Rounded Corners 1">
              <a:extLst>
                <a:ext uri="{FF2B5EF4-FFF2-40B4-BE49-F238E27FC236}">
                  <a16:creationId xmlns:a16="http://schemas.microsoft.com/office/drawing/2014/main" id="{EB584E7C-32A3-4289-89B5-DCA17F1E2ACE}"/>
                </a:ext>
              </a:extLst>
            </p:cNvPr>
            <p:cNvSpPr/>
            <p:nvPr/>
          </p:nvSpPr>
          <p:spPr>
            <a:xfrm>
              <a:off x="3784600" y="2642489"/>
              <a:ext cx="526956" cy="204648"/>
            </a:xfrm>
            <a:prstGeom prst="roundRect">
              <a:avLst/>
            </a:prstGeom>
            <a:solidFill>
              <a:srgbClr val="94B77C"/>
            </a:solidFill>
            <a:ln>
              <a:solidFill>
                <a:srgbClr val="94B7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4" name="Picture 2">
            <a:extLst>
              <a:ext uri="{FF2B5EF4-FFF2-40B4-BE49-F238E27FC236}">
                <a16:creationId xmlns:a16="http://schemas.microsoft.com/office/drawing/2014/main" id="{6D43747E-6B91-4139-AF3F-906984DB26B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38756" y="7900941"/>
            <a:ext cx="526957" cy="142032"/>
          </a:xfrm>
          <a:prstGeom prst="rect">
            <a:avLst/>
          </a:prstGeom>
          <a:noFill/>
          <a:extLst>
            <a:ext uri="{909E8E84-426E-40DD-AFC4-6F175D3DCCD1}">
              <a14:hiddenFill xmlns:a14="http://schemas.microsoft.com/office/drawing/2010/main">
                <a:solidFill>
                  <a:srgbClr val="FFFFFF"/>
                </a:solidFill>
              </a14:hiddenFill>
            </a:ext>
          </a:extLst>
        </p:spPr>
      </p:pic>
      <p:sp>
        <p:nvSpPr>
          <p:cNvPr id="65" name="Freeform: Shape 64">
            <a:extLst>
              <a:ext uri="{FF2B5EF4-FFF2-40B4-BE49-F238E27FC236}">
                <a16:creationId xmlns:a16="http://schemas.microsoft.com/office/drawing/2014/main" id="{D21DC45D-0579-44C7-98DD-CB17236B284A}"/>
              </a:ext>
            </a:extLst>
          </p:cNvPr>
          <p:cNvSpPr/>
          <p:nvPr/>
        </p:nvSpPr>
        <p:spPr>
          <a:xfrm flipH="1">
            <a:off x="11229059" y="6190724"/>
            <a:ext cx="1478074" cy="1371455"/>
          </a:xfrm>
          <a:custGeom>
            <a:avLst/>
            <a:gdLst>
              <a:gd name="connsiteX0" fmla="*/ 7144 w 9153525"/>
              <a:gd name="connsiteY0" fmla="*/ 940630 h 7467600"/>
              <a:gd name="connsiteX1" fmla="*/ 2483644 w 9153525"/>
              <a:gd name="connsiteY1" fmla="*/ 7180 h 7467600"/>
              <a:gd name="connsiteX2" fmla="*/ 6770846 w 9153525"/>
              <a:gd name="connsiteY2" fmla="*/ 2501778 h 7467600"/>
              <a:gd name="connsiteX3" fmla="*/ 9151144 w 9153525"/>
              <a:gd name="connsiteY3" fmla="*/ 5064956 h 7467600"/>
              <a:gd name="connsiteX4" fmla="*/ 9046369 w 9153525"/>
              <a:gd name="connsiteY4" fmla="*/ 7465256 h 7467600"/>
              <a:gd name="connsiteX5" fmla="*/ 7144 w 9153525"/>
              <a:gd name="connsiteY5" fmla="*/ 7465256 h 7467600"/>
              <a:gd name="connsiteX6" fmla="*/ 7144 w 9153525"/>
              <a:gd name="connsiteY6" fmla="*/ 940630 h 746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3525" h="7467600">
                <a:moveTo>
                  <a:pt x="7144" y="940630"/>
                </a:moveTo>
                <a:cubicBezTo>
                  <a:pt x="7144" y="940630"/>
                  <a:pt x="921544" y="16705"/>
                  <a:pt x="2483644" y="7180"/>
                </a:cubicBezTo>
                <a:cubicBezTo>
                  <a:pt x="4045744" y="-2345"/>
                  <a:pt x="4599147" y="1852173"/>
                  <a:pt x="6770846" y="2501778"/>
                </a:cubicBezTo>
                <a:cubicBezTo>
                  <a:pt x="8942546" y="3151383"/>
                  <a:pt x="9151144" y="5064956"/>
                  <a:pt x="9151144" y="5064956"/>
                </a:cubicBezTo>
                <a:lnTo>
                  <a:pt x="9046369" y="7465256"/>
                </a:lnTo>
                <a:lnTo>
                  <a:pt x="7144" y="7465256"/>
                </a:lnTo>
                <a:lnTo>
                  <a:pt x="7144" y="940630"/>
                </a:lnTo>
                <a:close/>
              </a:path>
            </a:pathLst>
          </a:custGeom>
          <a:solidFill>
            <a:srgbClr val="94B77C"/>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 name="Freeform: Shape 65">
            <a:extLst>
              <a:ext uri="{FF2B5EF4-FFF2-40B4-BE49-F238E27FC236}">
                <a16:creationId xmlns:a16="http://schemas.microsoft.com/office/drawing/2014/main" id="{57319389-6117-43D4-84B6-366C18F6DA1E}"/>
              </a:ext>
            </a:extLst>
          </p:cNvPr>
          <p:cNvSpPr/>
          <p:nvPr/>
        </p:nvSpPr>
        <p:spPr>
          <a:xfrm flipH="1">
            <a:off x="11124722" y="6421639"/>
            <a:ext cx="1199103" cy="669984"/>
          </a:xfrm>
          <a:custGeom>
            <a:avLst/>
            <a:gdLst>
              <a:gd name="connsiteX0" fmla="*/ 7144 w 6572250"/>
              <a:gd name="connsiteY0" fmla="*/ 41396 h 3648075"/>
              <a:gd name="connsiteX1" fmla="*/ 6569869 w 6572250"/>
              <a:gd name="connsiteY1" fmla="*/ 3645656 h 3648075"/>
              <a:gd name="connsiteX2" fmla="*/ 7144 w 6572250"/>
              <a:gd name="connsiteY2" fmla="*/ 3645656 h 3648075"/>
              <a:gd name="connsiteX3" fmla="*/ 7144 w 6572250"/>
              <a:gd name="connsiteY3" fmla="*/ 41396 h 3648075"/>
            </a:gdLst>
            <a:ahLst/>
            <a:cxnLst>
              <a:cxn ang="0">
                <a:pos x="connsiteX0" y="connsiteY0"/>
              </a:cxn>
              <a:cxn ang="0">
                <a:pos x="connsiteX1" y="connsiteY1"/>
              </a:cxn>
              <a:cxn ang="0">
                <a:pos x="connsiteX2" y="connsiteY2"/>
              </a:cxn>
              <a:cxn ang="0">
                <a:pos x="connsiteX3" y="connsiteY3"/>
              </a:cxn>
            </a:cxnLst>
            <a:rect l="l" t="t" r="r" b="b"/>
            <a:pathLst>
              <a:path w="6572250" h="3648075">
                <a:moveTo>
                  <a:pt x="7144" y="41396"/>
                </a:moveTo>
                <a:cubicBezTo>
                  <a:pt x="7144" y="41396"/>
                  <a:pt x="3920966" y="-597732"/>
                  <a:pt x="6569869" y="3645656"/>
                </a:cubicBezTo>
                <a:lnTo>
                  <a:pt x="7144" y="3645656"/>
                </a:lnTo>
                <a:lnTo>
                  <a:pt x="7144" y="41396"/>
                </a:lnTo>
                <a:close/>
              </a:path>
            </a:pathLst>
          </a:custGeom>
          <a:solidFill>
            <a:srgbClr val="422C1C"/>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0B254D8F-06F4-4EDA-B2B9-EB5D8DE969E4}"/>
              </a:ext>
            </a:extLst>
          </p:cNvPr>
          <p:cNvSpPr/>
          <p:nvPr/>
        </p:nvSpPr>
        <p:spPr>
          <a:xfrm flipH="1">
            <a:off x="11968797" y="5643184"/>
            <a:ext cx="2147959" cy="1200023"/>
          </a:xfrm>
          <a:custGeom>
            <a:avLst/>
            <a:gdLst>
              <a:gd name="connsiteX0" fmla="*/ 3743801 w 11772900"/>
              <a:gd name="connsiteY0" fmla="*/ 631984 h 6534150"/>
              <a:gd name="connsiteX1" fmla="*/ 6979444 w 11772900"/>
              <a:gd name="connsiteY1" fmla="*/ 1588294 h 6534150"/>
              <a:gd name="connsiteX2" fmla="*/ 11768614 w 11772900"/>
              <a:gd name="connsiteY2" fmla="*/ 6531769 h 6534150"/>
              <a:gd name="connsiteX3" fmla="*/ 7144 w 11772900"/>
              <a:gd name="connsiteY3" fmla="*/ 6531769 h 6534150"/>
              <a:gd name="connsiteX4" fmla="*/ 7144 w 11772900"/>
              <a:gd name="connsiteY4" fmla="*/ 7144 h 653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72900" h="6534150">
                <a:moveTo>
                  <a:pt x="3743801" y="631984"/>
                </a:moveTo>
                <a:cubicBezTo>
                  <a:pt x="3743801" y="631984"/>
                  <a:pt x="5083017" y="1430179"/>
                  <a:pt x="6979444" y="1588294"/>
                </a:cubicBezTo>
                <a:cubicBezTo>
                  <a:pt x="9598819" y="1807369"/>
                  <a:pt x="11051381" y="4598194"/>
                  <a:pt x="11768614" y="6531769"/>
                </a:cubicBezTo>
                <a:lnTo>
                  <a:pt x="7144" y="6531769"/>
                </a:lnTo>
                <a:lnTo>
                  <a:pt x="7144" y="7144"/>
                </a:lnTo>
              </a:path>
            </a:pathLst>
          </a:custGeom>
          <a:solidFill>
            <a:srgbClr val="8CA771"/>
          </a:solid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8E559E91-8F61-45B1-A224-B3F9BB402186}"/>
              </a:ext>
            </a:extLst>
          </p:cNvPr>
          <p:cNvSpPr/>
          <p:nvPr/>
        </p:nvSpPr>
        <p:spPr>
          <a:xfrm flipH="1">
            <a:off x="11875835" y="5933583"/>
            <a:ext cx="2267869" cy="976112"/>
          </a:xfrm>
          <a:custGeom>
            <a:avLst/>
            <a:gdLst>
              <a:gd name="connsiteX0" fmla="*/ 7144 w 12430125"/>
              <a:gd name="connsiteY0" fmla="*/ 7144 h 5314950"/>
              <a:gd name="connsiteX1" fmla="*/ 2626519 w 12430125"/>
              <a:gd name="connsiteY1" fmla="*/ 1268254 h 5314950"/>
              <a:gd name="connsiteX2" fmla="*/ 9151144 w 12430125"/>
              <a:gd name="connsiteY2" fmla="*/ 2173129 h 5314950"/>
              <a:gd name="connsiteX3" fmla="*/ 12427744 w 12430125"/>
              <a:gd name="connsiteY3" fmla="*/ 5316379 h 5314950"/>
              <a:gd name="connsiteX4" fmla="*/ 7144 w 12430125"/>
              <a:gd name="connsiteY4" fmla="*/ 5316379 h 5314950"/>
              <a:gd name="connsiteX5" fmla="*/ 7144 w 12430125"/>
              <a:gd name="connsiteY5" fmla="*/ 7144 h 531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30125" h="5314950">
                <a:moveTo>
                  <a:pt x="7144" y="7144"/>
                </a:moveTo>
                <a:cubicBezTo>
                  <a:pt x="7144" y="7144"/>
                  <a:pt x="673894" y="982504"/>
                  <a:pt x="2626519" y="1268254"/>
                </a:cubicBezTo>
                <a:cubicBezTo>
                  <a:pt x="4579144" y="1554004"/>
                  <a:pt x="7379494" y="1277779"/>
                  <a:pt x="9151144" y="2173129"/>
                </a:cubicBezTo>
                <a:cubicBezTo>
                  <a:pt x="10922794" y="3068479"/>
                  <a:pt x="12427744" y="5316379"/>
                  <a:pt x="12427744" y="5316379"/>
                </a:cubicBezTo>
                <a:lnTo>
                  <a:pt x="7144" y="5316379"/>
                </a:lnTo>
                <a:lnTo>
                  <a:pt x="7144" y="7144"/>
                </a:lnTo>
                <a:close/>
              </a:path>
            </a:pathLst>
          </a:custGeom>
          <a:solidFill>
            <a:srgbClr val="94B77C"/>
          </a:solidFill>
          <a:ln w="9525" cap="flat">
            <a:noFill/>
            <a:prstDash val="solid"/>
            <a:miter/>
          </a:ln>
        </p:spPr>
        <p:txBody>
          <a:bodyPr rtlCol="0" anchor="ctr"/>
          <a:lstStyle/>
          <a:p>
            <a:endParaRPr lang="en-US"/>
          </a:p>
        </p:txBody>
      </p:sp>
      <p:pic>
        <p:nvPicPr>
          <p:cNvPr id="5" name="Picture 4" descr="A screen shot of a computer program&#10;&#10;Description automatically generated">
            <a:extLst>
              <a:ext uri="{FF2B5EF4-FFF2-40B4-BE49-F238E27FC236}">
                <a16:creationId xmlns:a16="http://schemas.microsoft.com/office/drawing/2014/main" id="{1B1B881C-923F-469A-A2D2-9B9BCC69C4A4}"/>
              </a:ext>
            </a:extLst>
          </p:cNvPr>
          <p:cNvPicPr>
            <a:picLocks noChangeAspect="1"/>
          </p:cNvPicPr>
          <p:nvPr/>
        </p:nvPicPr>
        <p:blipFill rotWithShape="1">
          <a:blip r:embed="rId12">
            <a:extLst>
              <a:ext uri="{28A0092B-C50C-407E-A947-70E740481C1C}">
                <a14:useLocalDpi xmlns:a14="http://schemas.microsoft.com/office/drawing/2010/main" val="0"/>
              </a:ext>
            </a:extLst>
          </a:blip>
          <a:srcRect l="7503" t="11062" r="7322" b="10725"/>
          <a:stretch/>
        </p:blipFill>
        <p:spPr>
          <a:xfrm>
            <a:off x="3365981" y="9559966"/>
            <a:ext cx="5460039" cy="4246357"/>
          </a:xfrm>
          <a:prstGeom prst="rect">
            <a:avLst/>
          </a:prstGeom>
          <a:ln>
            <a:solidFill>
              <a:srgbClr val="422C1C"/>
            </a:solidFill>
          </a:ln>
        </p:spPr>
      </p:pic>
      <p:pic>
        <p:nvPicPr>
          <p:cNvPr id="7" name="Picture 6" descr="A screen shot of a computer code&#10;&#10;Description automatically generated">
            <a:extLst>
              <a:ext uri="{FF2B5EF4-FFF2-40B4-BE49-F238E27FC236}">
                <a16:creationId xmlns:a16="http://schemas.microsoft.com/office/drawing/2014/main" id="{A80E9E39-C728-4BAC-A928-F9ECB554DDA9}"/>
              </a:ext>
            </a:extLst>
          </p:cNvPr>
          <p:cNvPicPr>
            <a:picLocks noChangeAspect="1"/>
          </p:cNvPicPr>
          <p:nvPr/>
        </p:nvPicPr>
        <p:blipFill rotWithShape="1">
          <a:blip r:embed="rId13">
            <a:extLst>
              <a:ext uri="{28A0092B-C50C-407E-A947-70E740481C1C}">
                <a14:useLocalDpi xmlns:a14="http://schemas.microsoft.com/office/drawing/2010/main" val="0"/>
              </a:ext>
            </a:extLst>
          </a:blip>
          <a:srcRect l="7332" t="11179" r="7311" b="10554"/>
          <a:stretch/>
        </p:blipFill>
        <p:spPr>
          <a:xfrm>
            <a:off x="2953132" y="8874898"/>
            <a:ext cx="6285737" cy="4378170"/>
          </a:xfrm>
          <a:prstGeom prst="rect">
            <a:avLst/>
          </a:prstGeom>
          <a:ln>
            <a:solidFill>
              <a:srgbClr val="422C1C"/>
            </a:solidFill>
          </a:ln>
        </p:spPr>
      </p:pic>
      <p:pic>
        <p:nvPicPr>
          <p:cNvPr id="8" name="Picture 7" descr="A screenshot of a computer code&#10;&#10;Description automatically generated">
            <a:extLst>
              <a:ext uri="{FF2B5EF4-FFF2-40B4-BE49-F238E27FC236}">
                <a16:creationId xmlns:a16="http://schemas.microsoft.com/office/drawing/2014/main" id="{959FABB6-FA23-44AF-9492-825C4E42B55B}"/>
              </a:ext>
            </a:extLst>
          </p:cNvPr>
          <p:cNvPicPr>
            <a:picLocks noChangeAspect="1"/>
          </p:cNvPicPr>
          <p:nvPr/>
        </p:nvPicPr>
        <p:blipFill rotWithShape="1">
          <a:blip r:embed="rId14">
            <a:extLst>
              <a:ext uri="{28A0092B-C50C-407E-A947-70E740481C1C}">
                <a14:useLocalDpi xmlns:a14="http://schemas.microsoft.com/office/drawing/2010/main" val="0"/>
              </a:ext>
            </a:extLst>
          </a:blip>
          <a:srcRect l="2346" t="6516" r="2777" b="7062"/>
          <a:stretch/>
        </p:blipFill>
        <p:spPr>
          <a:xfrm>
            <a:off x="493030" y="9654592"/>
            <a:ext cx="11205940" cy="4206404"/>
          </a:xfrm>
          <a:prstGeom prst="rect">
            <a:avLst/>
          </a:prstGeom>
          <a:ln>
            <a:solidFill>
              <a:srgbClr val="422C1C"/>
            </a:solidFill>
          </a:ln>
        </p:spPr>
      </p:pic>
      <p:pic>
        <p:nvPicPr>
          <p:cNvPr id="63" name="Picture 62">
            <a:extLst>
              <a:ext uri="{FF2B5EF4-FFF2-40B4-BE49-F238E27FC236}">
                <a16:creationId xmlns:a16="http://schemas.microsoft.com/office/drawing/2014/main" id="{2B72C3BD-E796-4F10-8FA2-8FA1286AE9BF}"/>
              </a:ext>
            </a:extLst>
          </p:cNvPr>
          <p:cNvPicPr/>
          <p:nvPr/>
        </p:nvPicPr>
        <p:blipFill>
          <a:blip r:embed="rId15"/>
          <a:stretch>
            <a:fillRect/>
          </a:stretch>
        </p:blipFill>
        <p:spPr>
          <a:xfrm>
            <a:off x="2342601" y="9301162"/>
            <a:ext cx="7506799" cy="4331708"/>
          </a:xfrm>
          <a:prstGeom prst="rect">
            <a:avLst/>
          </a:prstGeom>
          <a:ln>
            <a:solidFill>
              <a:srgbClr val="422C1C"/>
            </a:solidFill>
          </a:ln>
        </p:spPr>
      </p:pic>
      <p:pic>
        <p:nvPicPr>
          <p:cNvPr id="69" name="Picture 68">
            <a:extLst>
              <a:ext uri="{FF2B5EF4-FFF2-40B4-BE49-F238E27FC236}">
                <a16:creationId xmlns:a16="http://schemas.microsoft.com/office/drawing/2014/main" id="{1E210933-84F9-4733-9B3B-095ABE715155}"/>
              </a:ext>
            </a:extLst>
          </p:cNvPr>
          <p:cNvPicPr/>
          <p:nvPr/>
        </p:nvPicPr>
        <p:blipFill>
          <a:blip r:embed="rId16"/>
          <a:stretch>
            <a:fillRect/>
          </a:stretch>
        </p:blipFill>
        <p:spPr>
          <a:xfrm>
            <a:off x="2644323" y="11734299"/>
            <a:ext cx="6903355" cy="4223215"/>
          </a:xfrm>
          <a:prstGeom prst="rect">
            <a:avLst/>
          </a:prstGeom>
          <a:ln>
            <a:solidFill>
              <a:srgbClr val="422C1C"/>
            </a:solidFill>
          </a:ln>
        </p:spPr>
      </p:pic>
      <p:pic>
        <p:nvPicPr>
          <p:cNvPr id="71" name="Picture 70">
            <a:extLst>
              <a:ext uri="{FF2B5EF4-FFF2-40B4-BE49-F238E27FC236}">
                <a16:creationId xmlns:a16="http://schemas.microsoft.com/office/drawing/2014/main" id="{682E2238-11BE-4695-995B-F1CE5A30E252}"/>
              </a:ext>
            </a:extLst>
          </p:cNvPr>
          <p:cNvPicPr/>
          <p:nvPr/>
        </p:nvPicPr>
        <p:blipFill>
          <a:blip r:embed="rId17"/>
          <a:stretch>
            <a:fillRect/>
          </a:stretch>
        </p:blipFill>
        <p:spPr>
          <a:xfrm>
            <a:off x="2590637" y="9320308"/>
            <a:ext cx="7010726" cy="4317785"/>
          </a:xfrm>
          <a:prstGeom prst="rect">
            <a:avLst/>
          </a:prstGeom>
          <a:ln>
            <a:solidFill>
              <a:srgbClr val="422C1C"/>
            </a:solidFill>
          </a:ln>
        </p:spPr>
      </p:pic>
      <p:pic>
        <p:nvPicPr>
          <p:cNvPr id="70" name="Picture 69">
            <a:extLst>
              <a:ext uri="{FF2B5EF4-FFF2-40B4-BE49-F238E27FC236}">
                <a16:creationId xmlns:a16="http://schemas.microsoft.com/office/drawing/2014/main" id="{375D5328-AAEC-4FA5-86EA-05EA55EA66B8}"/>
              </a:ext>
            </a:extLst>
          </p:cNvPr>
          <p:cNvPicPr/>
          <p:nvPr/>
        </p:nvPicPr>
        <p:blipFill rotWithShape="1">
          <a:blip r:embed="rId18"/>
          <a:srcRect b="3665"/>
          <a:stretch/>
        </p:blipFill>
        <p:spPr>
          <a:xfrm>
            <a:off x="2100031" y="2221732"/>
            <a:ext cx="7991938" cy="4199906"/>
          </a:xfrm>
          <a:prstGeom prst="rect">
            <a:avLst/>
          </a:prstGeom>
          <a:ln>
            <a:solidFill>
              <a:srgbClr val="422C1C"/>
            </a:solidFill>
          </a:ln>
        </p:spPr>
      </p:pic>
    </p:spTree>
    <p:extLst>
      <p:ext uri="{BB962C8B-B14F-4D97-AF65-F5344CB8AC3E}">
        <p14:creationId xmlns:p14="http://schemas.microsoft.com/office/powerpoint/2010/main" val="2256464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95"/>
                                        </p:tgtEl>
                                        <p:attrNameLst>
                                          <p:attrName>style.visibility</p:attrName>
                                        </p:attrNameLst>
                                      </p:cBhvr>
                                      <p:to>
                                        <p:strVal val="visible"/>
                                      </p:to>
                                    </p:set>
                                    <p:animEffect transition="in" filter="wipe(up)">
                                      <p:cBhvr>
                                        <p:cTn id="7" dur="500"/>
                                        <p:tgtEl>
                                          <p:spTgt spid="195"/>
                                        </p:tgtEl>
                                      </p:cBhvr>
                                    </p:animEffect>
                                  </p:childTnLst>
                                </p:cTn>
                              </p:par>
                              <p:par>
                                <p:cTn id="8" presetID="22" presetClass="entr" presetSubtype="1" fill="hold" nodeType="withEffect">
                                  <p:stCondLst>
                                    <p:cond delay="0"/>
                                  </p:stCondLst>
                                  <p:childTnLst>
                                    <p:set>
                                      <p:cBhvr>
                                        <p:cTn id="9" dur="1" fill="hold">
                                          <p:stCondLst>
                                            <p:cond delay="0"/>
                                          </p:stCondLst>
                                        </p:cTn>
                                        <p:tgtEl>
                                          <p:spTgt spid="207"/>
                                        </p:tgtEl>
                                        <p:attrNameLst>
                                          <p:attrName>style.visibility</p:attrName>
                                        </p:attrNameLst>
                                      </p:cBhvr>
                                      <p:to>
                                        <p:strVal val="visible"/>
                                      </p:to>
                                    </p:set>
                                    <p:animEffect transition="in" filter="wipe(up)">
                                      <p:cBhvr>
                                        <p:cTn id="10" dur="500"/>
                                        <p:tgtEl>
                                          <p:spTgt spid="20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par>
                                <p:cTn id="14" presetID="22" presetClass="entr" presetSubtype="1" fill="hold" nodeType="with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wipe(up)">
                                      <p:cBhvr>
                                        <p:cTn id="16"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288D736-601C-45E8-8055-C73DEB2B60F4}"/>
              </a:ext>
            </a:extLst>
          </p:cNvPr>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915383" y="-3027850"/>
            <a:ext cx="14081760" cy="3794455"/>
          </a:xfrm>
          <a:prstGeom prst="rect">
            <a:avLst/>
          </a:prstGeom>
        </p:spPr>
      </p:pic>
      <p:sp>
        <p:nvSpPr>
          <p:cNvPr id="353" name="Freeform: Shape 352">
            <a:extLst>
              <a:ext uri="{FF2B5EF4-FFF2-40B4-BE49-F238E27FC236}">
                <a16:creationId xmlns:a16="http://schemas.microsoft.com/office/drawing/2014/main" id="{9DE043DC-2E20-423F-9091-6D92689A7C5C}"/>
              </a:ext>
            </a:extLst>
          </p:cNvPr>
          <p:cNvSpPr/>
          <p:nvPr/>
        </p:nvSpPr>
        <p:spPr>
          <a:xfrm>
            <a:off x="-1350780" y="6110755"/>
            <a:ext cx="1199103" cy="669984"/>
          </a:xfrm>
          <a:custGeom>
            <a:avLst/>
            <a:gdLst>
              <a:gd name="connsiteX0" fmla="*/ 7144 w 6572250"/>
              <a:gd name="connsiteY0" fmla="*/ 41396 h 3648075"/>
              <a:gd name="connsiteX1" fmla="*/ 6569869 w 6572250"/>
              <a:gd name="connsiteY1" fmla="*/ 3645656 h 3648075"/>
              <a:gd name="connsiteX2" fmla="*/ 7144 w 6572250"/>
              <a:gd name="connsiteY2" fmla="*/ 3645656 h 3648075"/>
              <a:gd name="connsiteX3" fmla="*/ 7144 w 6572250"/>
              <a:gd name="connsiteY3" fmla="*/ 41396 h 3648075"/>
            </a:gdLst>
            <a:ahLst/>
            <a:cxnLst>
              <a:cxn ang="0">
                <a:pos x="connsiteX0" y="connsiteY0"/>
              </a:cxn>
              <a:cxn ang="0">
                <a:pos x="connsiteX1" y="connsiteY1"/>
              </a:cxn>
              <a:cxn ang="0">
                <a:pos x="connsiteX2" y="connsiteY2"/>
              </a:cxn>
              <a:cxn ang="0">
                <a:pos x="connsiteX3" y="connsiteY3"/>
              </a:cxn>
            </a:cxnLst>
            <a:rect l="l" t="t" r="r" b="b"/>
            <a:pathLst>
              <a:path w="6572250" h="3648075">
                <a:moveTo>
                  <a:pt x="7144" y="41396"/>
                </a:moveTo>
                <a:cubicBezTo>
                  <a:pt x="7144" y="41396"/>
                  <a:pt x="3920966" y="-597732"/>
                  <a:pt x="6569869" y="3645656"/>
                </a:cubicBezTo>
                <a:lnTo>
                  <a:pt x="7144" y="3645656"/>
                </a:lnTo>
                <a:lnTo>
                  <a:pt x="7144" y="41396"/>
                </a:lnTo>
                <a:close/>
              </a:path>
            </a:pathLst>
          </a:custGeom>
          <a:solidFill>
            <a:srgbClr val="C8BE55"/>
          </a:solidFill>
          <a:ln w="9525" cap="flat">
            <a:no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8C00871E-BC21-4C00-B2C9-79CCA31DC517}"/>
              </a:ext>
            </a:extLst>
          </p:cNvPr>
          <p:cNvSpPr txBox="1"/>
          <p:nvPr/>
        </p:nvSpPr>
        <p:spPr>
          <a:xfrm>
            <a:off x="3645866" y="-29180"/>
            <a:ext cx="4900269" cy="796757"/>
          </a:xfrm>
          <a:prstGeom prst="rect">
            <a:avLst/>
          </a:prstGeom>
          <a:noFill/>
        </p:spPr>
        <p:txBody>
          <a:bodyPr wrap="square" rtlCol="0">
            <a:spAutoFit/>
          </a:bodyPr>
          <a:lstStyle/>
          <a:p>
            <a:pPr lvl="0" algn="ctr">
              <a:lnSpc>
                <a:spcPct val="120000"/>
              </a:lnSpc>
            </a:pPr>
            <a:r>
              <a:rPr lang="en-US" sz="2000" b="1">
                <a:solidFill>
                  <a:srgbClr val="8CA771"/>
                </a:solidFill>
                <a:latin typeface="Segoe UI Black" panose="020B0A02040204020203" pitchFamily="34" charset="0"/>
                <a:ea typeface="Segoe UI Black" panose="020B0A02040204020203" pitchFamily="34" charset="0"/>
              </a:rPr>
              <a:t>Ch</a:t>
            </a:r>
            <a:r>
              <a:rPr lang="vi-VN" sz="2000" b="1">
                <a:solidFill>
                  <a:srgbClr val="8CA771"/>
                </a:solidFill>
                <a:latin typeface="Segoe UI Black" panose="020B0A02040204020203" pitchFamily="34" charset="0"/>
                <a:ea typeface="Segoe UI Black" panose="020B0A02040204020203" pitchFamily="34" charset="0"/>
              </a:rPr>
              <a:t>ư</a:t>
            </a:r>
            <a:r>
              <a:rPr lang="en-US" sz="2000" b="1">
                <a:solidFill>
                  <a:srgbClr val="8CA771"/>
                </a:solidFill>
                <a:latin typeface="Segoe UI Black" panose="020B0A02040204020203" pitchFamily="34" charset="0"/>
                <a:ea typeface="Segoe UI Black" panose="020B0A02040204020203" pitchFamily="34" charset="0"/>
              </a:rPr>
              <a:t>ơng 4</a:t>
            </a:r>
            <a:endParaRPr lang="en-US" sz="1500" b="1">
              <a:solidFill>
                <a:srgbClr val="8CA771"/>
              </a:solidFill>
              <a:latin typeface="Segoe UI Black" panose="020B0A02040204020203" pitchFamily="34" charset="0"/>
              <a:ea typeface="Segoe UI Black" panose="020B0A02040204020203" pitchFamily="34" charset="0"/>
            </a:endParaRPr>
          </a:p>
          <a:p>
            <a:pPr algn="ctr">
              <a:lnSpc>
                <a:spcPct val="120000"/>
              </a:lnSpc>
            </a:pPr>
            <a:r>
              <a:rPr lang="en-US" sz="2000" b="1">
                <a:latin typeface="Segoe UI Black" panose="020B0A02040204020203" pitchFamily="34" charset="0"/>
                <a:ea typeface="Segoe UI Black" panose="020B0A02040204020203" pitchFamily="34" charset="0"/>
              </a:rPr>
              <a:t>KẾT QUẢ NGHIÊN CỨU</a:t>
            </a:r>
          </a:p>
        </p:txBody>
      </p:sp>
      <p:cxnSp>
        <p:nvCxnSpPr>
          <p:cNvPr id="133" name="Straight Connector 132">
            <a:extLst>
              <a:ext uri="{FF2B5EF4-FFF2-40B4-BE49-F238E27FC236}">
                <a16:creationId xmlns:a16="http://schemas.microsoft.com/office/drawing/2014/main" id="{7E26F377-8AED-49DD-89E0-8683E290DFD6}"/>
              </a:ext>
            </a:extLst>
          </p:cNvPr>
          <p:cNvCxnSpPr>
            <a:cxnSpLocks/>
          </p:cNvCxnSpPr>
          <p:nvPr/>
        </p:nvCxnSpPr>
        <p:spPr>
          <a:xfrm>
            <a:off x="5135880" y="782852"/>
            <a:ext cx="1920240" cy="0"/>
          </a:xfrm>
          <a:prstGeom prst="line">
            <a:avLst/>
          </a:prstGeom>
          <a:ln w="76200" cap="rnd">
            <a:solidFill>
              <a:srgbClr val="422C1C"/>
            </a:solidFill>
            <a:round/>
          </a:ln>
        </p:spPr>
        <p:style>
          <a:lnRef idx="3">
            <a:schemeClr val="dk1"/>
          </a:lnRef>
          <a:fillRef idx="0">
            <a:schemeClr val="dk1"/>
          </a:fillRef>
          <a:effectRef idx="2">
            <a:schemeClr val="dk1"/>
          </a:effectRef>
          <a:fontRef idx="minor">
            <a:schemeClr val="tx1"/>
          </a:fontRef>
        </p:style>
      </p:cxnSp>
      <p:sp>
        <p:nvSpPr>
          <p:cNvPr id="173" name="TextBox 172">
            <a:extLst>
              <a:ext uri="{FF2B5EF4-FFF2-40B4-BE49-F238E27FC236}">
                <a16:creationId xmlns:a16="http://schemas.microsoft.com/office/drawing/2014/main" id="{CBAE81FC-7580-40A1-BAA5-AD9BF54F82A1}"/>
              </a:ext>
            </a:extLst>
          </p:cNvPr>
          <p:cNvSpPr txBox="1"/>
          <p:nvPr/>
        </p:nvSpPr>
        <p:spPr>
          <a:xfrm>
            <a:off x="-8463724" y="2122890"/>
            <a:ext cx="6250944" cy="3327065"/>
          </a:xfrm>
          <a:prstGeom prst="rect">
            <a:avLst/>
          </a:prstGeom>
          <a:noFill/>
        </p:spPr>
        <p:txBody>
          <a:bodyPr wrap="square" rtlCol="0">
            <a:spAutoFit/>
          </a:bodyPr>
          <a:lstStyle/>
          <a:p>
            <a:pPr algn="just"/>
            <a:r>
              <a:rPr lang="en-US" b="1"/>
              <a:t>Trong thời đại số hiện nay, việc phát triển một trang web bán hàng trực tuyến trở nên phổ biến và vần thiết. Vì vậy, việc sử dụng NodeJS để xây dựng một trang bán hàng trực tuyến là đề tài có tính cấp thiết và ứng dụng cao.</a:t>
            </a:r>
          </a:p>
          <a:p>
            <a:pPr algn="just">
              <a:lnSpc>
                <a:spcPct val="120000"/>
              </a:lnSpc>
              <a:spcBef>
                <a:spcPts val="600"/>
              </a:spcBef>
            </a:pPr>
            <a:r>
              <a:rPr lang="vi-VN" sz="1500" b="1">
                <a:latin typeface="Segoe UI" panose="020B0502040204020203" pitchFamily="34" charset="0"/>
                <a:ea typeface="Segoe UI Black" panose="020B0A02040204020203" pitchFamily="34" charset="0"/>
                <a:cs typeface="Segoe UI" panose="020B0502040204020203" pitchFamily="34" charset="0"/>
              </a:rPr>
              <a:t>Các</a:t>
            </a:r>
            <a:r>
              <a:rPr lang="en-US" sz="1500" b="1">
                <a:latin typeface="Segoe UI" panose="020B0502040204020203" pitchFamily="34" charset="0"/>
                <a:ea typeface="Segoe UI Black" panose="020B0A02040204020203" pitchFamily="34" charset="0"/>
                <a:cs typeface="Segoe UI" panose="020B0502040204020203" pitchFamily="34" charset="0"/>
              </a:rPr>
              <a:t> </a:t>
            </a:r>
            <a:r>
              <a:rPr lang="en-US" b="1"/>
              <a:t>công cụ như NodeJS, MongoDB sẽ là nền tảng để phát triển ứng dụng.</a:t>
            </a:r>
          </a:p>
          <a:p>
            <a:pPr algn="just"/>
            <a:r>
              <a:rPr lang="en-US" b="1"/>
              <a:t>Qua quá trình xây dựng và phát triển, tìm hiểu được cách hoạt động của ứng dụng web, mô hình MVC,  API tương tác với giao diện. </a:t>
            </a:r>
            <a:endParaRPr lang="en-US"/>
          </a:p>
          <a:p>
            <a:pPr algn="just"/>
            <a:r>
              <a:rPr lang="en-US" b="1"/>
              <a:t>Qua quá trình thực hiện, đã xây dựng được ứng dụng đáp ứng các chức năng cơ bản của một trang thương mại điện tử.</a:t>
            </a:r>
            <a:endParaRPr lang="en-US"/>
          </a:p>
        </p:txBody>
      </p:sp>
      <p:sp>
        <p:nvSpPr>
          <p:cNvPr id="349" name="Freeform: Shape 348">
            <a:extLst>
              <a:ext uri="{FF2B5EF4-FFF2-40B4-BE49-F238E27FC236}">
                <a16:creationId xmlns:a16="http://schemas.microsoft.com/office/drawing/2014/main" id="{9D90E10C-C78D-4730-AAA8-0A782E2B376C}"/>
              </a:ext>
            </a:extLst>
          </p:cNvPr>
          <p:cNvSpPr/>
          <p:nvPr/>
        </p:nvSpPr>
        <p:spPr>
          <a:xfrm>
            <a:off x="-2572035" y="5654754"/>
            <a:ext cx="1670055" cy="1371455"/>
          </a:xfrm>
          <a:custGeom>
            <a:avLst/>
            <a:gdLst>
              <a:gd name="connsiteX0" fmla="*/ 7144 w 9153525"/>
              <a:gd name="connsiteY0" fmla="*/ 940630 h 7467600"/>
              <a:gd name="connsiteX1" fmla="*/ 2483644 w 9153525"/>
              <a:gd name="connsiteY1" fmla="*/ 7180 h 7467600"/>
              <a:gd name="connsiteX2" fmla="*/ 6770846 w 9153525"/>
              <a:gd name="connsiteY2" fmla="*/ 2501778 h 7467600"/>
              <a:gd name="connsiteX3" fmla="*/ 9151144 w 9153525"/>
              <a:gd name="connsiteY3" fmla="*/ 5064956 h 7467600"/>
              <a:gd name="connsiteX4" fmla="*/ 9046369 w 9153525"/>
              <a:gd name="connsiteY4" fmla="*/ 7465256 h 7467600"/>
              <a:gd name="connsiteX5" fmla="*/ 7144 w 9153525"/>
              <a:gd name="connsiteY5" fmla="*/ 7465256 h 7467600"/>
              <a:gd name="connsiteX6" fmla="*/ 7144 w 9153525"/>
              <a:gd name="connsiteY6" fmla="*/ 940630 h 746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3525" h="7467600">
                <a:moveTo>
                  <a:pt x="7144" y="940630"/>
                </a:moveTo>
                <a:cubicBezTo>
                  <a:pt x="7144" y="940630"/>
                  <a:pt x="921544" y="16705"/>
                  <a:pt x="2483644" y="7180"/>
                </a:cubicBezTo>
                <a:cubicBezTo>
                  <a:pt x="4045744" y="-2345"/>
                  <a:pt x="4599147" y="1852173"/>
                  <a:pt x="6770846" y="2501778"/>
                </a:cubicBezTo>
                <a:cubicBezTo>
                  <a:pt x="8942546" y="3151383"/>
                  <a:pt x="9151144" y="5064956"/>
                  <a:pt x="9151144" y="5064956"/>
                </a:cubicBezTo>
                <a:lnTo>
                  <a:pt x="9046369" y="7465256"/>
                </a:lnTo>
                <a:lnTo>
                  <a:pt x="7144" y="7465256"/>
                </a:lnTo>
                <a:lnTo>
                  <a:pt x="7144" y="940630"/>
                </a:lnTo>
                <a:close/>
              </a:path>
            </a:pathLst>
          </a:custGeom>
          <a:solidFill>
            <a:srgbClr val="8CA77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50" name="Freeform: Shape 349">
            <a:extLst>
              <a:ext uri="{FF2B5EF4-FFF2-40B4-BE49-F238E27FC236}">
                <a16:creationId xmlns:a16="http://schemas.microsoft.com/office/drawing/2014/main" id="{FD3FD86B-938A-445E-B126-253998687273}"/>
              </a:ext>
            </a:extLst>
          </p:cNvPr>
          <p:cNvSpPr/>
          <p:nvPr/>
        </p:nvSpPr>
        <p:spPr>
          <a:xfrm>
            <a:off x="-1357383" y="6213336"/>
            <a:ext cx="2147959" cy="1200023"/>
          </a:xfrm>
          <a:custGeom>
            <a:avLst/>
            <a:gdLst>
              <a:gd name="connsiteX0" fmla="*/ 3743801 w 11772900"/>
              <a:gd name="connsiteY0" fmla="*/ 631984 h 6534150"/>
              <a:gd name="connsiteX1" fmla="*/ 6979444 w 11772900"/>
              <a:gd name="connsiteY1" fmla="*/ 1588294 h 6534150"/>
              <a:gd name="connsiteX2" fmla="*/ 11768614 w 11772900"/>
              <a:gd name="connsiteY2" fmla="*/ 6531769 h 6534150"/>
              <a:gd name="connsiteX3" fmla="*/ 7144 w 11772900"/>
              <a:gd name="connsiteY3" fmla="*/ 6531769 h 6534150"/>
              <a:gd name="connsiteX4" fmla="*/ 7144 w 11772900"/>
              <a:gd name="connsiteY4" fmla="*/ 7144 h 653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72900" h="6534150">
                <a:moveTo>
                  <a:pt x="3743801" y="631984"/>
                </a:moveTo>
                <a:cubicBezTo>
                  <a:pt x="3743801" y="631984"/>
                  <a:pt x="5083017" y="1430179"/>
                  <a:pt x="6979444" y="1588294"/>
                </a:cubicBezTo>
                <a:cubicBezTo>
                  <a:pt x="9598819" y="1807369"/>
                  <a:pt x="11051381" y="4598194"/>
                  <a:pt x="11768614" y="6531769"/>
                </a:cubicBezTo>
                <a:lnTo>
                  <a:pt x="7144" y="6531769"/>
                </a:lnTo>
                <a:lnTo>
                  <a:pt x="7144" y="7144"/>
                </a:lnTo>
              </a:path>
            </a:pathLst>
          </a:custGeom>
          <a:solidFill>
            <a:srgbClr val="8CA771"/>
          </a:solid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9C918245-6095-4FB8-96E2-7D3D5C0B2FC4}"/>
              </a:ext>
            </a:extLst>
          </p:cNvPr>
          <p:cNvSpPr/>
          <p:nvPr/>
        </p:nvSpPr>
        <p:spPr>
          <a:xfrm>
            <a:off x="-2568987" y="5881888"/>
            <a:ext cx="2267869" cy="976112"/>
          </a:xfrm>
          <a:custGeom>
            <a:avLst/>
            <a:gdLst>
              <a:gd name="connsiteX0" fmla="*/ 7144 w 12430125"/>
              <a:gd name="connsiteY0" fmla="*/ 7144 h 5314950"/>
              <a:gd name="connsiteX1" fmla="*/ 2626519 w 12430125"/>
              <a:gd name="connsiteY1" fmla="*/ 1268254 h 5314950"/>
              <a:gd name="connsiteX2" fmla="*/ 9151144 w 12430125"/>
              <a:gd name="connsiteY2" fmla="*/ 2173129 h 5314950"/>
              <a:gd name="connsiteX3" fmla="*/ 12427744 w 12430125"/>
              <a:gd name="connsiteY3" fmla="*/ 5316379 h 5314950"/>
              <a:gd name="connsiteX4" fmla="*/ 7144 w 12430125"/>
              <a:gd name="connsiteY4" fmla="*/ 5316379 h 5314950"/>
              <a:gd name="connsiteX5" fmla="*/ 7144 w 12430125"/>
              <a:gd name="connsiteY5" fmla="*/ 7144 h 531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30125" h="5314950">
                <a:moveTo>
                  <a:pt x="7144" y="7144"/>
                </a:moveTo>
                <a:cubicBezTo>
                  <a:pt x="7144" y="7144"/>
                  <a:pt x="673894" y="982504"/>
                  <a:pt x="2626519" y="1268254"/>
                </a:cubicBezTo>
                <a:cubicBezTo>
                  <a:pt x="4579144" y="1554004"/>
                  <a:pt x="7379494" y="1277779"/>
                  <a:pt x="9151144" y="2173129"/>
                </a:cubicBezTo>
                <a:cubicBezTo>
                  <a:pt x="10922794" y="3068479"/>
                  <a:pt x="12427744" y="5316379"/>
                  <a:pt x="12427744" y="5316379"/>
                </a:cubicBezTo>
                <a:lnTo>
                  <a:pt x="7144" y="5316379"/>
                </a:lnTo>
                <a:lnTo>
                  <a:pt x="7144" y="7144"/>
                </a:lnTo>
                <a:close/>
              </a:path>
            </a:pathLst>
          </a:custGeom>
          <a:solidFill>
            <a:srgbClr val="422C1C"/>
          </a:solidFill>
          <a:ln w="9525" cap="flat">
            <a:noFill/>
            <a:prstDash val="solid"/>
            <a:miter/>
          </a:ln>
        </p:spPr>
        <p:txBody>
          <a:bodyPr rtlCol="0" anchor="ctr"/>
          <a:lstStyle/>
          <a:p>
            <a:endParaRPr lang="en-US"/>
          </a:p>
        </p:txBody>
      </p:sp>
      <p:sp>
        <p:nvSpPr>
          <p:cNvPr id="36" name="Rectangle 35">
            <a:extLst>
              <a:ext uri="{FF2B5EF4-FFF2-40B4-BE49-F238E27FC236}">
                <a16:creationId xmlns:a16="http://schemas.microsoft.com/office/drawing/2014/main" id="{EC97E616-21F7-453A-BC28-B2A78BA3DDD4}"/>
              </a:ext>
            </a:extLst>
          </p:cNvPr>
          <p:cNvSpPr/>
          <p:nvPr/>
        </p:nvSpPr>
        <p:spPr>
          <a:xfrm>
            <a:off x="-13915137" y="1692795"/>
            <a:ext cx="5775005" cy="369332"/>
          </a:xfrm>
          <a:prstGeom prst="rect">
            <a:avLst/>
          </a:prstGeom>
        </p:spPr>
        <p:txBody>
          <a:bodyPr wrap="square">
            <a:spAutoFit/>
          </a:bodyPr>
          <a:lstStyle/>
          <a:p>
            <a:pPr algn="ctr"/>
            <a:r>
              <a:rPr lang="en-US" b="1">
                <a:solidFill>
                  <a:schemeClr val="bg1"/>
                </a:solidFill>
                <a:latin typeface="Segoe UI Black" panose="020B0A02040204020203" pitchFamily="34" charset="0"/>
                <a:ea typeface="Segoe UI Black" panose="020B0A02040204020203" pitchFamily="34" charset="0"/>
              </a:rPr>
              <a:t>2.3. Khảo sát dành cho nhà tuyển dụng năm 2022</a:t>
            </a:r>
          </a:p>
        </p:txBody>
      </p:sp>
      <p:sp>
        <p:nvSpPr>
          <p:cNvPr id="6" name="Oval 5">
            <a:extLst>
              <a:ext uri="{FF2B5EF4-FFF2-40B4-BE49-F238E27FC236}">
                <a16:creationId xmlns:a16="http://schemas.microsoft.com/office/drawing/2014/main" id="{E61F6C8A-CEEA-4890-A0A2-12A7447DA07D}"/>
              </a:ext>
            </a:extLst>
          </p:cNvPr>
          <p:cNvSpPr/>
          <p:nvPr/>
        </p:nvSpPr>
        <p:spPr>
          <a:xfrm>
            <a:off x="5135880" y="-21031200"/>
            <a:ext cx="1968710" cy="2235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0" name="Picture 189" descr="A logo of a company&#10;&#10;Description automatically generated">
            <a:extLst>
              <a:ext uri="{FF2B5EF4-FFF2-40B4-BE49-F238E27FC236}">
                <a16:creationId xmlns:a16="http://schemas.microsoft.com/office/drawing/2014/main" id="{925F940D-3451-404F-AC72-D471904EB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200" y="858366"/>
            <a:ext cx="1282801" cy="785829"/>
          </a:xfrm>
          <a:prstGeom prst="rect">
            <a:avLst/>
          </a:prstGeom>
        </p:spPr>
      </p:pic>
      <p:pic>
        <p:nvPicPr>
          <p:cNvPr id="192" name="Picture 191" descr="A black and yellow logo&#10;&#10;Description automatically generated">
            <a:extLst>
              <a:ext uri="{FF2B5EF4-FFF2-40B4-BE49-F238E27FC236}">
                <a16:creationId xmlns:a16="http://schemas.microsoft.com/office/drawing/2014/main" id="{2BD01447-E9BF-4AAF-BE18-A42326953724}"/>
              </a:ext>
            </a:extLst>
          </p:cNvPr>
          <p:cNvPicPr>
            <a:picLocks noChangeAspect="1"/>
          </p:cNvPicPr>
          <p:nvPr/>
        </p:nvPicPr>
        <p:blipFill>
          <a:blip r:embed="rId5">
            <a:duotone>
              <a:prstClr val="black"/>
              <a:schemeClr val="accent6">
                <a:tint val="45000"/>
                <a:satMod val="400000"/>
              </a:schemeClr>
            </a:duotone>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4964945" y="879641"/>
            <a:ext cx="1700290" cy="786384"/>
          </a:xfrm>
          <a:prstGeom prst="rect">
            <a:avLst/>
          </a:prstGeom>
        </p:spPr>
      </p:pic>
      <p:sp>
        <p:nvSpPr>
          <p:cNvPr id="9" name="Oval 8">
            <a:extLst>
              <a:ext uri="{FF2B5EF4-FFF2-40B4-BE49-F238E27FC236}">
                <a16:creationId xmlns:a16="http://schemas.microsoft.com/office/drawing/2014/main" id="{21ABC1F8-0F56-4F8C-96BB-B0340537B614}"/>
              </a:ext>
            </a:extLst>
          </p:cNvPr>
          <p:cNvSpPr/>
          <p:nvPr/>
        </p:nvSpPr>
        <p:spPr>
          <a:xfrm>
            <a:off x="5135880" y="2753360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5" name="Straight Connector 194">
            <a:extLst>
              <a:ext uri="{FF2B5EF4-FFF2-40B4-BE49-F238E27FC236}">
                <a16:creationId xmlns:a16="http://schemas.microsoft.com/office/drawing/2014/main" id="{D61A33A6-0D0B-42F3-9B98-F3C539AFD751}"/>
              </a:ext>
            </a:extLst>
          </p:cNvPr>
          <p:cNvCxnSpPr>
            <a:cxnSpLocks/>
          </p:cNvCxnSpPr>
          <p:nvPr/>
        </p:nvCxnSpPr>
        <p:spPr>
          <a:xfrm>
            <a:off x="-7200998" y="2309477"/>
            <a:ext cx="0" cy="731520"/>
          </a:xfrm>
          <a:prstGeom prst="line">
            <a:avLst/>
          </a:prstGeom>
          <a:ln w="25400" cap="rnd">
            <a:solidFill>
              <a:srgbClr val="8CA77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6D2C19ED-AA23-4871-AB4C-F3E30D0BAE6B}"/>
              </a:ext>
            </a:extLst>
          </p:cNvPr>
          <p:cNvGrpSpPr/>
          <p:nvPr/>
        </p:nvGrpSpPr>
        <p:grpSpPr>
          <a:xfrm>
            <a:off x="-7200998" y="2298869"/>
            <a:ext cx="4726349" cy="343620"/>
            <a:chOff x="749202" y="2298869"/>
            <a:chExt cx="4726349" cy="343620"/>
          </a:xfrm>
        </p:grpSpPr>
        <p:cxnSp>
          <p:nvCxnSpPr>
            <p:cNvPr id="196" name="Straight Connector 195">
              <a:extLst>
                <a:ext uri="{FF2B5EF4-FFF2-40B4-BE49-F238E27FC236}">
                  <a16:creationId xmlns:a16="http://schemas.microsoft.com/office/drawing/2014/main" id="{ADA41FA9-82A9-4E85-BE50-EDF3C6AE0996}"/>
                </a:ext>
              </a:extLst>
            </p:cNvPr>
            <p:cNvCxnSpPr>
              <a:cxnSpLocks/>
            </p:cNvCxnSpPr>
            <p:nvPr/>
          </p:nvCxnSpPr>
          <p:spPr>
            <a:xfrm>
              <a:off x="749202" y="2470679"/>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E8113B54-0C2A-4591-AD33-A5711D496F49}"/>
                </a:ext>
              </a:extLst>
            </p:cNvPr>
            <p:cNvSpPr txBox="1"/>
            <p:nvPr/>
          </p:nvSpPr>
          <p:spPr>
            <a:xfrm>
              <a:off x="1054872" y="2298869"/>
              <a:ext cx="4420679" cy="343620"/>
            </a:xfrm>
            <a:prstGeom prst="rect">
              <a:avLst/>
            </a:prstGeom>
            <a:noFill/>
          </p:spPr>
          <p:txBody>
            <a:bodyPr wrap="square" rtlCol="0">
              <a:spAutoFit/>
            </a:bodyPr>
            <a:lstStyle/>
            <a:p>
              <a:pPr lvl="0" algn="just">
                <a:lnSpc>
                  <a:spcPct val="120000"/>
                </a:lnSpc>
              </a:pPr>
              <a:r>
                <a:rPr lang="en-US" sz="1500" b="1">
                  <a:latin typeface="Segoe UI" panose="020B0502040204020203" pitchFamily="34" charset="0"/>
                  <a:ea typeface="Segoe UI Black" panose="020B0A02040204020203" pitchFamily="34" charset="0"/>
                  <a:cs typeface="Segoe UI" panose="020B0502040204020203" pitchFamily="34" charset="0"/>
                </a:rPr>
                <a:t>Ra đời vào năm 2009</a:t>
              </a:r>
            </a:p>
          </p:txBody>
        </p:sp>
      </p:grpSp>
      <p:grpSp>
        <p:nvGrpSpPr>
          <p:cNvPr id="13" name="Group 12">
            <a:extLst>
              <a:ext uri="{FF2B5EF4-FFF2-40B4-BE49-F238E27FC236}">
                <a16:creationId xmlns:a16="http://schemas.microsoft.com/office/drawing/2014/main" id="{702DFF0C-6DA3-44AC-BD2D-DF8FDA8C9E0A}"/>
              </a:ext>
            </a:extLst>
          </p:cNvPr>
          <p:cNvGrpSpPr/>
          <p:nvPr/>
        </p:nvGrpSpPr>
        <p:grpSpPr>
          <a:xfrm>
            <a:off x="-7200998" y="2544469"/>
            <a:ext cx="4726349" cy="400687"/>
            <a:chOff x="749202" y="2569193"/>
            <a:chExt cx="4726349" cy="400687"/>
          </a:xfrm>
        </p:grpSpPr>
        <p:cxnSp>
          <p:nvCxnSpPr>
            <p:cNvPr id="197" name="Straight Connector 196">
              <a:extLst>
                <a:ext uri="{FF2B5EF4-FFF2-40B4-BE49-F238E27FC236}">
                  <a16:creationId xmlns:a16="http://schemas.microsoft.com/office/drawing/2014/main" id="{A1C22E8B-310D-40A4-A516-C58790D32F71}"/>
                </a:ext>
              </a:extLst>
            </p:cNvPr>
            <p:cNvCxnSpPr>
              <a:cxnSpLocks/>
            </p:cNvCxnSpPr>
            <p:nvPr/>
          </p:nvCxnSpPr>
          <p:spPr>
            <a:xfrm>
              <a:off x="749202" y="2769536"/>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370ABC91-AFD7-4963-90E3-316B77EA541F}"/>
                </a:ext>
              </a:extLst>
            </p:cNvPr>
            <p:cNvSpPr txBox="1"/>
            <p:nvPr/>
          </p:nvSpPr>
          <p:spPr>
            <a:xfrm>
              <a:off x="1054872" y="2569193"/>
              <a:ext cx="4420679" cy="400687"/>
            </a:xfrm>
            <a:prstGeom prst="rect">
              <a:avLst/>
            </a:prstGeom>
            <a:noFill/>
          </p:spPr>
          <p:txBody>
            <a:bodyPr wrap="square" rtlCol="0">
              <a:spAutoFit/>
            </a:bodyPr>
            <a:lstStyle/>
            <a:p>
              <a:pPr lvl="0" algn="just">
                <a:lnSpc>
                  <a:spcPct val="120000"/>
                </a:lnSpc>
              </a:pPr>
              <a:r>
                <a:rPr lang="en-US" b="1"/>
                <a:t>Môi trường thực thi JavaScripts </a:t>
              </a:r>
              <a:endParaRPr lang="en-US" sz="1500" b="1">
                <a:latin typeface="Segoe UI" panose="020B0502040204020203" pitchFamily="34" charset="0"/>
                <a:ea typeface="Segoe UI Black" panose="020B0A02040204020203" pitchFamily="34" charset="0"/>
                <a:cs typeface="Segoe UI" panose="020B0502040204020203" pitchFamily="34" charset="0"/>
              </a:endParaRPr>
            </a:p>
          </p:txBody>
        </p:sp>
      </p:grpSp>
      <p:grpSp>
        <p:nvGrpSpPr>
          <p:cNvPr id="14" name="Group 13">
            <a:extLst>
              <a:ext uri="{FF2B5EF4-FFF2-40B4-BE49-F238E27FC236}">
                <a16:creationId xmlns:a16="http://schemas.microsoft.com/office/drawing/2014/main" id="{AC4F4264-92D8-418D-9A42-AE63911338AA}"/>
              </a:ext>
            </a:extLst>
          </p:cNvPr>
          <p:cNvGrpSpPr/>
          <p:nvPr/>
        </p:nvGrpSpPr>
        <p:grpSpPr>
          <a:xfrm>
            <a:off x="-7200998" y="2847137"/>
            <a:ext cx="4726349" cy="369332"/>
            <a:chOff x="749202" y="2847137"/>
            <a:chExt cx="4726349" cy="369332"/>
          </a:xfrm>
        </p:grpSpPr>
        <p:cxnSp>
          <p:nvCxnSpPr>
            <p:cNvPr id="199" name="Straight Connector 198">
              <a:extLst>
                <a:ext uri="{FF2B5EF4-FFF2-40B4-BE49-F238E27FC236}">
                  <a16:creationId xmlns:a16="http://schemas.microsoft.com/office/drawing/2014/main" id="{7C3F6514-E1C0-4018-9A10-6CE3F8B2B384}"/>
                </a:ext>
              </a:extLst>
            </p:cNvPr>
            <p:cNvCxnSpPr>
              <a:cxnSpLocks/>
            </p:cNvCxnSpPr>
            <p:nvPr/>
          </p:nvCxnSpPr>
          <p:spPr>
            <a:xfrm>
              <a:off x="749202" y="3031803"/>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38966272-9ED5-42D1-B236-8CB859355AC4}"/>
                </a:ext>
              </a:extLst>
            </p:cNvPr>
            <p:cNvSpPr txBox="1"/>
            <p:nvPr/>
          </p:nvSpPr>
          <p:spPr>
            <a:xfrm>
              <a:off x="1054872" y="2847137"/>
              <a:ext cx="4420679" cy="369332"/>
            </a:xfrm>
            <a:prstGeom prst="rect">
              <a:avLst/>
            </a:prstGeom>
            <a:noFill/>
          </p:spPr>
          <p:txBody>
            <a:bodyPr wrap="square" rtlCol="0">
              <a:spAutoFit/>
            </a:bodyPr>
            <a:lstStyle/>
            <a:p>
              <a:r>
                <a:rPr lang="en-US" b="1"/>
                <a:t>Dùng để phát triển web Server, web API</a:t>
              </a:r>
              <a:endParaRPr lang="en-US"/>
            </a:p>
          </p:txBody>
        </p:sp>
      </p:grpSp>
      <p:sp>
        <p:nvSpPr>
          <p:cNvPr id="205" name="Rectangle: Rounded Corners 204">
            <a:extLst>
              <a:ext uri="{FF2B5EF4-FFF2-40B4-BE49-F238E27FC236}">
                <a16:creationId xmlns:a16="http://schemas.microsoft.com/office/drawing/2014/main" id="{FB8284FE-EF50-4838-A7BE-F5CF478FC247}"/>
              </a:ext>
            </a:extLst>
          </p:cNvPr>
          <p:cNvSpPr/>
          <p:nvPr/>
        </p:nvSpPr>
        <p:spPr>
          <a:xfrm>
            <a:off x="-12531793" y="3350063"/>
            <a:ext cx="2958799" cy="388547"/>
          </a:xfrm>
          <a:prstGeom prst="roundRect">
            <a:avLst>
              <a:gd name="adj" fmla="val 19116"/>
            </a:avLst>
          </a:prstGeom>
          <a:solidFill>
            <a:srgbClr val="8CA771"/>
          </a:solidFill>
          <a:ln w="28575">
            <a:solidFill>
              <a:srgbClr val="422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Segoe UI Black" panose="020B0A02040204020203" pitchFamily="34" charset="0"/>
              <a:ea typeface="Segoe UI Black" panose="020B0A02040204020203" pitchFamily="34" charset="0"/>
            </a:endParaRPr>
          </a:p>
        </p:txBody>
      </p:sp>
      <p:sp>
        <p:nvSpPr>
          <p:cNvPr id="206" name="Rectangle 205">
            <a:extLst>
              <a:ext uri="{FF2B5EF4-FFF2-40B4-BE49-F238E27FC236}">
                <a16:creationId xmlns:a16="http://schemas.microsoft.com/office/drawing/2014/main" id="{B4BD4154-F2C5-48B3-BAB2-24D057896CEB}"/>
              </a:ext>
            </a:extLst>
          </p:cNvPr>
          <p:cNvSpPr/>
          <p:nvPr/>
        </p:nvSpPr>
        <p:spPr>
          <a:xfrm>
            <a:off x="-12334155" y="3359670"/>
            <a:ext cx="2563523" cy="369332"/>
          </a:xfrm>
          <a:prstGeom prst="rect">
            <a:avLst/>
          </a:prstGeom>
        </p:spPr>
        <p:txBody>
          <a:bodyPr wrap="none">
            <a:spAutoFit/>
          </a:bodyPr>
          <a:lstStyle/>
          <a:p>
            <a:pPr algn="ctr"/>
            <a:r>
              <a:rPr lang="en-US" b="1">
                <a:solidFill>
                  <a:schemeClr val="bg1"/>
                </a:solidFill>
                <a:latin typeface="Segoe UI Black" panose="020B0A02040204020203" pitchFamily="34" charset="0"/>
                <a:ea typeface="Segoe UI Black" panose="020B0A02040204020203" pitchFamily="34" charset="0"/>
              </a:rPr>
              <a:t>2.2. </a:t>
            </a:r>
            <a:r>
              <a:rPr lang="vi-VN" b="1">
                <a:solidFill>
                  <a:schemeClr val="bg1"/>
                </a:solidFill>
                <a:latin typeface="Segoe UI Black" panose="020B0A02040204020203" pitchFamily="34" charset="0"/>
                <a:ea typeface="Segoe UI Black" panose="020B0A02040204020203" pitchFamily="34" charset="0"/>
              </a:rPr>
              <a:t>Ư</a:t>
            </a:r>
            <a:r>
              <a:rPr lang="en-US" b="1">
                <a:solidFill>
                  <a:schemeClr val="bg1"/>
                </a:solidFill>
                <a:latin typeface="Segoe UI Black" panose="020B0A02040204020203" pitchFamily="34" charset="0"/>
                <a:ea typeface="Segoe UI Black" panose="020B0A02040204020203" pitchFamily="34" charset="0"/>
              </a:rPr>
              <a:t>u điểm NodeJS</a:t>
            </a:r>
          </a:p>
        </p:txBody>
      </p:sp>
      <p:cxnSp>
        <p:nvCxnSpPr>
          <p:cNvPr id="207" name="Straight Connector 206">
            <a:extLst>
              <a:ext uri="{FF2B5EF4-FFF2-40B4-BE49-F238E27FC236}">
                <a16:creationId xmlns:a16="http://schemas.microsoft.com/office/drawing/2014/main" id="{36EFCF8B-1C79-46ED-8001-F7140C2C424A}"/>
              </a:ext>
            </a:extLst>
          </p:cNvPr>
          <p:cNvCxnSpPr>
            <a:cxnSpLocks/>
          </p:cNvCxnSpPr>
          <p:nvPr/>
        </p:nvCxnSpPr>
        <p:spPr>
          <a:xfrm>
            <a:off x="-12406366" y="3976352"/>
            <a:ext cx="0" cy="731520"/>
          </a:xfrm>
          <a:prstGeom prst="line">
            <a:avLst/>
          </a:prstGeom>
          <a:ln w="25400" cap="rnd">
            <a:solidFill>
              <a:srgbClr val="8CA77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nvGrpSpPr>
          <p:cNvPr id="208" name="Group 207">
            <a:extLst>
              <a:ext uri="{FF2B5EF4-FFF2-40B4-BE49-F238E27FC236}">
                <a16:creationId xmlns:a16="http://schemas.microsoft.com/office/drawing/2014/main" id="{67D6FC85-1D27-4FA3-A9B4-1891C5D67522}"/>
              </a:ext>
            </a:extLst>
          </p:cNvPr>
          <p:cNvGrpSpPr/>
          <p:nvPr/>
        </p:nvGrpSpPr>
        <p:grpSpPr>
          <a:xfrm>
            <a:off x="-12661996" y="3965744"/>
            <a:ext cx="4726349" cy="343620"/>
            <a:chOff x="749202" y="2298869"/>
            <a:chExt cx="4726349" cy="343620"/>
          </a:xfrm>
        </p:grpSpPr>
        <p:cxnSp>
          <p:nvCxnSpPr>
            <p:cNvPr id="209" name="Straight Connector 208">
              <a:extLst>
                <a:ext uri="{FF2B5EF4-FFF2-40B4-BE49-F238E27FC236}">
                  <a16:creationId xmlns:a16="http://schemas.microsoft.com/office/drawing/2014/main" id="{1BD48ACF-A648-4F07-90EB-428A6C109CD8}"/>
                </a:ext>
              </a:extLst>
            </p:cNvPr>
            <p:cNvCxnSpPr>
              <a:cxnSpLocks/>
            </p:cNvCxnSpPr>
            <p:nvPr/>
          </p:nvCxnSpPr>
          <p:spPr>
            <a:xfrm>
              <a:off x="749202" y="2470679"/>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EECB19D9-2F8D-4022-B206-C227034D0FEB}"/>
                </a:ext>
              </a:extLst>
            </p:cNvPr>
            <p:cNvSpPr txBox="1"/>
            <p:nvPr/>
          </p:nvSpPr>
          <p:spPr>
            <a:xfrm>
              <a:off x="1054872" y="2298869"/>
              <a:ext cx="4420679" cy="343620"/>
            </a:xfrm>
            <a:prstGeom prst="rect">
              <a:avLst/>
            </a:prstGeom>
            <a:noFill/>
          </p:spPr>
          <p:txBody>
            <a:bodyPr wrap="square" rtlCol="0">
              <a:spAutoFit/>
            </a:bodyPr>
            <a:lstStyle/>
            <a:p>
              <a:pPr lvl="0" algn="just">
                <a:lnSpc>
                  <a:spcPct val="120000"/>
                </a:lnSpc>
              </a:pPr>
              <a:r>
                <a:rPr lang="en-US" sz="1500" b="1">
                  <a:latin typeface="Segoe UI" panose="020B0502040204020203" pitchFamily="34" charset="0"/>
                  <a:ea typeface="Segoe UI Black" panose="020B0A02040204020203" pitchFamily="34" charset="0"/>
                  <a:cs typeface="Segoe UI" panose="020B0502040204020203" pitchFamily="34" charset="0"/>
                </a:rPr>
                <a:t>Xử lý nhiều kết nối chỉ với một luồng </a:t>
              </a:r>
            </a:p>
          </p:txBody>
        </p:sp>
      </p:grpSp>
      <p:grpSp>
        <p:nvGrpSpPr>
          <p:cNvPr id="211" name="Group 210">
            <a:extLst>
              <a:ext uri="{FF2B5EF4-FFF2-40B4-BE49-F238E27FC236}">
                <a16:creationId xmlns:a16="http://schemas.microsoft.com/office/drawing/2014/main" id="{61B9B60F-7406-4055-9F64-CBB613E473D9}"/>
              </a:ext>
            </a:extLst>
          </p:cNvPr>
          <p:cNvGrpSpPr/>
          <p:nvPr/>
        </p:nvGrpSpPr>
        <p:grpSpPr>
          <a:xfrm>
            <a:off x="-12661996" y="4211344"/>
            <a:ext cx="4726349" cy="400687"/>
            <a:chOff x="749202" y="2569193"/>
            <a:chExt cx="4726349" cy="400687"/>
          </a:xfrm>
        </p:grpSpPr>
        <p:cxnSp>
          <p:nvCxnSpPr>
            <p:cNvPr id="212" name="Straight Connector 211">
              <a:extLst>
                <a:ext uri="{FF2B5EF4-FFF2-40B4-BE49-F238E27FC236}">
                  <a16:creationId xmlns:a16="http://schemas.microsoft.com/office/drawing/2014/main" id="{AC0FA516-6B59-403A-9784-868FAB790180}"/>
                </a:ext>
              </a:extLst>
            </p:cNvPr>
            <p:cNvCxnSpPr>
              <a:cxnSpLocks/>
            </p:cNvCxnSpPr>
            <p:nvPr/>
          </p:nvCxnSpPr>
          <p:spPr>
            <a:xfrm>
              <a:off x="749202" y="2769536"/>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06C6EF94-0A36-46BF-BE04-53C6BA10C2CF}"/>
                </a:ext>
              </a:extLst>
            </p:cNvPr>
            <p:cNvSpPr txBox="1"/>
            <p:nvPr/>
          </p:nvSpPr>
          <p:spPr>
            <a:xfrm>
              <a:off x="1054872" y="2569193"/>
              <a:ext cx="4420679" cy="400687"/>
            </a:xfrm>
            <a:prstGeom prst="rect">
              <a:avLst/>
            </a:prstGeom>
            <a:noFill/>
          </p:spPr>
          <p:txBody>
            <a:bodyPr wrap="square" rtlCol="0">
              <a:spAutoFit/>
            </a:bodyPr>
            <a:lstStyle/>
            <a:p>
              <a:pPr lvl="0" algn="just">
                <a:lnSpc>
                  <a:spcPct val="120000"/>
                </a:lnSpc>
              </a:pPr>
              <a:r>
                <a:rPr lang="en-US" b="1"/>
                <a:t>Tốc độ xử lý nhanh </a:t>
              </a:r>
              <a:endParaRPr lang="en-US" sz="1500" b="1">
                <a:latin typeface="Segoe UI" panose="020B0502040204020203" pitchFamily="34" charset="0"/>
                <a:ea typeface="Segoe UI Black" panose="020B0A02040204020203" pitchFamily="34" charset="0"/>
                <a:cs typeface="Segoe UI" panose="020B0502040204020203" pitchFamily="34" charset="0"/>
              </a:endParaRPr>
            </a:p>
          </p:txBody>
        </p:sp>
      </p:grpSp>
      <p:grpSp>
        <p:nvGrpSpPr>
          <p:cNvPr id="214" name="Group 213">
            <a:extLst>
              <a:ext uri="{FF2B5EF4-FFF2-40B4-BE49-F238E27FC236}">
                <a16:creationId xmlns:a16="http://schemas.microsoft.com/office/drawing/2014/main" id="{5A785495-B37F-44D6-941A-7AF0011F1C53}"/>
              </a:ext>
            </a:extLst>
          </p:cNvPr>
          <p:cNvGrpSpPr/>
          <p:nvPr/>
        </p:nvGrpSpPr>
        <p:grpSpPr>
          <a:xfrm>
            <a:off x="-12661996" y="4514012"/>
            <a:ext cx="4726349" cy="369332"/>
            <a:chOff x="749202" y="2847137"/>
            <a:chExt cx="4726349" cy="369332"/>
          </a:xfrm>
        </p:grpSpPr>
        <p:cxnSp>
          <p:nvCxnSpPr>
            <p:cNvPr id="215" name="Straight Connector 214">
              <a:extLst>
                <a:ext uri="{FF2B5EF4-FFF2-40B4-BE49-F238E27FC236}">
                  <a16:creationId xmlns:a16="http://schemas.microsoft.com/office/drawing/2014/main" id="{49E7B20D-3BE9-4955-8903-4A68F609E321}"/>
                </a:ext>
              </a:extLst>
            </p:cNvPr>
            <p:cNvCxnSpPr>
              <a:cxnSpLocks/>
            </p:cNvCxnSpPr>
            <p:nvPr/>
          </p:nvCxnSpPr>
          <p:spPr>
            <a:xfrm>
              <a:off x="749202" y="3031803"/>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16" name="TextBox 215">
              <a:extLst>
                <a:ext uri="{FF2B5EF4-FFF2-40B4-BE49-F238E27FC236}">
                  <a16:creationId xmlns:a16="http://schemas.microsoft.com/office/drawing/2014/main" id="{FDC542AC-6DDB-4DAF-A42D-5A3E9DB71D39}"/>
                </a:ext>
              </a:extLst>
            </p:cNvPr>
            <p:cNvSpPr txBox="1"/>
            <p:nvPr/>
          </p:nvSpPr>
          <p:spPr>
            <a:xfrm>
              <a:off x="1054872" y="2847137"/>
              <a:ext cx="4420679" cy="369332"/>
            </a:xfrm>
            <a:prstGeom prst="rect">
              <a:avLst/>
            </a:prstGeom>
            <a:noFill/>
          </p:spPr>
          <p:txBody>
            <a:bodyPr wrap="square" rtlCol="0">
              <a:spAutoFit/>
            </a:bodyPr>
            <a:lstStyle/>
            <a:p>
              <a:r>
                <a:rPr lang="en-US" b="1"/>
                <a:t>Dễ dàng mở rộng </a:t>
              </a:r>
              <a:endParaRPr lang="en-US"/>
            </a:p>
          </p:txBody>
        </p:sp>
      </p:grpSp>
      <p:pic>
        <p:nvPicPr>
          <p:cNvPr id="47" name="Picture 46">
            <a:extLst>
              <a:ext uri="{FF2B5EF4-FFF2-40B4-BE49-F238E27FC236}">
                <a16:creationId xmlns:a16="http://schemas.microsoft.com/office/drawing/2014/main" id="{43FB959F-5381-4903-A5C0-03B024D7ADC2}"/>
              </a:ext>
            </a:extLst>
          </p:cNvPr>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345973" y="2196444"/>
            <a:ext cx="5623126" cy="4604888"/>
          </a:xfrm>
          <a:prstGeom prst="rect">
            <a:avLst/>
          </a:prstGeom>
          <a:noFill/>
          <a:ln>
            <a:solidFill>
              <a:srgbClr val="FFFFFF"/>
            </a:solidFill>
          </a:ln>
        </p:spPr>
      </p:pic>
      <p:sp>
        <p:nvSpPr>
          <p:cNvPr id="48" name="Hexagon 47">
            <a:extLst>
              <a:ext uri="{FF2B5EF4-FFF2-40B4-BE49-F238E27FC236}">
                <a16:creationId xmlns:a16="http://schemas.microsoft.com/office/drawing/2014/main" id="{51635FC0-E919-405C-BD69-1C3CAD5C8DFC}"/>
              </a:ext>
            </a:extLst>
          </p:cNvPr>
          <p:cNvSpPr/>
          <p:nvPr/>
        </p:nvSpPr>
        <p:spPr>
          <a:xfrm>
            <a:off x="15048990" y="2939685"/>
            <a:ext cx="4922918" cy="4604887"/>
          </a:xfrm>
          <a:prstGeom prst="hexagon">
            <a:avLst/>
          </a:prstGeom>
          <a:solidFill>
            <a:srgbClr val="422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Off-page Connector 48">
            <a:extLst>
              <a:ext uri="{FF2B5EF4-FFF2-40B4-BE49-F238E27FC236}">
                <a16:creationId xmlns:a16="http://schemas.microsoft.com/office/drawing/2014/main" id="{807FFD06-6277-492F-97FF-F265BF551427}"/>
              </a:ext>
            </a:extLst>
          </p:cNvPr>
          <p:cNvSpPr/>
          <p:nvPr/>
        </p:nvSpPr>
        <p:spPr>
          <a:xfrm rot="5400000">
            <a:off x="14488779" y="710078"/>
            <a:ext cx="5168410" cy="6373188"/>
          </a:xfrm>
          <a:prstGeom prst="flowChartOffpageConnector">
            <a:avLst/>
          </a:prstGeom>
          <a:blipFill dpi="0" rotWithShape="0">
            <a:blip r:embed="rId8">
              <a:extLst>
                <a:ext uri="{BEBA8EAE-BF5A-486C-A8C5-ECC9F3942E4B}">
                  <a14:imgProps xmlns:a14="http://schemas.microsoft.com/office/drawing/2010/main">
                    <a14:imgLayer r:embed="rId9">
                      <a14:imgEffect>
                        <a14:colorTemperature colorTemp="11200"/>
                      </a14:imgEffect>
                    </a14:imgLayer>
                  </a14:imgProps>
                </a:ext>
              </a:extLst>
            </a:blip>
            <a:srcRect/>
            <a:stretch>
              <a:fillRect l="-38616" t="-680" r="-23306" b="680"/>
            </a:stretch>
          </a:blipFill>
          <a:ln w="76200">
            <a:solidFill>
              <a:srgbClr val="8CA77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Rounded Corners 49">
            <a:extLst>
              <a:ext uri="{FF2B5EF4-FFF2-40B4-BE49-F238E27FC236}">
                <a16:creationId xmlns:a16="http://schemas.microsoft.com/office/drawing/2014/main" id="{E3D08458-09FE-431D-9DD3-CE938F65FB35}"/>
              </a:ext>
            </a:extLst>
          </p:cNvPr>
          <p:cNvSpPr/>
          <p:nvPr/>
        </p:nvSpPr>
        <p:spPr>
          <a:xfrm>
            <a:off x="622006" y="1683188"/>
            <a:ext cx="4900269" cy="388547"/>
          </a:xfrm>
          <a:prstGeom prst="roundRect">
            <a:avLst>
              <a:gd name="adj" fmla="val 19116"/>
            </a:avLst>
          </a:prstGeom>
          <a:solidFill>
            <a:srgbClr val="8CA771"/>
          </a:solidFill>
          <a:ln w="28575">
            <a:solidFill>
              <a:srgbClr val="422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Segoe UI Black" panose="020B0A02040204020203" pitchFamily="34" charset="0"/>
              <a:ea typeface="Segoe UI Black" panose="020B0A02040204020203" pitchFamily="34" charset="0"/>
            </a:endParaRPr>
          </a:p>
        </p:txBody>
      </p:sp>
      <p:sp>
        <p:nvSpPr>
          <p:cNvPr id="51" name="Rectangle 50">
            <a:extLst>
              <a:ext uri="{FF2B5EF4-FFF2-40B4-BE49-F238E27FC236}">
                <a16:creationId xmlns:a16="http://schemas.microsoft.com/office/drawing/2014/main" id="{7E823D11-F773-4C66-994B-5C83151EE35C}"/>
              </a:ext>
            </a:extLst>
          </p:cNvPr>
          <p:cNvSpPr/>
          <p:nvPr/>
        </p:nvSpPr>
        <p:spPr>
          <a:xfrm>
            <a:off x="666185" y="1692795"/>
            <a:ext cx="4811910" cy="369332"/>
          </a:xfrm>
          <a:prstGeom prst="rect">
            <a:avLst/>
          </a:prstGeom>
        </p:spPr>
        <p:txBody>
          <a:bodyPr wrap="square">
            <a:spAutoFit/>
          </a:bodyPr>
          <a:lstStyle/>
          <a:p>
            <a:pPr algn="ctr"/>
            <a:r>
              <a:rPr lang="en-US" b="1">
                <a:solidFill>
                  <a:schemeClr val="bg1"/>
                </a:solidFill>
                <a:latin typeface="Segoe UI Black" panose="020B0A02040204020203" pitchFamily="34" charset="0"/>
                <a:ea typeface="Segoe UI Black" panose="020B0A02040204020203" pitchFamily="34" charset="0"/>
              </a:rPr>
              <a:t>4.7. Giao diện trang tìm kiếm sản phẩm</a:t>
            </a:r>
          </a:p>
        </p:txBody>
      </p:sp>
      <p:sp>
        <p:nvSpPr>
          <p:cNvPr id="75" name="Rectangle: Rounded Corners 74">
            <a:extLst>
              <a:ext uri="{FF2B5EF4-FFF2-40B4-BE49-F238E27FC236}">
                <a16:creationId xmlns:a16="http://schemas.microsoft.com/office/drawing/2014/main" id="{619E793A-7D04-4E35-A75F-0D3F4E1B567B}"/>
              </a:ext>
            </a:extLst>
          </p:cNvPr>
          <p:cNvSpPr/>
          <p:nvPr/>
        </p:nvSpPr>
        <p:spPr>
          <a:xfrm>
            <a:off x="-5269036" y="3571051"/>
            <a:ext cx="3191256" cy="388547"/>
          </a:xfrm>
          <a:prstGeom prst="roundRect">
            <a:avLst>
              <a:gd name="adj" fmla="val 19116"/>
            </a:avLst>
          </a:prstGeom>
          <a:solidFill>
            <a:srgbClr val="8CA771"/>
          </a:solidFill>
          <a:ln w="28575">
            <a:solidFill>
              <a:srgbClr val="422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Segoe UI Black" panose="020B0A02040204020203" pitchFamily="34" charset="0"/>
              <a:ea typeface="Segoe UI Black" panose="020B0A02040204020203" pitchFamily="34" charset="0"/>
            </a:endParaRPr>
          </a:p>
        </p:txBody>
      </p:sp>
      <p:sp>
        <p:nvSpPr>
          <p:cNvPr id="76" name="Rectangle 75">
            <a:extLst>
              <a:ext uri="{FF2B5EF4-FFF2-40B4-BE49-F238E27FC236}">
                <a16:creationId xmlns:a16="http://schemas.microsoft.com/office/drawing/2014/main" id="{F67AF99D-FE54-4D24-B8EB-3FA2ABE631FE}"/>
              </a:ext>
            </a:extLst>
          </p:cNvPr>
          <p:cNvSpPr/>
          <p:nvPr/>
        </p:nvSpPr>
        <p:spPr>
          <a:xfrm>
            <a:off x="-5085814" y="3580658"/>
            <a:ext cx="2824812" cy="369332"/>
          </a:xfrm>
          <a:prstGeom prst="rect">
            <a:avLst/>
          </a:prstGeom>
        </p:spPr>
        <p:txBody>
          <a:bodyPr wrap="none">
            <a:spAutoFit/>
          </a:bodyPr>
          <a:lstStyle/>
          <a:p>
            <a:pPr algn="ctr"/>
            <a:r>
              <a:rPr lang="en-US" b="1">
                <a:solidFill>
                  <a:schemeClr val="bg1"/>
                </a:solidFill>
                <a:latin typeface="Segoe UI Black" panose="020B0A02040204020203" pitchFamily="34" charset="0"/>
                <a:ea typeface="Segoe UI Black" panose="020B0A02040204020203" pitchFamily="34" charset="0"/>
              </a:rPr>
              <a:t>2.9. Ưu điểm ExpressJS</a:t>
            </a:r>
          </a:p>
        </p:txBody>
      </p:sp>
      <p:cxnSp>
        <p:nvCxnSpPr>
          <p:cNvPr id="77" name="Straight Connector 76">
            <a:extLst>
              <a:ext uri="{FF2B5EF4-FFF2-40B4-BE49-F238E27FC236}">
                <a16:creationId xmlns:a16="http://schemas.microsoft.com/office/drawing/2014/main" id="{A03F82DE-EFFC-43F5-A0A3-70F3404B0407}"/>
              </a:ext>
            </a:extLst>
          </p:cNvPr>
          <p:cNvCxnSpPr>
            <a:cxnSpLocks/>
          </p:cNvCxnSpPr>
          <p:nvPr/>
        </p:nvCxnSpPr>
        <p:spPr>
          <a:xfrm>
            <a:off x="-5143608" y="4197340"/>
            <a:ext cx="0" cy="731520"/>
          </a:xfrm>
          <a:prstGeom prst="line">
            <a:avLst/>
          </a:prstGeom>
          <a:ln w="25400" cap="rnd">
            <a:solidFill>
              <a:srgbClr val="8CA77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10BB56C-F044-4FE0-AC7D-F53981A1609E}"/>
              </a:ext>
            </a:extLst>
          </p:cNvPr>
          <p:cNvCxnSpPr>
            <a:cxnSpLocks/>
          </p:cNvCxnSpPr>
          <p:nvPr/>
        </p:nvCxnSpPr>
        <p:spPr>
          <a:xfrm>
            <a:off x="-5143608" y="4358542"/>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AE1BB39E-81EF-4A32-A458-B33E85FD6DB5}"/>
              </a:ext>
            </a:extLst>
          </p:cNvPr>
          <p:cNvSpPr txBox="1"/>
          <p:nvPr/>
        </p:nvSpPr>
        <p:spPr>
          <a:xfrm>
            <a:off x="-4837938" y="4186732"/>
            <a:ext cx="4420679" cy="897618"/>
          </a:xfrm>
          <a:prstGeom prst="rect">
            <a:avLst/>
          </a:prstGeom>
          <a:noFill/>
        </p:spPr>
        <p:txBody>
          <a:bodyPr wrap="square" rtlCol="0">
            <a:spAutoFit/>
          </a:bodyPr>
          <a:lstStyle/>
          <a:p>
            <a:pPr lvl="0" algn="just">
              <a:lnSpc>
                <a:spcPct val="120000"/>
              </a:lnSpc>
            </a:pPr>
            <a:r>
              <a:rPr lang="vi-VN" sz="1500" b="1">
                <a:latin typeface="Segoe UI" panose="020B0502040204020203" pitchFamily="34" charset="0"/>
                <a:ea typeface="Segoe UI Black" panose="020B0A02040204020203" pitchFamily="34" charset="0"/>
                <a:cs typeface="Segoe UI" panose="020B0502040204020203" pitchFamily="34" charset="0"/>
              </a:rPr>
              <a:t>Khả năng lưu trữ linh hoạt</a:t>
            </a:r>
          </a:p>
          <a:p>
            <a:pPr lvl="0" algn="just">
              <a:lnSpc>
                <a:spcPct val="120000"/>
              </a:lnSpc>
            </a:pPr>
            <a:r>
              <a:rPr lang="vi-VN" sz="1500" b="1">
                <a:latin typeface="Segoe UI" panose="020B0502040204020203" pitchFamily="34" charset="0"/>
                <a:ea typeface="Segoe UI Black" panose="020B0A02040204020203" pitchFamily="34" charset="0"/>
                <a:cs typeface="Segoe UI" panose="020B0502040204020203" pitchFamily="34" charset="0"/>
              </a:rPr>
              <a:t>Tốc độ truy vẫn cao</a:t>
            </a:r>
          </a:p>
          <a:p>
            <a:pPr lvl="0" algn="just">
              <a:lnSpc>
                <a:spcPct val="120000"/>
              </a:lnSpc>
            </a:pPr>
            <a:r>
              <a:rPr lang="vi-VN" sz="1500" b="1">
                <a:latin typeface="Segoe UI" panose="020B0502040204020203" pitchFamily="34" charset="0"/>
                <a:ea typeface="Segoe UI Black" panose="020B0A02040204020203" pitchFamily="34" charset="0"/>
                <a:cs typeface="Segoe UI" panose="020B0502040204020203" pitchFamily="34" charset="0"/>
              </a:rPr>
              <a:t>Khả năng mở rộng, phân tán cao </a:t>
            </a:r>
          </a:p>
        </p:txBody>
      </p:sp>
      <p:cxnSp>
        <p:nvCxnSpPr>
          <p:cNvPr id="80" name="Straight Connector 79">
            <a:extLst>
              <a:ext uri="{FF2B5EF4-FFF2-40B4-BE49-F238E27FC236}">
                <a16:creationId xmlns:a16="http://schemas.microsoft.com/office/drawing/2014/main" id="{13881392-C397-4DC0-BAC3-05635EA1016A}"/>
              </a:ext>
            </a:extLst>
          </p:cNvPr>
          <p:cNvCxnSpPr>
            <a:cxnSpLocks/>
          </p:cNvCxnSpPr>
          <p:nvPr/>
        </p:nvCxnSpPr>
        <p:spPr>
          <a:xfrm>
            <a:off x="-5143608" y="4642950"/>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3E33904-00EA-46A0-BE04-A1204F9D4549}"/>
              </a:ext>
            </a:extLst>
          </p:cNvPr>
          <p:cNvCxnSpPr>
            <a:cxnSpLocks/>
          </p:cNvCxnSpPr>
          <p:nvPr/>
        </p:nvCxnSpPr>
        <p:spPr>
          <a:xfrm>
            <a:off x="-5143608" y="4927358"/>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1C7FEA49-F7B9-4C5E-B523-43AE74FC7A3F}"/>
              </a:ext>
            </a:extLst>
          </p:cNvPr>
          <p:cNvGrpSpPr/>
          <p:nvPr/>
        </p:nvGrpSpPr>
        <p:grpSpPr>
          <a:xfrm>
            <a:off x="3874055" y="7413359"/>
            <a:ext cx="4876005" cy="4584295"/>
            <a:chOff x="3657998" y="2138387"/>
            <a:chExt cx="4876005" cy="4584295"/>
          </a:xfrm>
        </p:grpSpPr>
        <p:pic>
          <p:nvPicPr>
            <p:cNvPr id="61" name="Picture 60" descr="Mô hình MVC trong PHP - Minh Tri Nguyen">
              <a:extLst>
                <a:ext uri="{FF2B5EF4-FFF2-40B4-BE49-F238E27FC236}">
                  <a16:creationId xmlns:a16="http://schemas.microsoft.com/office/drawing/2014/main" id="{E1B3E483-1CD1-471A-A5FA-311731B9E5F5}"/>
                </a:ext>
              </a:extLst>
            </p:cNvPr>
            <p:cNvPicPr/>
            <p:nvPr/>
          </p:nvPicPr>
          <p:blipFill rotWithShape="1">
            <a:blip r:embed="rId10">
              <a:duotone>
                <a:schemeClr val="accent6">
                  <a:shade val="45000"/>
                  <a:satMod val="135000"/>
                </a:schemeClr>
                <a:prstClr val="white"/>
              </a:duotone>
              <a:extLst>
                <a:ext uri="{28A0092B-C50C-407E-A947-70E740481C1C}">
                  <a14:useLocalDpi xmlns:a14="http://schemas.microsoft.com/office/drawing/2010/main" val="0"/>
                </a:ext>
              </a:extLst>
            </a:blip>
            <a:srcRect t="3714"/>
            <a:stretch/>
          </p:blipFill>
          <p:spPr bwMode="auto">
            <a:xfrm>
              <a:off x="3657998" y="2138387"/>
              <a:ext cx="4876005" cy="4584295"/>
            </a:xfrm>
            <a:prstGeom prst="rect">
              <a:avLst/>
            </a:prstGeom>
            <a:noFill/>
            <a:ln>
              <a:noFill/>
            </a:ln>
          </p:spPr>
        </p:pic>
        <p:sp>
          <p:nvSpPr>
            <p:cNvPr id="2" name="Rectangle: Rounded Corners 1">
              <a:extLst>
                <a:ext uri="{FF2B5EF4-FFF2-40B4-BE49-F238E27FC236}">
                  <a16:creationId xmlns:a16="http://schemas.microsoft.com/office/drawing/2014/main" id="{EB584E7C-32A3-4289-89B5-DCA17F1E2ACE}"/>
                </a:ext>
              </a:extLst>
            </p:cNvPr>
            <p:cNvSpPr/>
            <p:nvPr/>
          </p:nvSpPr>
          <p:spPr>
            <a:xfrm>
              <a:off x="3784600" y="2642489"/>
              <a:ext cx="526956" cy="204648"/>
            </a:xfrm>
            <a:prstGeom prst="roundRect">
              <a:avLst/>
            </a:prstGeom>
            <a:solidFill>
              <a:srgbClr val="94B77C"/>
            </a:solidFill>
            <a:ln>
              <a:solidFill>
                <a:srgbClr val="94B7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4" name="Picture 2">
            <a:extLst>
              <a:ext uri="{FF2B5EF4-FFF2-40B4-BE49-F238E27FC236}">
                <a16:creationId xmlns:a16="http://schemas.microsoft.com/office/drawing/2014/main" id="{6D43747E-6B91-4139-AF3F-906984DB26B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38756" y="7900941"/>
            <a:ext cx="526957" cy="142032"/>
          </a:xfrm>
          <a:prstGeom prst="rect">
            <a:avLst/>
          </a:prstGeom>
          <a:noFill/>
          <a:extLst>
            <a:ext uri="{909E8E84-426E-40DD-AFC4-6F175D3DCCD1}">
              <a14:hiddenFill xmlns:a14="http://schemas.microsoft.com/office/drawing/2010/main">
                <a:solidFill>
                  <a:srgbClr val="FFFFFF"/>
                </a:solidFill>
              </a14:hiddenFill>
            </a:ext>
          </a:extLst>
        </p:spPr>
      </p:pic>
      <p:sp>
        <p:nvSpPr>
          <p:cNvPr id="65" name="Freeform: Shape 64">
            <a:extLst>
              <a:ext uri="{FF2B5EF4-FFF2-40B4-BE49-F238E27FC236}">
                <a16:creationId xmlns:a16="http://schemas.microsoft.com/office/drawing/2014/main" id="{D21DC45D-0579-44C7-98DD-CB17236B284A}"/>
              </a:ext>
            </a:extLst>
          </p:cNvPr>
          <p:cNvSpPr/>
          <p:nvPr/>
        </p:nvSpPr>
        <p:spPr>
          <a:xfrm flipH="1">
            <a:off x="11229059" y="6190724"/>
            <a:ext cx="1478074" cy="1371455"/>
          </a:xfrm>
          <a:custGeom>
            <a:avLst/>
            <a:gdLst>
              <a:gd name="connsiteX0" fmla="*/ 7144 w 9153525"/>
              <a:gd name="connsiteY0" fmla="*/ 940630 h 7467600"/>
              <a:gd name="connsiteX1" fmla="*/ 2483644 w 9153525"/>
              <a:gd name="connsiteY1" fmla="*/ 7180 h 7467600"/>
              <a:gd name="connsiteX2" fmla="*/ 6770846 w 9153525"/>
              <a:gd name="connsiteY2" fmla="*/ 2501778 h 7467600"/>
              <a:gd name="connsiteX3" fmla="*/ 9151144 w 9153525"/>
              <a:gd name="connsiteY3" fmla="*/ 5064956 h 7467600"/>
              <a:gd name="connsiteX4" fmla="*/ 9046369 w 9153525"/>
              <a:gd name="connsiteY4" fmla="*/ 7465256 h 7467600"/>
              <a:gd name="connsiteX5" fmla="*/ 7144 w 9153525"/>
              <a:gd name="connsiteY5" fmla="*/ 7465256 h 7467600"/>
              <a:gd name="connsiteX6" fmla="*/ 7144 w 9153525"/>
              <a:gd name="connsiteY6" fmla="*/ 940630 h 746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3525" h="7467600">
                <a:moveTo>
                  <a:pt x="7144" y="940630"/>
                </a:moveTo>
                <a:cubicBezTo>
                  <a:pt x="7144" y="940630"/>
                  <a:pt x="921544" y="16705"/>
                  <a:pt x="2483644" y="7180"/>
                </a:cubicBezTo>
                <a:cubicBezTo>
                  <a:pt x="4045744" y="-2345"/>
                  <a:pt x="4599147" y="1852173"/>
                  <a:pt x="6770846" y="2501778"/>
                </a:cubicBezTo>
                <a:cubicBezTo>
                  <a:pt x="8942546" y="3151383"/>
                  <a:pt x="9151144" y="5064956"/>
                  <a:pt x="9151144" y="5064956"/>
                </a:cubicBezTo>
                <a:lnTo>
                  <a:pt x="9046369" y="7465256"/>
                </a:lnTo>
                <a:lnTo>
                  <a:pt x="7144" y="7465256"/>
                </a:lnTo>
                <a:lnTo>
                  <a:pt x="7144" y="940630"/>
                </a:lnTo>
                <a:close/>
              </a:path>
            </a:pathLst>
          </a:custGeom>
          <a:solidFill>
            <a:srgbClr val="94B77C"/>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 name="Freeform: Shape 65">
            <a:extLst>
              <a:ext uri="{FF2B5EF4-FFF2-40B4-BE49-F238E27FC236}">
                <a16:creationId xmlns:a16="http://schemas.microsoft.com/office/drawing/2014/main" id="{57319389-6117-43D4-84B6-366C18F6DA1E}"/>
              </a:ext>
            </a:extLst>
          </p:cNvPr>
          <p:cNvSpPr/>
          <p:nvPr/>
        </p:nvSpPr>
        <p:spPr>
          <a:xfrm flipH="1">
            <a:off x="11124722" y="6421639"/>
            <a:ext cx="1199103" cy="669984"/>
          </a:xfrm>
          <a:custGeom>
            <a:avLst/>
            <a:gdLst>
              <a:gd name="connsiteX0" fmla="*/ 7144 w 6572250"/>
              <a:gd name="connsiteY0" fmla="*/ 41396 h 3648075"/>
              <a:gd name="connsiteX1" fmla="*/ 6569869 w 6572250"/>
              <a:gd name="connsiteY1" fmla="*/ 3645656 h 3648075"/>
              <a:gd name="connsiteX2" fmla="*/ 7144 w 6572250"/>
              <a:gd name="connsiteY2" fmla="*/ 3645656 h 3648075"/>
              <a:gd name="connsiteX3" fmla="*/ 7144 w 6572250"/>
              <a:gd name="connsiteY3" fmla="*/ 41396 h 3648075"/>
            </a:gdLst>
            <a:ahLst/>
            <a:cxnLst>
              <a:cxn ang="0">
                <a:pos x="connsiteX0" y="connsiteY0"/>
              </a:cxn>
              <a:cxn ang="0">
                <a:pos x="connsiteX1" y="connsiteY1"/>
              </a:cxn>
              <a:cxn ang="0">
                <a:pos x="connsiteX2" y="connsiteY2"/>
              </a:cxn>
              <a:cxn ang="0">
                <a:pos x="connsiteX3" y="connsiteY3"/>
              </a:cxn>
            </a:cxnLst>
            <a:rect l="l" t="t" r="r" b="b"/>
            <a:pathLst>
              <a:path w="6572250" h="3648075">
                <a:moveTo>
                  <a:pt x="7144" y="41396"/>
                </a:moveTo>
                <a:cubicBezTo>
                  <a:pt x="7144" y="41396"/>
                  <a:pt x="3920966" y="-597732"/>
                  <a:pt x="6569869" y="3645656"/>
                </a:cubicBezTo>
                <a:lnTo>
                  <a:pt x="7144" y="3645656"/>
                </a:lnTo>
                <a:lnTo>
                  <a:pt x="7144" y="41396"/>
                </a:lnTo>
                <a:close/>
              </a:path>
            </a:pathLst>
          </a:custGeom>
          <a:solidFill>
            <a:srgbClr val="422C1C"/>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0B254D8F-06F4-4EDA-B2B9-EB5D8DE969E4}"/>
              </a:ext>
            </a:extLst>
          </p:cNvPr>
          <p:cNvSpPr/>
          <p:nvPr/>
        </p:nvSpPr>
        <p:spPr>
          <a:xfrm flipH="1">
            <a:off x="11968797" y="5643184"/>
            <a:ext cx="2147959" cy="1200023"/>
          </a:xfrm>
          <a:custGeom>
            <a:avLst/>
            <a:gdLst>
              <a:gd name="connsiteX0" fmla="*/ 3743801 w 11772900"/>
              <a:gd name="connsiteY0" fmla="*/ 631984 h 6534150"/>
              <a:gd name="connsiteX1" fmla="*/ 6979444 w 11772900"/>
              <a:gd name="connsiteY1" fmla="*/ 1588294 h 6534150"/>
              <a:gd name="connsiteX2" fmla="*/ 11768614 w 11772900"/>
              <a:gd name="connsiteY2" fmla="*/ 6531769 h 6534150"/>
              <a:gd name="connsiteX3" fmla="*/ 7144 w 11772900"/>
              <a:gd name="connsiteY3" fmla="*/ 6531769 h 6534150"/>
              <a:gd name="connsiteX4" fmla="*/ 7144 w 11772900"/>
              <a:gd name="connsiteY4" fmla="*/ 7144 h 653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72900" h="6534150">
                <a:moveTo>
                  <a:pt x="3743801" y="631984"/>
                </a:moveTo>
                <a:cubicBezTo>
                  <a:pt x="3743801" y="631984"/>
                  <a:pt x="5083017" y="1430179"/>
                  <a:pt x="6979444" y="1588294"/>
                </a:cubicBezTo>
                <a:cubicBezTo>
                  <a:pt x="9598819" y="1807369"/>
                  <a:pt x="11051381" y="4598194"/>
                  <a:pt x="11768614" y="6531769"/>
                </a:cubicBezTo>
                <a:lnTo>
                  <a:pt x="7144" y="6531769"/>
                </a:lnTo>
                <a:lnTo>
                  <a:pt x="7144" y="7144"/>
                </a:lnTo>
              </a:path>
            </a:pathLst>
          </a:custGeom>
          <a:solidFill>
            <a:srgbClr val="8CA771"/>
          </a:solid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8E559E91-8F61-45B1-A224-B3F9BB402186}"/>
              </a:ext>
            </a:extLst>
          </p:cNvPr>
          <p:cNvSpPr/>
          <p:nvPr/>
        </p:nvSpPr>
        <p:spPr>
          <a:xfrm flipH="1">
            <a:off x="11875835" y="5933583"/>
            <a:ext cx="2267869" cy="976112"/>
          </a:xfrm>
          <a:custGeom>
            <a:avLst/>
            <a:gdLst>
              <a:gd name="connsiteX0" fmla="*/ 7144 w 12430125"/>
              <a:gd name="connsiteY0" fmla="*/ 7144 h 5314950"/>
              <a:gd name="connsiteX1" fmla="*/ 2626519 w 12430125"/>
              <a:gd name="connsiteY1" fmla="*/ 1268254 h 5314950"/>
              <a:gd name="connsiteX2" fmla="*/ 9151144 w 12430125"/>
              <a:gd name="connsiteY2" fmla="*/ 2173129 h 5314950"/>
              <a:gd name="connsiteX3" fmla="*/ 12427744 w 12430125"/>
              <a:gd name="connsiteY3" fmla="*/ 5316379 h 5314950"/>
              <a:gd name="connsiteX4" fmla="*/ 7144 w 12430125"/>
              <a:gd name="connsiteY4" fmla="*/ 5316379 h 5314950"/>
              <a:gd name="connsiteX5" fmla="*/ 7144 w 12430125"/>
              <a:gd name="connsiteY5" fmla="*/ 7144 h 531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30125" h="5314950">
                <a:moveTo>
                  <a:pt x="7144" y="7144"/>
                </a:moveTo>
                <a:cubicBezTo>
                  <a:pt x="7144" y="7144"/>
                  <a:pt x="673894" y="982504"/>
                  <a:pt x="2626519" y="1268254"/>
                </a:cubicBezTo>
                <a:cubicBezTo>
                  <a:pt x="4579144" y="1554004"/>
                  <a:pt x="7379494" y="1277779"/>
                  <a:pt x="9151144" y="2173129"/>
                </a:cubicBezTo>
                <a:cubicBezTo>
                  <a:pt x="10922794" y="3068479"/>
                  <a:pt x="12427744" y="5316379"/>
                  <a:pt x="12427744" y="5316379"/>
                </a:cubicBezTo>
                <a:lnTo>
                  <a:pt x="7144" y="5316379"/>
                </a:lnTo>
                <a:lnTo>
                  <a:pt x="7144" y="7144"/>
                </a:lnTo>
                <a:close/>
              </a:path>
            </a:pathLst>
          </a:custGeom>
          <a:solidFill>
            <a:srgbClr val="94B77C"/>
          </a:solidFill>
          <a:ln w="9525" cap="flat">
            <a:noFill/>
            <a:prstDash val="solid"/>
            <a:miter/>
          </a:ln>
        </p:spPr>
        <p:txBody>
          <a:bodyPr rtlCol="0" anchor="ctr"/>
          <a:lstStyle/>
          <a:p>
            <a:endParaRPr lang="en-US"/>
          </a:p>
        </p:txBody>
      </p:sp>
      <p:pic>
        <p:nvPicPr>
          <p:cNvPr id="5" name="Picture 4" descr="A screen shot of a computer program&#10;&#10;Description automatically generated">
            <a:extLst>
              <a:ext uri="{FF2B5EF4-FFF2-40B4-BE49-F238E27FC236}">
                <a16:creationId xmlns:a16="http://schemas.microsoft.com/office/drawing/2014/main" id="{1B1B881C-923F-469A-A2D2-9B9BCC69C4A4}"/>
              </a:ext>
            </a:extLst>
          </p:cNvPr>
          <p:cNvPicPr>
            <a:picLocks noChangeAspect="1"/>
          </p:cNvPicPr>
          <p:nvPr/>
        </p:nvPicPr>
        <p:blipFill rotWithShape="1">
          <a:blip r:embed="rId12">
            <a:extLst>
              <a:ext uri="{28A0092B-C50C-407E-A947-70E740481C1C}">
                <a14:useLocalDpi xmlns:a14="http://schemas.microsoft.com/office/drawing/2010/main" val="0"/>
              </a:ext>
            </a:extLst>
          </a:blip>
          <a:srcRect l="7503" t="11062" r="7322" b="10725"/>
          <a:stretch/>
        </p:blipFill>
        <p:spPr>
          <a:xfrm>
            <a:off x="3365981" y="9559966"/>
            <a:ext cx="5460039" cy="4246357"/>
          </a:xfrm>
          <a:prstGeom prst="rect">
            <a:avLst/>
          </a:prstGeom>
          <a:ln>
            <a:solidFill>
              <a:srgbClr val="422C1C"/>
            </a:solidFill>
          </a:ln>
        </p:spPr>
      </p:pic>
      <p:pic>
        <p:nvPicPr>
          <p:cNvPr id="7" name="Picture 6" descr="A screen shot of a computer code&#10;&#10;Description automatically generated">
            <a:extLst>
              <a:ext uri="{FF2B5EF4-FFF2-40B4-BE49-F238E27FC236}">
                <a16:creationId xmlns:a16="http://schemas.microsoft.com/office/drawing/2014/main" id="{A80E9E39-C728-4BAC-A928-F9ECB554DDA9}"/>
              </a:ext>
            </a:extLst>
          </p:cNvPr>
          <p:cNvPicPr>
            <a:picLocks noChangeAspect="1"/>
          </p:cNvPicPr>
          <p:nvPr/>
        </p:nvPicPr>
        <p:blipFill rotWithShape="1">
          <a:blip r:embed="rId13">
            <a:extLst>
              <a:ext uri="{28A0092B-C50C-407E-A947-70E740481C1C}">
                <a14:useLocalDpi xmlns:a14="http://schemas.microsoft.com/office/drawing/2010/main" val="0"/>
              </a:ext>
            </a:extLst>
          </a:blip>
          <a:srcRect l="7332" t="11179" r="7311" b="10554"/>
          <a:stretch/>
        </p:blipFill>
        <p:spPr>
          <a:xfrm>
            <a:off x="2953132" y="8874898"/>
            <a:ext cx="6285737" cy="4378170"/>
          </a:xfrm>
          <a:prstGeom prst="rect">
            <a:avLst/>
          </a:prstGeom>
          <a:ln>
            <a:solidFill>
              <a:srgbClr val="422C1C"/>
            </a:solidFill>
          </a:ln>
        </p:spPr>
      </p:pic>
      <p:pic>
        <p:nvPicPr>
          <p:cNvPr id="8" name="Picture 7" descr="A screenshot of a computer code&#10;&#10;Description automatically generated">
            <a:extLst>
              <a:ext uri="{FF2B5EF4-FFF2-40B4-BE49-F238E27FC236}">
                <a16:creationId xmlns:a16="http://schemas.microsoft.com/office/drawing/2014/main" id="{959FABB6-FA23-44AF-9492-825C4E42B55B}"/>
              </a:ext>
            </a:extLst>
          </p:cNvPr>
          <p:cNvPicPr>
            <a:picLocks noChangeAspect="1"/>
          </p:cNvPicPr>
          <p:nvPr/>
        </p:nvPicPr>
        <p:blipFill rotWithShape="1">
          <a:blip r:embed="rId14">
            <a:extLst>
              <a:ext uri="{28A0092B-C50C-407E-A947-70E740481C1C}">
                <a14:useLocalDpi xmlns:a14="http://schemas.microsoft.com/office/drawing/2010/main" val="0"/>
              </a:ext>
            </a:extLst>
          </a:blip>
          <a:srcRect l="2346" t="6516" r="2777" b="7062"/>
          <a:stretch/>
        </p:blipFill>
        <p:spPr>
          <a:xfrm>
            <a:off x="493030" y="9654592"/>
            <a:ext cx="11205940" cy="4206404"/>
          </a:xfrm>
          <a:prstGeom prst="rect">
            <a:avLst/>
          </a:prstGeom>
          <a:ln>
            <a:solidFill>
              <a:srgbClr val="422C1C"/>
            </a:solidFill>
          </a:ln>
        </p:spPr>
      </p:pic>
      <p:pic>
        <p:nvPicPr>
          <p:cNvPr id="63" name="Picture 62">
            <a:extLst>
              <a:ext uri="{FF2B5EF4-FFF2-40B4-BE49-F238E27FC236}">
                <a16:creationId xmlns:a16="http://schemas.microsoft.com/office/drawing/2014/main" id="{2B72C3BD-E796-4F10-8FA2-8FA1286AE9BF}"/>
              </a:ext>
            </a:extLst>
          </p:cNvPr>
          <p:cNvPicPr/>
          <p:nvPr/>
        </p:nvPicPr>
        <p:blipFill>
          <a:blip r:embed="rId15"/>
          <a:stretch>
            <a:fillRect/>
          </a:stretch>
        </p:blipFill>
        <p:spPr>
          <a:xfrm>
            <a:off x="2342601" y="9301162"/>
            <a:ext cx="7506799" cy="4331708"/>
          </a:xfrm>
          <a:prstGeom prst="rect">
            <a:avLst/>
          </a:prstGeom>
          <a:ln>
            <a:solidFill>
              <a:srgbClr val="422C1C"/>
            </a:solidFill>
          </a:ln>
        </p:spPr>
      </p:pic>
      <p:pic>
        <p:nvPicPr>
          <p:cNvPr id="69" name="Picture 68">
            <a:extLst>
              <a:ext uri="{FF2B5EF4-FFF2-40B4-BE49-F238E27FC236}">
                <a16:creationId xmlns:a16="http://schemas.microsoft.com/office/drawing/2014/main" id="{1E210933-84F9-4733-9B3B-095ABE715155}"/>
              </a:ext>
            </a:extLst>
          </p:cNvPr>
          <p:cNvPicPr/>
          <p:nvPr/>
        </p:nvPicPr>
        <p:blipFill>
          <a:blip r:embed="rId16"/>
          <a:stretch>
            <a:fillRect/>
          </a:stretch>
        </p:blipFill>
        <p:spPr>
          <a:xfrm>
            <a:off x="2644323" y="11734299"/>
            <a:ext cx="6903355" cy="4223215"/>
          </a:xfrm>
          <a:prstGeom prst="rect">
            <a:avLst/>
          </a:prstGeom>
          <a:ln>
            <a:solidFill>
              <a:srgbClr val="422C1C"/>
            </a:solidFill>
          </a:ln>
        </p:spPr>
      </p:pic>
      <p:pic>
        <p:nvPicPr>
          <p:cNvPr id="71" name="Picture 70">
            <a:extLst>
              <a:ext uri="{FF2B5EF4-FFF2-40B4-BE49-F238E27FC236}">
                <a16:creationId xmlns:a16="http://schemas.microsoft.com/office/drawing/2014/main" id="{682E2238-11BE-4695-995B-F1CE5A30E252}"/>
              </a:ext>
            </a:extLst>
          </p:cNvPr>
          <p:cNvPicPr/>
          <p:nvPr/>
        </p:nvPicPr>
        <p:blipFill>
          <a:blip r:embed="rId17"/>
          <a:stretch>
            <a:fillRect/>
          </a:stretch>
        </p:blipFill>
        <p:spPr>
          <a:xfrm>
            <a:off x="2590637" y="9320308"/>
            <a:ext cx="7010726" cy="4317785"/>
          </a:xfrm>
          <a:prstGeom prst="rect">
            <a:avLst/>
          </a:prstGeom>
          <a:ln>
            <a:solidFill>
              <a:srgbClr val="422C1C"/>
            </a:solidFill>
          </a:ln>
        </p:spPr>
      </p:pic>
      <p:pic>
        <p:nvPicPr>
          <p:cNvPr id="70" name="Picture 69">
            <a:extLst>
              <a:ext uri="{FF2B5EF4-FFF2-40B4-BE49-F238E27FC236}">
                <a16:creationId xmlns:a16="http://schemas.microsoft.com/office/drawing/2014/main" id="{375D5328-AAEC-4FA5-86EA-05EA55EA66B8}"/>
              </a:ext>
            </a:extLst>
          </p:cNvPr>
          <p:cNvPicPr/>
          <p:nvPr/>
        </p:nvPicPr>
        <p:blipFill rotWithShape="1">
          <a:blip r:embed="rId18"/>
          <a:srcRect b="3665"/>
          <a:stretch/>
        </p:blipFill>
        <p:spPr>
          <a:xfrm>
            <a:off x="2100031" y="10832332"/>
            <a:ext cx="7991938" cy="4199906"/>
          </a:xfrm>
          <a:prstGeom prst="rect">
            <a:avLst/>
          </a:prstGeom>
          <a:ln>
            <a:solidFill>
              <a:srgbClr val="422C1C"/>
            </a:solidFill>
          </a:ln>
        </p:spPr>
      </p:pic>
      <p:pic>
        <p:nvPicPr>
          <p:cNvPr id="72" name="Picture 71">
            <a:extLst>
              <a:ext uri="{FF2B5EF4-FFF2-40B4-BE49-F238E27FC236}">
                <a16:creationId xmlns:a16="http://schemas.microsoft.com/office/drawing/2014/main" id="{D302A4F5-0CB6-4851-B10E-AAD8C2C78A75}"/>
              </a:ext>
            </a:extLst>
          </p:cNvPr>
          <p:cNvPicPr/>
          <p:nvPr/>
        </p:nvPicPr>
        <p:blipFill>
          <a:blip r:embed="rId19"/>
          <a:stretch>
            <a:fillRect/>
          </a:stretch>
        </p:blipFill>
        <p:spPr>
          <a:xfrm>
            <a:off x="2515456" y="2406019"/>
            <a:ext cx="7161088" cy="4206404"/>
          </a:xfrm>
          <a:prstGeom prst="rect">
            <a:avLst/>
          </a:prstGeom>
          <a:ln>
            <a:solidFill>
              <a:srgbClr val="422C1C"/>
            </a:solidFill>
          </a:ln>
        </p:spPr>
      </p:pic>
      <p:sp>
        <p:nvSpPr>
          <p:cNvPr id="73" name="TextBox 72">
            <a:extLst>
              <a:ext uri="{FF2B5EF4-FFF2-40B4-BE49-F238E27FC236}">
                <a16:creationId xmlns:a16="http://schemas.microsoft.com/office/drawing/2014/main" id="{7CBE67E5-044C-4438-BC45-55486607CC25}"/>
              </a:ext>
            </a:extLst>
          </p:cNvPr>
          <p:cNvSpPr txBox="1"/>
          <p:nvPr/>
        </p:nvSpPr>
        <p:spPr>
          <a:xfrm>
            <a:off x="-11714865" y="2824764"/>
            <a:ext cx="4420679" cy="3021276"/>
          </a:xfrm>
          <a:prstGeom prst="rect">
            <a:avLst/>
          </a:prstGeom>
          <a:noFill/>
        </p:spPr>
        <p:txBody>
          <a:bodyPr wrap="square" rtlCol="0">
            <a:spAutoFit/>
          </a:bodyPr>
          <a:lstStyle/>
          <a:p>
            <a:pPr lvl="0" algn="just">
              <a:lnSpc>
                <a:spcPct val="120000"/>
              </a:lnSpc>
              <a:spcBef>
                <a:spcPts val="600"/>
              </a:spcBef>
            </a:pPr>
            <a:r>
              <a:rPr lang="vi-VN" sz="1500" b="1">
                <a:latin typeface="Segoe UI" panose="020B0502040204020203" pitchFamily="34" charset="0"/>
                <a:ea typeface="Segoe UI Black" panose="020B0A02040204020203" pitchFamily="34" charset="0"/>
                <a:cs typeface="Segoe UI" panose="020B0502040204020203" pitchFamily="34" charset="0"/>
              </a:rPr>
              <a:t>Xây dựng được trang web bán hàng cơ bản, hoạt động ổn định. Là cơ sở để phát triển thành ứng dụng bán hàng hoàn chỉnh.</a:t>
            </a:r>
            <a:endParaRPr lang="en-US" sz="1500" b="1">
              <a:latin typeface="Segoe UI" panose="020B0502040204020203" pitchFamily="34" charset="0"/>
              <a:ea typeface="Segoe UI Black" panose="020B0A02040204020203" pitchFamily="34" charset="0"/>
              <a:cs typeface="Segoe UI" panose="020B0502040204020203" pitchFamily="34" charset="0"/>
            </a:endParaRPr>
          </a:p>
          <a:p>
            <a:pPr lvl="0" algn="just">
              <a:lnSpc>
                <a:spcPct val="120000"/>
              </a:lnSpc>
              <a:spcBef>
                <a:spcPts val="600"/>
              </a:spcBef>
            </a:pPr>
            <a:r>
              <a:rPr lang="vi-VN" sz="1500" b="1">
                <a:latin typeface="Segoe UI" panose="020B0502040204020203" pitchFamily="34" charset="0"/>
                <a:ea typeface="Segoe UI Black" panose="020B0A02040204020203" pitchFamily="34" charset="0"/>
                <a:cs typeface="Segoe UI" panose="020B0502040204020203" pitchFamily="34" charset="0"/>
              </a:rPr>
              <a:t>Với các chức năng: </a:t>
            </a:r>
            <a:endParaRPr lang="en-US" sz="1500" b="1">
              <a:latin typeface="Segoe UI" panose="020B0502040204020203" pitchFamily="34" charset="0"/>
              <a:ea typeface="Segoe UI Black" panose="020B0A02040204020203" pitchFamily="34" charset="0"/>
              <a:cs typeface="Segoe UI" panose="020B0502040204020203" pitchFamily="34" charset="0"/>
            </a:endParaRPr>
          </a:p>
          <a:p>
            <a:pPr lvl="0" algn="just">
              <a:lnSpc>
                <a:spcPct val="120000"/>
              </a:lnSpc>
              <a:spcBef>
                <a:spcPts val="600"/>
              </a:spcBef>
            </a:pPr>
            <a:r>
              <a:rPr lang="en-US" sz="1500" b="1">
                <a:latin typeface="Segoe UI" panose="020B0502040204020203" pitchFamily="34" charset="0"/>
                <a:ea typeface="Segoe UI Black" panose="020B0A02040204020203" pitchFamily="34" charset="0"/>
                <a:cs typeface="Segoe UI" panose="020B0502040204020203" pitchFamily="34" charset="0"/>
              </a:rPr>
              <a:t>+ </a:t>
            </a:r>
            <a:r>
              <a:rPr lang="vi-VN" sz="1500" b="1">
                <a:latin typeface="Segoe UI" panose="020B0502040204020203" pitchFamily="34" charset="0"/>
                <a:ea typeface="Segoe UI Black" panose="020B0A02040204020203" pitchFamily="34" charset="0"/>
                <a:cs typeface="Segoe UI" panose="020B0502040204020203" pitchFamily="34" charset="0"/>
              </a:rPr>
              <a:t>Hiển thị danh sách sản phẩm </a:t>
            </a:r>
            <a:endParaRPr lang="en-US" sz="1500" b="1">
              <a:latin typeface="Segoe UI" panose="020B0502040204020203" pitchFamily="34" charset="0"/>
              <a:ea typeface="Segoe UI Black" panose="020B0A02040204020203" pitchFamily="34" charset="0"/>
              <a:cs typeface="Segoe UI" panose="020B0502040204020203" pitchFamily="34" charset="0"/>
            </a:endParaRPr>
          </a:p>
          <a:p>
            <a:pPr lvl="0" algn="just">
              <a:lnSpc>
                <a:spcPct val="120000"/>
              </a:lnSpc>
              <a:spcBef>
                <a:spcPts val="600"/>
              </a:spcBef>
            </a:pPr>
            <a:r>
              <a:rPr lang="en-US" sz="1500" b="1">
                <a:latin typeface="Segoe UI" panose="020B0502040204020203" pitchFamily="34" charset="0"/>
                <a:ea typeface="Segoe UI Black" panose="020B0A02040204020203" pitchFamily="34" charset="0"/>
                <a:cs typeface="Segoe UI" panose="020B0502040204020203" pitchFamily="34" charset="0"/>
              </a:rPr>
              <a:t>+ </a:t>
            </a:r>
            <a:r>
              <a:rPr lang="vi-VN" sz="1500" b="1">
                <a:latin typeface="Segoe UI" panose="020B0502040204020203" pitchFamily="34" charset="0"/>
                <a:ea typeface="Segoe UI Black" panose="020B0A02040204020203" pitchFamily="34" charset="0"/>
                <a:cs typeface="Segoe UI" panose="020B0502040204020203" pitchFamily="34" charset="0"/>
              </a:rPr>
              <a:t>Xem chi tiết sản phẩm </a:t>
            </a:r>
            <a:endParaRPr lang="en-US" sz="1500" b="1">
              <a:latin typeface="Segoe UI" panose="020B0502040204020203" pitchFamily="34" charset="0"/>
              <a:ea typeface="Segoe UI Black" panose="020B0A02040204020203" pitchFamily="34" charset="0"/>
              <a:cs typeface="Segoe UI" panose="020B0502040204020203" pitchFamily="34" charset="0"/>
            </a:endParaRPr>
          </a:p>
          <a:p>
            <a:pPr lvl="0" algn="just">
              <a:lnSpc>
                <a:spcPct val="120000"/>
              </a:lnSpc>
              <a:spcBef>
                <a:spcPts val="600"/>
              </a:spcBef>
            </a:pPr>
            <a:r>
              <a:rPr lang="en-US" sz="1500" b="1">
                <a:latin typeface="Segoe UI" panose="020B0502040204020203" pitchFamily="34" charset="0"/>
                <a:ea typeface="Segoe UI Black" panose="020B0A02040204020203" pitchFamily="34" charset="0"/>
                <a:cs typeface="Segoe UI" panose="020B0502040204020203" pitchFamily="34" charset="0"/>
              </a:rPr>
              <a:t>+ </a:t>
            </a:r>
            <a:r>
              <a:rPr lang="vi-VN" sz="1500" b="1">
                <a:latin typeface="Segoe UI" panose="020B0502040204020203" pitchFamily="34" charset="0"/>
                <a:ea typeface="Segoe UI Black" panose="020B0A02040204020203" pitchFamily="34" charset="0"/>
                <a:cs typeface="Segoe UI" panose="020B0502040204020203" pitchFamily="34" charset="0"/>
              </a:rPr>
              <a:t>Chỉnh sửa sản phẩm</a:t>
            </a:r>
            <a:endParaRPr lang="en-US" sz="1500" b="1">
              <a:latin typeface="Segoe UI" panose="020B0502040204020203" pitchFamily="34" charset="0"/>
              <a:ea typeface="Segoe UI Black" panose="020B0A02040204020203" pitchFamily="34" charset="0"/>
              <a:cs typeface="Segoe UI" panose="020B0502040204020203" pitchFamily="34" charset="0"/>
            </a:endParaRPr>
          </a:p>
          <a:p>
            <a:pPr lvl="0" algn="just">
              <a:lnSpc>
                <a:spcPct val="120000"/>
              </a:lnSpc>
              <a:spcBef>
                <a:spcPts val="600"/>
              </a:spcBef>
            </a:pPr>
            <a:r>
              <a:rPr lang="en-US" sz="1500" b="1">
                <a:latin typeface="Segoe UI" panose="020B0502040204020203" pitchFamily="34" charset="0"/>
                <a:ea typeface="Segoe UI Black" panose="020B0A02040204020203" pitchFamily="34" charset="0"/>
                <a:cs typeface="Segoe UI" panose="020B0502040204020203" pitchFamily="34" charset="0"/>
              </a:rPr>
              <a:t>+ </a:t>
            </a:r>
            <a:r>
              <a:rPr lang="vi-VN" sz="1500" b="1">
                <a:latin typeface="Segoe UI" panose="020B0502040204020203" pitchFamily="34" charset="0"/>
                <a:ea typeface="Segoe UI Black" panose="020B0A02040204020203" pitchFamily="34" charset="0"/>
                <a:cs typeface="Segoe UI" panose="020B0502040204020203" pitchFamily="34" charset="0"/>
              </a:rPr>
              <a:t>Tìm kiếm sản phẩm </a:t>
            </a:r>
            <a:endParaRPr lang="en-US" sz="1500" b="1">
              <a:latin typeface="Segoe UI" panose="020B0502040204020203" pitchFamily="34" charset="0"/>
              <a:ea typeface="Segoe UI Black" panose="020B0A02040204020203" pitchFamily="34" charset="0"/>
              <a:cs typeface="Segoe UI" panose="020B0502040204020203" pitchFamily="34" charset="0"/>
            </a:endParaRPr>
          </a:p>
          <a:p>
            <a:pPr lvl="0" algn="just">
              <a:lnSpc>
                <a:spcPct val="120000"/>
              </a:lnSpc>
              <a:spcBef>
                <a:spcPts val="600"/>
              </a:spcBef>
            </a:pPr>
            <a:r>
              <a:rPr lang="en-US" sz="1500" b="1">
                <a:latin typeface="Segoe UI" panose="020B0502040204020203" pitchFamily="34" charset="0"/>
                <a:ea typeface="Segoe UI Black" panose="020B0A02040204020203" pitchFamily="34" charset="0"/>
                <a:cs typeface="Segoe UI" panose="020B0502040204020203" pitchFamily="34" charset="0"/>
              </a:rPr>
              <a:t>+ </a:t>
            </a:r>
            <a:r>
              <a:rPr lang="vi-VN" sz="1500" b="1">
                <a:latin typeface="Segoe UI" panose="020B0502040204020203" pitchFamily="34" charset="0"/>
                <a:ea typeface="Segoe UI Black" panose="020B0A02040204020203" pitchFamily="34" charset="0"/>
                <a:cs typeface="Segoe UI" panose="020B0502040204020203" pitchFamily="34" charset="0"/>
              </a:rPr>
              <a:t>Đặt mua sản phẩm</a:t>
            </a:r>
            <a:endParaRPr lang="en-US" sz="1500" b="1">
              <a:latin typeface="Segoe UI" panose="020B0502040204020203" pitchFamily="34" charset="0"/>
              <a:ea typeface="Segoe UI Black" panose="020B0A02040204020203" pitchFamily="34" charset="0"/>
              <a:cs typeface="Segoe UI" panose="020B0502040204020203" pitchFamily="34" charset="0"/>
            </a:endParaRPr>
          </a:p>
        </p:txBody>
      </p:sp>
      <p:cxnSp>
        <p:nvCxnSpPr>
          <p:cNvPr id="74" name="Straight Connector 73">
            <a:extLst>
              <a:ext uri="{FF2B5EF4-FFF2-40B4-BE49-F238E27FC236}">
                <a16:creationId xmlns:a16="http://schemas.microsoft.com/office/drawing/2014/main" id="{27C66D08-0BA5-43CE-BCAF-70ECE559AC6A}"/>
              </a:ext>
            </a:extLst>
          </p:cNvPr>
          <p:cNvCxnSpPr>
            <a:cxnSpLocks/>
          </p:cNvCxnSpPr>
          <p:nvPr/>
        </p:nvCxnSpPr>
        <p:spPr>
          <a:xfrm>
            <a:off x="-12013948" y="3021679"/>
            <a:ext cx="208542" cy="0"/>
          </a:xfrm>
          <a:prstGeom prst="line">
            <a:avLst/>
          </a:prstGeom>
          <a:ln w="25400">
            <a:solidFill>
              <a:srgbClr val="422C1C"/>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6EB672B-DDF3-4057-B6BC-0287BA4E2008}"/>
              </a:ext>
            </a:extLst>
          </p:cNvPr>
          <p:cNvCxnSpPr>
            <a:cxnSpLocks/>
          </p:cNvCxnSpPr>
          <p:nvPr/>
        </p:nvCxnSpPr>
        <p:spPr>
          <a:xfrm>
            <a:off x="-12013948" y="3899832"/>
            <a:ext cx="183314" cy="0"/>
          </a:xfrm>
          <a:prstGeom prst="line">
            <a:avLst/>
          </a:prstGeom>
          <a:ln w="25400" cap="rnd">
            <a:solidFill>
              <a:srgbClr val="422C1C"/>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B2EBECB0-3F65-4B5D-B34D-D61D6B191A46}"/>
              </a:ext>
            </a:extLst>
          </p:cNvPr>
          <p:cNvSpPr/>
          <p:nvPr/>
        </p:nvSpPr>
        <p:spPr>
          <a:xfrm>
            <a:off x="-11282815" y="2221353"/>
            <a:ext cx="1757303" cy="369332"/>
          </a:xfrm>
          <a:prstGeom prst="rect">
            <a:avLst/>
          </a:prstGeom>
        </p:spPr>
        <p:txBody>
          <a:bodyPr wrap="square">
            <a:spAutoFit/>
          </a:bodyPr>
          <a:lstStyle/>
          <a:p>
            <a:pPr lvl="0"/>
            <a:r>
              <a:rPr lang="en-US" b="1">
                <a:latin typeface="Segoe UI Black" panose="020B0A02040204020203" pitchFamily="34" charset="0"/>
                <a:ea typeface="Segoe UI Black" panose="020B0A02040204020203" pitchFamily="34" charset="0"/>
              </a:rPr>
              <a:t>Kết luận</a:t>
            </a:r>
          </a:p>
        </p:txBody>
      </p:sp>
      <p:cxnSp>
        <p:nvCxnSpPr>
          <p:cNvPr id="84" name="Straight Connector 83">
            <a:extLst>
              <a:ext uri="{FF2B5EF4-FFF2-40B4-BE49-F238E27FC236}">
                <a16:creationId xmlns:a16="http://schemas.microsoft.com/office/drawing/2014/main" id="{912391C8-22FB-447E-8785-8DA84F3726A8}"/>
              </a:ext>
            </a:extLst>
          </p:cNvPr>
          <p:cNvCxnSpPr>
            <a:cxnSpLocks/>
          </p:cNvCxnSpPr>
          <p:nvPr/>
        </p:nvCxnSpPr>
        <p:spPr>
          <a:xfrm flipH="1">
            <a:off x="-12013948" y="2847280"/>
            <a:ext cx="2671" cy="1051560"/>
          </a:xfrm>
          <a:prstGeom prst="line">
            <a:avLst/>
          </a:prstGeom>
          <a:ln w="25400" cap="rnd">
            <a:solidFill>
              <a:srgbClr val="422C1C"/>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sp>
        <p:nvSpPr>
          <p:cNvPr id="85" name="Hexagon 84">
            <a:extLst>
              <a:ext uri="{FF2B5EF4-FFF2-40B4-BE49-F238E27FC236}">
                <a16:creationId xmlns:a16="http://schemas.microsoft.com/office/drawing/2014/main" id="{F10A2F5F-F2F0-4396-9AC8-24BE33520073}"/>
              </a:ext>
            </a:extLst>
          </p:cNvPr>
          <p:cNvSpPr/>
          <p:nvPr/>
        </p:nvSpPr>
        <p:spPr>
          <a:xfrm>
            <a:off x="-12285598" y="2177419"/>
            <a:ext cx="957566" cy="457200"/>
          </a:xfrm>
          <a:prstGeom prst="hexagon">
            <a:avLst/>
          </a:prstGeom>
          <a:solidFill>
            <a:srgbClr val="94B77C"/>
          </a:solidFill>
          <a:ln w="76200">
            <a:solidFill>
              <a:srgbClr val="422C1C"/>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a:solidFill>
                  <a:schemeClr val="bg1"/>
                </a:solidFill>
                <a:latin typeface="Segoe UI Black" panose="020B0A02040204020203" pitchFamily="34" charset="0"/>
                <a:ea typeface="Segoe UI Black" panose="020B0A02040204020203" pitchFamily="34" charset="0"/>
              </a:rPr>
              <a:t>5.1.</a:t>
            </a:r>
          </a:p>
        </p:txBody>
      </p:sp>
      <p:sp>
        <p:nvSpPr>
          <p:cNvPr id="86" name="Rectangle 85">
            <a:extLst>
              <a:ext uri="{FF2B5EF4-FFF2-40B4-BE49-F238E27FC236}">
                <a16:creationId xmlns:a16="http://schemas.microsoft.com/office/drawing/2014/main" id="{0249B511-D46F-4B29-9E5C-7E67FEDADDF0}"/>
              </a:ext>
            </a:extLst>
          </p:cNvPr>
          <p:cNvSpPr/>
          <p:nvPr/>
        </p:nvSpPr>
        <p:spPr>
          <a:xfrm>
            <a:off x="28128560" y="1802608"/>
            <a:ext cx="1757303" cy="369332"/>
          </a:xfrm>
          <a:prstGeom prst="rect">
            <a:avLst/>
          </a:prstGeom>
        </p:spPr>
        <p:txBody>
          <a:bodyPr wrap="square">
            <a:spAutoFit/>
          </a:bodyPr>
          <a:lstStyle/>
          <a:p>
            <a:pPr lvl="0"/>
            <a:r>
              <a:rPr lang="en-US" b="1">
                <a:latin typeface="Segoe UI Black" panose="020B0A02040204020203" pitchFamily="34" charset="0"/>
                <a:ea typeface="Segoe UI Black" panose="020B0A02040204020203" pitchFamily="34" charset="0"/>
              </a:rPr>
              <a:t>Hạn chế</a:t>
            </a:r>
          </a:p>
        </p:txBody>
      </p:sp>
      <p:cxnSp>
        <p:nvCxnSpPr>
          <p:cNvPr id="87" name="Straight Connector 86">
            <a:extLst>
              <a:ext uri="{FF2B5EF4-FFF2-40B4-BE49-F238E27FC236}">
                <a16:creationId xmlns:a16="http://schemas.microsoft.com/office/drawing/2014/main" id="{BD2CC38F-C15C-4B68-B3AF-20F3F86974FC}"/>
              </a:ext>
            </a:extLst>
          </p:cNvPr>
          <p:cNvCxnSpPr>
            <a:cxnSpLocks/>
          </p:cNvCxnSpPr>
          <p:nvPr/>
        </p:nvCxnSpPr>
        <p:spPr>
          <a:xfrm>
            <a:off x="27346759" y="2428535"/>
            <a:ext cx="0" cy="548640"/>
          </a:xfrm>
          <a:prstGeom prst="line">
            <a:avLst/>
          </a:prstGeom>
          <a:ln w="25400" cap="rnd">
            <a:solidFill>
              <a:srgbClr val="422C1C"/>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283D2990-EAF3-40A8-ACC6-4C1697AFECC2}"/>
              </a:ext>
            </a:extLst>
          </p:cNvPr>
          <p:cNvSpPr txBox="1"/>
          <p:nvPr/>
        </p:nvSpPr>
        <p:spPr>
          <a:xfrm>
            <a:off x="27608572" y="2360299"/>
            <a:ext cx="4420679" cy="741806"/>
          </a:xfrm>
          <a:prstGeom prst="rect">
            <a:avLst/>
          </a:prstGeom>
          <a:noFill/>
        </p:spPr>
        <p:txBody>
          <a:bodyPr wrap="square" rtlCol="0">
            <a:spAutoFit/>
          </a:bodyPr>
          <a:lstStyle/>
          <a:p>
            <a:pPr lvl="0" algn="just">
              <a:lnSpc>
                <a:spcPct val="150000"/>
              </a:lnSpc>
            </a:pPr>
            <a:r>
              <a:rPr lang="vi-VN" sz="1500" b="1">
                <a:latin typeface="Segoe UI" panose="020B0502040204020203" pitchFamily="34" charset="0"/>
                <a:ea typeface="Segoe UI Black" panose="020B0A02040204020203" pitchFamily="34" charset="0"/>
                <a:cs typeface="Segoe UI" panose="020B0502040204020203" pitchFamily="34" charset="0"/>
              </a:rPr>
              <a:t>Xác thực người dùng và phân quyền</a:t>
            </a:r>
          </a:p>
          <a:p>
            <a:pPr lvl="0" algn="just">
              <a:lnSpc>
                <a:spcPct val="150000"/>
              </a:lnSpc>
            </a:pPr>
            <a:r>
              <a:rPr lang="vi-VN" sz="1500" b="1">
                <a:latin typeface="Segoe UI" panose="020B0502040204020203" pitchFamily="34" charset="0"/>
                <a:ea typeface="Segoe UI Black" panose="020B0A02040204020203" pitchFamily="34" charset="0"/>
                <a:cs typeface="Segoe UI" panose="020B0502040204020203" pitchFamily="34" charset="0"/>
              </a:rPr>
              <a:t>Chức năng giỏ hàng</a:t>
            </a:r>
          </a:p>
        </p:txBody>
      </p:sp>
      <p:cxnSp>
        <p:nvCxnSpPr>
          <p:cNvPr id="89" name="Straight Connector 88">
            <a:extLst>
              <a:ext uri="{FF2B5EF4-FFF2-40B4-BE49-F238E27FC236}">
                <a16:creationId xmlns:a16="http://schemas.microsoft.com/office/drawing/2014/main" id="{46A2858A-9BC5-4B09-A6E9-09D66C31D56E}"/>
              </a:ext>
            </a:extLst>
          </p:cNvPr>
          <p:cNvCxnSpPr>
            <a:cxnSpLocks/>
          </p:cNvCxnSpPr>
          <p:nvPr/>
        </p:nvCxnSpPr>
        <p:spPr>
          <a:xfrm>
            <a:off x="27339969" y="2577829"/>
            <a:ext cx="208542" cy="0"/>
          </a:xfrm>
          <a:prstGeom prst="line">
            <a:avLst/>
          </a:prstGeom>
          <a:ln w="25400">
            <a:solidFill>
              <a:srgbClr val="422C1C"/>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90" name="Hexagon 89">
            <a:extLst>
              <a:ext uri="{FF2B5EF4-FFF2-40B4-BE49-F238E27FC236}">
                <a16:creationId xmlns:a16="http://schemas.microsoft.com/office/drawing/2014/main" id="{370913ED-75DE-4200-B0D7-82B8B09A200C}"/>
              </a:ext>
            </a:extLst>
          </p:cNvPr>
          <p:cNvSpPr/>
          <p:nvPr/>
        </p:nvSpPr>
        <p:spPr>
          <a:xfrm>
            <a:off x="27072437" y="1758674"/>
            <a:ext cx="1005840" cy="457200"/>
          </a:xfrm>
          <a:prstGeom prst="hexagon">
            <a:avLst/>
          </a:prstGeom>
          <a:solidFill>
            <a:srgbClr val="94B77C"/>
          </a:solidFill>
          <a:ln w="76200">
            <a:solidFill>
              <a:srgbClr val="422C1C"/>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a:solidFill>
                  <a:schemeClr val="bg1"/>
                </a:solidFill>
                <a:latin typeface="Segoe UI Black" panose="020B0A02040204020203" pitchFamily="34" charset="0"/>
                <a:ea typeface="Segoe UI Black" panose="020B0A02040204020203" pitchFamily="34" charset="0"/>
              </a:rPr>
              <a:t>5.2.</a:t>
            </a:r>
          </a:p>
        </p:txBody>
      </p:sp>
      <p:cxnSp>
        <p:nvCxnSpPr>
          <p:cNvPr id="91" name="Straight Connector 90">
            <a:extLst>
              <a:ext uri="{FF2B5EF4-FFF2-40B4-BE49-F238E27FC236}">
                <a16:creationId xmlns:a16="http://schemas.microsoft.com/office/drawing/2014/main" id="{BAF81AC7-9A07-47A2-AC4C-DC8BC7383570}"/>
              </a:ext>
            </a:extLst>
          </p:cNvPr>
          <p:cNvCxnSpPr>
            <a:cxnSpLocks/>
          </p:cNvCxnSpPr>
          <p:nvPr/>
        </p:nvCxnSpPr>
        <p:spPr>
          <a:xfrm>
            <a:off x="27339969" y="2970259"/>
            <a:ext cx="208542" cy="0"/>
          </a:xfrm>
          <a:prstGeom prst="line">
            <a:avLst/>
          </a:prstGeom>
          <a:ln w="25400">
            <a:solidFill>
              <a:srgbClr val="422C1C"/>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3B914B5F-243C-41D6-A2FE-96CC6B704AE3}"/>
              </a:ext>
            </a:extLst>
          </p:cNvPr>
          <p:cNvSpPr/>
          <p:nvPr/>
        </p:nvSpPr>
        <p:spPr>
          <a:xfrm>
            <a:off x="28086356" y="3665337"/>
            <a:ext cx="3132207" cy="369332"/>
          </a:xfrm>
          <a:prstGeom prst="rect">
            <a:avLst/>
          </a:prstGeom>
        </p:spPr>
        <p:txBody>
          <a:bodyPr wrap="square">
            <a:spAutoFit/>
          </a:bodyPr>
          <a:lstStyle/>
          <a:p>
            <a:pPr lvl="0"/>
            <a:r>
              <a:rPr lang="en-US" b="1">
                <a:latin typeface="Segoe UI Black" panose="020B0A02040204020203" pitchFamily="34" charset="0"/>
                <a:ea typeface="Segoe UI Black" panose="020B0A02040204020203" pitchFamily="34" charset="0"/>
              </a:rPr>
              <a:t>Phương hướng phát triển</a:t>
            </a:r>
          </a:p>
        </p:txBody>
      </p:sp>
      <p:cxnSp>
        <p:nvCxnSpPr>
          <p:cNvPr id="93" name="Straight Connector 92">
            <a:extLst>
              <a:ext uri="{FF2B5EF4-FFF2-40B4-BE49-F238E27FC236}">
                <a16:creationId xmlns:a16="http://schemas.microsoft.com/office/drawing/2014/main" id="{1A373D2F-A80A-4E77-85A8-0661C2EB9BCD}"/>
              </a:ext>
            </a:extLst>
          </p:cNvPr>
          <p:cNvCxnSpPr>
            <a:cxnSpLocks/>
          </p:cNvCxnSpPr>
          <p:nvPr/>
        </p:nvCxnSpPr>
        <p:spPr>
          <a:xfrm>
            <a:off x="27369894" y="4291264"/>
            <a:ext cx="0" cy="896112"/>
          </a:xfrm>
          <a:prstGeom prst="line">
            <a:avLst/>
          </a:prstGeom>
          <a:ln w="25400" cap="rnd">
            <a:solidFill>
              <a:srgbClr val="422C1C"/>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39D5236C-A430-4CE2-AE50-63677944E097}"/>
              </a:ext>
            </a:extLst>
          </p:cNvPr>
          <p:cNvSpPr txBox="1"/>
          <p:nvPr/>
        </p:nvSpPr>
        <p:spPr>
          <a:xfrm>
            <a:off x="27631707" y="4245888"/>
            <a:ext cx="4420679" cy="1088055"/>
          </a:xfrm>
          <a:prstGeom prst="rect">
            <a:avLst/>
          </a:prstGeom>
          <a:noFill/>
        </p:spPr>
        <p:txBody>
          <a:bodyPr wrap="square" rtlCol="0">
            <a:spAutoFit/>
          </a:bodyPr>
          <a:lstStyle/>
          <a:p>
            <a:pPr lvl="0" algn="just">
              <a:lnSpc>
                <a:spcPct val="150000"/>
              </a:lnSpc>
            </a:pPr>
            <a:r>
              <a:rPr lang="vi-VN" sz="1500" b="1">
                <a:latin typeface="Segoe UI" panose="020B0502040204020203" pitchFamily="34" charset="0"/>
                <a:ea typeface="Segoe UI Black" panose="020B0A02040204020203" pitchFamily="34" charset="0"/>
                <a:cs typeface="Segoe UI" panose="020B0502040204020203" pitchFamily="34" charset="0"/>
              </a:rPr>
              <a:t>Xây dựng chức năng phân quyền người dùng</a:t>
            </a:r>
          </a:p>
          <a:p>
            <a:pPr lvl="0" algn="just">
              <a:lnSpc>
                <a:spcPct val="150000"/>
              </a:lnSpc>
            </a:pPr>
            <a:r>
              <a:rPr lang="vi-VN" sz="1500" b="1">
                <a:latin typeface="Segoe UI" panose="020B0502040204020203" pitchFamily="34" charset="0"/>
                <a:ea typeface="Segoe UI Black" panose="020B0A02040204020203" pitchFamily="34" charset="0"/>
                <a:cs typeface="Segoe UI" panose="020B0502040204020203" pitchFamily="34" charset="0"/>
              </a:rPr>
              <a:t>Cải thiện giao diện </a:t>
            </a:r>
          </a:p>
          <a:p>
            <a:pPr lvl="0" algn="just">
              <a:lnSpc>
                <a:spcPct val="150000"/>
              </a:lnSpc>
            </a:pPr>
            <a:r>
              <a:rPr lang="vi-VN" sz="1500" b="1">
                <a:latin typeface="Segoe UI" panose="020B0502040204020203" pitchFamily="34" charset="0"/>
                <a:ea typeface="Segoe UI Black" panose="020B0A02040204020203" pitchFamily="34" charset="0"/>
                <a:cs typeface="Segoe UI" panose="020B0502040204020203" pitchFamily="34" charset="0"/>
              </a:rPr>
              <a:t>Phát triển chức năng giỏ hàng</a:t>
            </a:r>
          </a:p>
        </p:txBody>
      </p:sp>
      <p:cxnSp>
        <p:nvCxnSpPr>
          <p:cNvPr id="95" name="Straight Connector 94">
            <a:extLst>
              <a:ext uri="{FF2B5EF4-FFF2-40B4-BE49-F238E27FC236}">
                <a16:creationId xmlns:a16="http://schemas.microsoft.com/office/drawing/2014/main" id="{2C241A13-5B7F-495D-8A95-E1B04C51B277}"/>
              </a:ext>
            </a:extLst>
          </p:cNvPr>
          <p:cNvCxnSpPr>
            <a:cxnSpLocks/>
          </p:cNvCxnSpPr>
          <p:nvPr/>
        </p:nvCxnSpPr>
        <p:spPr>
          <a:xfrm>
            <a:off x="27363104" y="4464942"/>
            <a:ext cx="208542" cy="0"/>
          </a:xfrm>
          <a:prstGeom prst="line">
            <a:avLst/>
          </a:prstGeom>
          <a:ln w="25400">
            <a:solidFill>
              <a:srgbClr val="422C1C"/>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96" name="Hexagon 95">
            <a:extLst>
              <a:ext uri="{FF2B5EF4-FFF2-40B4-BE49-F238E27FC236}">
                <a16:creationId xmlns:a16="http://schemas.microsoft.com/office/drawing/2014/main" id="{F56060FB-D2C8-4D54-B2A3-11F646DF9199}"/>
              </a:ext>
            </a:extLst>
          </p:cNvPr>
          <p:cNvSpPr/>
          <p:nvPr/>
        </p:nvSpPr>
        <p:spPr>
          <a:xfrm>
            <a:off x="27072437" y="3621403"/>
            <a:ext cx="1005840" cy="457200"/>
          </a:xfrm>
          <a:prstGeom prst="hexagon">
            <a:avLst/>
          </a:prstGeom>
          <a:solidFill>
            <a:srgbClr val="94B77C"/>
          </a:solidFill>
          <a:ln w="76200">
            <a:solidFill>
              <a:srgbClr val="422C1C"/>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a:solidFill>
                  <a:schemeClr val="bg1"/>
                </a:solidFill>
                <a:latin typeface="Segoe UI Black" panose="020B0A02040204020203" pitchFamily="34" charset="0"/>
                <a:ea typeface="Segoe UI Black" panose="020B0A02040204020203" pitchFamily="34" charset="0"/>
              </a:rPr>
              <a:t>5.3.</a:t>
            </a:r>
          </a:p>
        </p:txBody>
      </p:sp>
      <p:cxnSp>
        <p:nvCxnSpPr>
          <p:cNvPr id="97" name="Straight Connector 96">
            <a:extLst>
              <a:ext uri="{FF2B5EF4-FFF2-40B4-BE49-F238E27FC236}">
                <a16:creationId xmlns:a16="http://schemas.microsoft.com/office/drawing/2014/main" id="{2477DCB2-82D6-402D-88E2-86AA6228A86F}"/>
              </a:ext>
            </a:extLst>
          </p:cNvPr>
          <p:cNvCxnSpPr>
            <a:cxnSpLocks/>
          </p:cNvCxnSpPr>
          <p:nvPr/>
        </p:nvCxnSpPr>
        <p:spPr>
          <a:xfrm>
            <a:off x="27363104" y="4816558"/>
            <a:ext cx="208542" cy="0"/>
          </a:xfrm>
          <a:prstGeom prst="line">
            <a:avLst/>
          </a:prstGeom>
          <a:ln w="25400">
            <a:solidFill>
              <a:srgbClr val="422C1C"/>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440AE3F-A943-4BD8-9BB9-45A8E670A44D}"/>
              </a:ext>
            </a:extLst>
          </p:cNvPr>
          <p:cNvCxnSpPr>
            <a:cxnSpLocks/>
          </p:cNvCxnSpPr>
          <p:nvPr/>
        </p:nvCxnSpPr>
        <p:spPr>
          <a:xfrm>
            <a:off x="27363104" y="5168174"/>
            <a:ext cx="208542" cy="0"/>
          </a:xfrm>
          <a:prstGeom prst="line">
            <a:avLst/>
          </a:prstGeom>
          <a:ln w="25400">
            <a:solidFill>
              <a:srgbClr val="422C1C"/>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8107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95"/>
                                        </p:tgtEl>
                                        <p:attrNameLst>
                                          <p:attrName>style.visibility</p:attrName>
                                        </p:attrNameLst>
                                      </p:cBhvr>
                                      <p:to>
                                        <p:strVal val="visible"/>
                                      </p:to>
                                    </p:set>
                                    <p:animEffect transition="in" filter="wipe(up)">
                                      <p:cBhvr>
                                        <p:cTn id="7" dur="500"/>
                                        <p:tgtEl>
                                          <p:spTgt spid="195"/>
                                        </p:tgtEl>
                                      </p:cBhvr>
                                    </p:animEffect>
                                  </p:childTnLst>
                                </p:cTn>
                              </p:par>
                              <p:par>
                                <p:cTn id="8" presetID="22" presetClass="entr" presetSubtype="1" fill="hold" nodeType="withEffect">
                                  <p:stCondLst>
                                    <p:cond delay="0"/>
                                  </p:stCondLst>
                                  <p:childTnLst>
                                    <p:set>
                                      <p:cBhvr>
                                        <p:cTn id="9" dur="1" fill="hold">
                                          <p:stCondLst>
                                            <p:cond delay="0"/>
                                          </p:stCondLst>
                                        </p:cTn>
                                        <p:tgtEl>
                                          <p:spTgt spid="207"/>
                                        </p:tgtEl>
                                        <p:attrNameLst>
                                          <p:attrName>style.visibility</p:attrName>
                                        </p:attrNameLst>
                                      </p:cBhvr>
                                      <p:to>
                                        <p:strVal val="visible"/>
                                      </p:to>
                                    </p:set>
                                    <p:animEffect transition="in" filter="wipe(up)">
                                      <p:cBhvr>
                                        <p:cTn id="10" dur="500"/>
                                        <p:tgtEl>
                                          <p:spTgt spid="20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par>
                                <p:cTn id="14" presetID="22" presetClass="entr" presetSubtype="1" fill="hold" nodeType="with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wipe(up)">
                                      <p:cBhvr>
                                        <p:cTn id="16"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Box 69">
            <a:extLst>
              <a:ext uri="{FF2B5EF4-FFF2-40B4-BE49-F238E27FC236}">
                <a16:creationId xmlns:a16="http://schemas.microsoft.com/office/drawing/2014/main" id="{4E02B753-8F1B-4CF2-91F5-DEB0B7B0AF57}"/>
              </a:ext>
            </a:extLst>
          </p:cNvPr>
          <p:cNvSpPr txBox="1"/>
          <p:nvPr/>
        </p:nvSpPr>
        <p:spPr>
          <a:xfrm>
            <a:off x="1272422" y="2365903"/>
            <a:ext cx="4420679" cy="3021276"/>
          </a:xfrm>
          <a:prstGeom prst="rect">
            <a:avLst/>
          </a:prstGeom>
          <a:noFill/>
        </p:spPr>
        <p:txBody>
          <a:bodyPr wrap="square" rtlCol="0">
            <a:spAutoFit/>
          </a:bodyPr>
          <a:lstStyle/>
          <a:p>
            <a:pPr lvl="0" algn="just">
              <a:lnSpc>
                <a:spcPct val="120000"/>
              </a:lnSpc>
              <a:spcBef>
                <a:spcPts val="600"/>
              </a:spcBef>
            </a:pPr>
            <a:r>
              <a:rPr lang="vi-VN" sz="1500" b="1">
                <a:latin typeface="Segoe UI" panose="020B0502040204020203" pitchFamily="34" charset="0"/>
                <a:ea typeface="Segoe UI Black" panose="020B0A02040204020203" pitchFamily="34" charset="0"/>
                <a:cs typeface="Segoe UI" panose="020B0502040204020203" pitchFamily="34" charset="0"/>
              </a:rPr>
              <a:t>Xây dựng được trang web bán hàng cơ bản, hoạt động ổn định. Là cơ sở để phát triển thành ứng dụng bán hàng hoàn chỉnh.</a:t>
            </a:r>
            <a:endParaRPr lang="en-US" sz="1500" b="1">
              <a:latin typeface="Segoe UI" panose="020B0502040204020203" pitchFamily="34" charset="0"/>
              <a:ea typeface="Segoe UI Black" panose="020B0A02040204020203" pitchFamily="34" charset="0"/>
              <a:cs typeface="Segoe UI" panose="020B0502040204020203" pitchFamily="34" charset="0"/>
            </a:endParaRPr>
          </a:p>
          <a:p>
            <a:pPr lvl="0" algn="just">
              <a:lnSpc>
                <a:spcPct val="120000"/>
              </a:lnSpc>
              <a:spcBef>
                <a:spcPts val="600"/>
              </a:spcBef>
            </a:pPr>
            <a:r>
              <a:rPr lang="vi-VN" sz="1500" b="1">
                <a:latin typeface="Segoe UI" panose="020B0502040204020203" pitchFamily="34" charset="0"/>
                <a:ea typeface="Segoe UI Black" panose="020B0A02040204020203" pitchFamily="34" charset="0"/>
                <a:cs typeface="Segoe UI" panose="020B0502040204020203" pitchFamily="34" charset="0"/>
              </a:rPr>
              <a:t>Với các chức năng: </a:t>
            </a:r>
            <a:endParaRPr lang="en-US" sz="1500" b="1">
              <a:latin typeface="Segoe UI" panose="020B0502040204020203" pitchFamily="34" charset="0"/>
              <a:ea typeface="Segoe UI Black" panose="020B0A02040204020203" pitchFamily="34" charset="0"/>
              <a:cs typeface="Segoe UI" panose="020B0502040204020203" pitchFamily="34" charset="0"/>
            </a:endParaRPr>
          </a:p>
          <a:p>
            <a:pPr lvl="0" algn="just">
              <a:lnSpc>
                <a:spcPct val="120000"/>
              </a:lnSpc>
              <a:spcBef>
                <a:spcPts val="600"/>
              </a:spcBef>
            </a:pPr>
            <a:r>
              <a:rPr lang="en-US" sz="1500" b="1">
                <a:latin typeface="Segoe UI" panose="020B0502040204020203" pitchFamily="34" charset="0"/>
                <a:ea typeface="Segoe UI Black" panose="020B0A02040204020203" pitchFamily="34" charset="0"/>
                <a:cs typeface="Segoe UI" panose="020B0502040204020203" pitchFamily="34" charset="0"/>
              </a:rPr>
              <a:t>+ </a:t>
            </a:r>
            <a:r>
              <a:rPr lang="vi-VN" sz="1500" b="1">
                <a:latin typeface="Segoe UI" panose="020B0502040204020203" pitchFamily="34" charset="0"/>
                <a:ea typeface="Segoe UI Black" panose="020B0A02040204020203" pitchFamily="34" charset="0"/>
                <a:cs typeface="Segoe UI" panose="020B0502040204020203" pitchFamily="34" charset="0"/>
              </a:rPr>
              <a:t>Hiển thị danh sách sản phẩm </a:t>
            </a:r>
            <a:endParaRPr lang="en-US" sz="1500" b="1">
              <a:latin typeface="Segoe UI" panose="020B0502040204020203" pitchFamily="34" charset="0"/>
              <a:ea typeface="Segoe UI Black" panose="020B0A02040204020203" pitchFamily="34" charset="0"/>
              <a:cs typeface="Segoe UI" panose="020B0502040204020203" pitchFamily="34" charset="0"/>
            </a:endParaRPr>
          </a:p>
          <a:p>
            <a:pPr lvl="0" algn="just">
              <a:lnSpc>
                <a:spcPct val="120000"/>
              </a:lnSpc>
              <a:spcBef>
                <a:spcPts val="600"/>
              </a:spcBef>
            </a:pPr>
            <a:r>
              <a:rPr lang="en-US" sz="1500" b="1">
                <a:latin typeface="Segoe UI" panose="020B0502040204020203" pitchFamily="34" charset="0"/>
                <a:ea typeface="Segoe UI Black" panose="020B0A02040204020203" pitchFamily="34" charset="0"/>
                <a:cs typeface="Segoe UI" panose="020B0502040204020203" pitchFamily="34" charset="0"/>
              </a:rPr>
              <a:t>+ </a:t>
            </a:r>
            <a:r>
              <a:rPr lang="vi-VN" sz="1500" b="1">
                <a:latin typeface="Segoe UI" panose="020B0502040204020203" pitchFamily="34" charset="0"/>
                <a:ea typeface="Segoe UI Black" panose="020B0A02040204020203" pitchFamily="34" charset="0"/>
                <a:cs typeface="Segoe UI" panose="020B0502040204020203" pitchFamily="34" charset="0"/>
              </a:rPr>
              <a:t>Xem chi tiết sản phẩm </a:t>
            </a:r>
            <a:endParaRPr lang="en-US" sz="1500" b="1">
              <a:latin typeface="Segoe UI" panose="020B0502040204020203" pitchFamily="34" charset="0"/>
              <a:ea typeface="Segoe UI Black" panose="020B0A02040204020203" pitchFamily="34" charset="0"/>
              <a:cs typeface="Segoe UI" panose="020B0502040204020203" pitchFamily="34" charset="0"/>
            </a:endParaRPr>
          </a:p>
          <a:p>
            <a:pPr lvl="0" algn="just">
              <a:lnSpc>
                <a:spcPct val="120000"/>
              </a:lnSpc>
              <a:spcBef>
                <a:spcPts val="600"/>
              </a:spcBef>
            </a:pPr>
            <a:r>
              <a:rPr lang="en-US" sz="1500" b="1">
                <a:latin typeface="Segoe UI" panose="020B0502040204020203" pitchFamily="34" charset="0"/>
                <a:ea typeface="Segoe UI Black" panose="020B0A02040204020203" pitchFamily="34" charset="0"/>
                <a:cs typeface="Segoe UI" panose="020B0502040204020203" pitchFamily="34" charset="0"/>
              </a:rPr>
              <a:t>+ </a:t>
            </a:r>
            <a:r>
              <a:rPr lang="vi-VN" sz="1500" b="1">
                <a:latin typeface="Segoe UI" panose="020B0502040204020203" pitchFamily="34" charset="0"/>
                <a:ea typeface="Segoe UI Black" panose="020B0A02040204020203" pitchFamily="34" charset="0"/>
                <a:cs typeface="Segoe UI" panose="020B0502040204020203" pitchFamily="34" charset="0"/>
              </a:rPr>
              <a:t>Chỉnh sửa sản phẩm</a:t>
            </a:r>
            <a:endParaRPr lang="en-US" sz="1500" b="1">
              <a:latin typeface="Segoe UI" panose="020B0502040204020203" pitchFamily="34" charset="0"/>
              <a:ea typeface="Segoe UI Black" panose="020B0A02040204020203" pitchFamily="34" charset="0"/>
              <a:cs typeface="Segoe UI" panose="020B0502040204020203" pitchFamily="34" charset="0"/>
            </a:endParaRPr>
          </a:p>
          <a:p>
            <a:pPr lvl="0" algn="just">
              <a:lnSpc>
                <a:spcPct val="120000"/>
              </a:lnSpc>
              <a:spcBef>
                <a:spcPts val="600"/>
              </a:spcBef>
            </a:pPr>
            <a:r>
              <a:rPr lang="en-US" sz="1500" b="1">
                <a:latin typeface="Segoe UI" panose="020B0502040204020203" pitchFamily="34" charset="0"/>
                <a:ea typeface="Segoe UI Black" panose="020B0A02040204020203" pitchFamily="34" charset="0"/>
                <a:cs typeface="Segoe UI" panose="020B0502040204020203" pitchFamily="34" charset="0"/>
              </a:rPr>
              <a:t>+ </a:t>
            </a:r>
            <a:r>
              <a:rPr lang="vi-VN" sz="1500" b="1">
                <a:latin typeface="Segoe UI" panose="020B0502040204020203" pitchFamily="34" charset="0"/>
                <a:ea typeface="Segoe UI Black" panose="020B0A02040204020203" pitchFamily="34" charset="0"/>
                <a:cs typeface="Segoe UI" panose="020B0502040204020203" pitchFamily="34" charset="0"/>
              </a:rPr>
              <a:t>Tìm kiếm sản phẩm </a:t>
            </a:r>
            <a:endParaRPr lang="en-US" sz="1500" b="1">
              <a:latin typeface="Segoe UI" panose="020B0502040204020203" pitchFamily="34" charset="0"/>
              <a:ea typeface="Segoe UI Black" panose="020B0A02040204020203" pitchFamily="34" charset="0"/>
              <a:cs typeface="Segoe UI" panose="020B0502040204020203" pitchFamily="34" charset="0"/>
            </a:endParaRPr>
          </a:p>
          <a:p>
            <a:pPr lvl="0" algn="just">
              <a:lnSpc>
                <a:spcPct val="120000"/>
              </a:lnSpc>
              <a:spcBef>
                <a:spcPts val="600"/>
              </a:spcBef>
            </a:pPr>
            <a:r>
              <a:rPr lang="en-US" sz="1500" b="1">
                <a:latin typeface="Segoe UI" panose="020B0502040204020203" pitchFamily="34" charset="0"/>
                <a:ea typeface="Segoe UI Black" panose="020B0A02040204020203" pitchFamily="34" charset="0"/>
                <a:cs typeface="Segoe UI" panose="020B0502040204020203" pitchFamily="34" charset="0"/>
              </a:rPr>
              <a:t>+ </a:t>
            </a:r>
            <a:r>
              <a:rPr lang="vi-VN" sz="1500" b="1">
                <a:latin typeface="Segoe UI" panose="020B0502040204020203" pitchFamily="34" charset="0"/>
                <a:ea typeface="Segoe UI Black" panose="020B0A02040204020203" pitchFamily="34" charset="0"/>
                <a:cs typeface="Segoe UI" panose="020B0502040204020203" pitchFamily="34" charset="0"/>
              </a:rPr>
              <a:t>Đặt mua sản phẩm</a:t>
            </a:r>
            <a:endParaRPr lang="en-US" sz="1500" b="1">
              <a:latin typeface="Segoe UI" panose="020B0502040204020203" pitchFamily="34" charset="0"/>
              <a:ea typeface="Segoe UI Black" panose="020B0A02040204020203" pitchFamily="34" charset="0"/>
              <a:cs typeface="Segoe UI" panose="020B0502040204020203" pitchFamily="34" charset="0"/>
            </a:endParaRPr>
          </a:p>
        </p:txBody>
      </p:sp>
      <p:cxnSp>
        <p:nvCxnSpPr>
          <p:cNvPr id="93" name="Straight Connector 92">
            <a:extLst>
              <a:ext uri="{FF2B5EF4-FFF2-40B4-BE49-F238E27FC236}">
                <a16:creationId xmlns:a16="http://schemas.microsoft.com/office/drawing/2014/main" id="{450F3259-C7D4-4F05-B89A-119CBEF2CE83}"/>
              </a:ext>
            </a:extLst>
          </p:cNvPr>
          <p:cNvCxnSpPr>
            <a:cxnSpLocks/>
          </p:cNvCxnSpPr>
          <p:nvPr/>
        </p:nvCxnSpPr>
        <p:spPr>
          <a:xfrm>
            <a:off x="973339" y="2562818"/>
            <a:ext cx="208542" cy="0"/>
          </a:xfrm>
          <a:prstGeom prst="line">
            <a:avLst/>
          </a:prstGeom>
          <a:ln w="25400">
            <a:solidFill>
              <a:srgbClr val="422C1C"/>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FDA75EE-3DE8-4B37-9E9D-8DA63F203057}"/>
              </a:ext>
            </a:extLst>
          </p:cNvPr>
          <p:cNvCxnSpPr>
            <a:cxnSpLocks/>
          </p:cNvCxnSpPr>
          <p:nvPr/>
        </p:nvCxnSpPr>
        <p:spPr>
          <a:xfrm>
            <a:off x="973339" y="3440971"/>
            <a:ext cx="183314" cy="0"/>
          </a:xfrm>
          <a:prstGeom prst="line">
            <a:avLst/>
          </a:prstGeom>
          <a:ln w="25400" cap="rnd">
            <a:solidFill>
              <a:srgbClr val="422C1C"/>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E288D736-601C-45E8-8055-C73DEB2B60F4}"/>
              </a:ext>
            </a:extLst>
          </p:cNvPr>
          <p:cNvPicPr>
            <a:picLocks noChangeAspect="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915383" y="-3027850"/>
            <a:ext cx="14081760" cy="3794455"/>
          </a:xfrm>
          <a:prstGeom prst="rect">
            <a:avLst/>
          </a:prstGeom>
        </p:spPr>
      </p:pic>
      <p:sp>
        <p:nvSpPr>
          <p:cNvPr id="62" name="TextBox 61">
            <a:extLst>
              <a:ext uri="{FF2B5EF4-FFF2-40B4-BE49-F238E27FC236}">
                <a16:creationId xmlns:a16="http://schemas.microsoft.com/office/drawing/2014/main" id="{8C00871E-BC21-4C00-B2C9-79CCA31DC517}"/>
              </a:ext>
            </a:extLst>
          </p:cNvPr>
          <p:cNvSpPr txBox="1"/>
          <p:nvPr/>
        </p:nvSpPr>
        <p:spPr>
          <a:xfrm>
            <a:off x="3645865" y="142963"/>
            <a:ext cx="4900269" cy="712952"/>
          </a:xfrm>
          <a:prstGeom prst="rect">
            <a:avLst/>
          </a:prstGeom>
          <a:noFill/>
        </p:spPr>
        <p:txBody>
          <a:bodyPr wrap="square" rtlCol="0">
            <a:spAutoFit/>
          </a:bodyPr>
          <a:lstStyle/>
          <a:p>
            <a:pPr lvl="0" algn="ctr">
              <a:lnSpc>
                <a:spcPct val="120000"/>
              </a:lnSpc>
            </a:pPr>
            <a:r>
              <a:rPr lang="en-US" sz="2000" b="1">
                <a:solidFill>
                  <a:srgbClr val="8CA771"/>
                </a:solidFill>
                <a:latin typeface="Segoe UI Black" panose="020B0A02040204020203" pitchFamily="34" charset="0"/>
                <a:ea typeface="Segoe UI Black" panose="020B0A02040204020203" pitchFamily="34" charset="0"/>
              </a:rPr>
              <a:t>Ch</a:t>
            </a:r>
            <a:r>
              <a:rPr lang="vi-VN" sz="2000" b="1">
                <a:solidFill>
                  <a:srgbClr val="8CA771"/>
                </a:solidFill>
                <a:latin typeface="Segoe UI Black" panose="020B0A02040204020203" pitchFamily="34" charset="0"/>
                <a:ea typeface="Segoe UI Black" panose="020B0A02040204020203" pitchFamily="34" charset="0"/>
              </a:rPr>
              <a:t>ư</a:t>
            </a:r>
            <a:r>
              <a:rPr lang="en-US" sz="2000" b="1" err="1">
                <a:solidFill>
                  <a:srgbClr val="8CA771"/>
                </a:solidFill>
                <a:latin typeface="Segoe UI Black" panose="020B0A02040204020203" pitchFamily="34" charset="0"/>
                <a:ea typeface="Segoe UI Black" panose="020B0A02040204020203" pitchFamily="34" charset="0"/>
              </a:rPr>
              <a:t>ơng</a:t>
            </a:r>
            <a:r>
              <a:rPr lang="en-US" sz="2000" b="1">
                <a:solidFill>
                  <a:srgbClr val="8CA771"/>
                </a:solidFill>
                <a:latin typeface="Segoe UI Black" panose="020B0A02040204020203" pitchFamily="34" charset="0"/>
                <a:ea typeface="Segoe UI Black" panose="020B0A02040204020203" pitchFamily="34" charset="0"/>
              </a:rPr>
              <a:t> 5</a:t>
            </a:r>
            <a:endParaRPr lang="en-US" sz="1500" b="1">
              <a:solidFill>
                <a:srgbClr val="8CA771"/>
              </a:solidFill>
              <a:latin typeface="Segoe UI Black" panose="020B0A02040204020203" pitchFamily="34" charset="0"/>
              <a:ea typeface="Segoe UI Black" panose="020B0A02040204020203" pitchFamily="34" charset="0"/>
            </a:endParaRPr>
          </a:p>
          <a:p>
            <a:pPr algn="ctr">
              <a:lnSpc>
                <a:spcPct val="120000"/>
              </a:lnSpc>
            </a:pPr>
            <a:r>
              <a:rPr lang="en-US" sz="1500" b="1">
                <a:latin typeface="Segoe UI Black" panose="020B0A02040204020203" pitchFamily="34" charset="0"/>
                <a:ea typeface="Segoe UI Black" panose="020B0A02040204020203" pitchFamily="34" charset="0"/>
              </a:rPr>
              <a:t>KẾT LUẬN VÀ HƯỚNG PHÁT TRIỂN</a:t>
            </a:r>
          </a:p>
        </p:txBody>
      </p:sp>
      <p:cxnSp>
        <p:nvCxnSpPr>
          <p:cNvPr id="133" name="Straight Connector 132">
            <a:extLst>
              <a:ext uri="{FF2B5EF4-FFF2-40B4-BE49-F238E27FC236}">
                <a16:creationId xmlns:a16="http://schemas.microsoft.com/office/drawing/2014/main" id="{7E26F377-8AED-49DD-89E0-8683E290DFD6}"/>
              </a:ext>
            </a:extLst>
          </p:cNvPr>
          <p:cNvCxnSpPr>
            <a:cxnSpLocks/>
          </p:cNvCxnSpPr>
          <p:nvPr/>
        </p:nvCxnSpPr>
        <p:spPr>
          <a:xfrm>
            <a:off x="5135880" y="934480"/>
            <a:ext cx="1920240" cy="0"/>
          </a:xfrm>
          <a:prstGeom prst="line">
            <a:avLst/>
          </a:prstGeom>
          <a:ln w="76200" cap="rnd">
            <a:solidFill>
              <a:srgbClr val="422C1C"/>
            </a:solidFill>
            <a:round/>
          </a:ln>
        </p:spPr>
        <p:style>
          <a:lnRef idx="3">
            <a:schemeClr val="dk1"/>
          </a:lnRef>
          <a:fillRef idx="0">
            <a:schemeClr val="dk1"/>
          </a:fillRef>
          <a:effectRef idx="2">
            <a:schemeClr val="dk1"/>
          </a:effectRef>
          <a:fontRef idx="minor">
            <a:schemeClr val="tx1"/>
          </a:fontRef>
        </p:style>
      </p:cxnSp>
      <p:sp>
        <p:nvSpPr>
          <p:cNvPr id="95" name="Freeform: Shape 94">
            <a:extLst>
              <a:ext uri="{FF2B5EF4-FFF2-40B4-BE49-F238E27FC236}">
                <a16:creationId xmlns:a16="http://schemas.microsoft.com/office/drawing/2014/main" id="{378BD692-30C9-4719-B67F-C3AC81635283}"/>
              </a:ext>
            </a:extLst>
          </p:cNvPr>
          <p:cNvSpPr/>
          <p:nvPr/>
        </p:nvSpPr>
        <p:spPr>
          <a:xfrm flipH="1">
            <a:off x="9378872" y="27412000"/>
            <a:ext cx="1199103" cy="669984"/>
          </a:xfrm>
          <a:custGeom>
            <a:avLst/>
            <a:gdLst>
              <a:gd name="connsiteX0" fmla="*/ 7144 w 6572250"/>
              <a:gd name="connsiteY0" fmla="*/ 41396 h 3648075"/>
              <a:gd name="connsiteX1" fmla="*/ 6569869 w 6572250"/>
              <a:gd name="connsiteY1" fmla="*/ 3645656 h 3648075"/>
              <a:gd name="connsiteX2" fmla="*/ 7144 w 6572250"/>
              <a:gd name="connsiteY2" fmla="*/ 3645656 h 3648075"/>
              <a:gd name="connsiteX3" fmla="*/ 7144 w 6572250"/>
              <a:gd name="connsiteY3" fmla="*/ 41396 h 3648075"/>
            </a:gdLst>
            <a:ahLst/>
            <a:cxnLst>
              <a:cxn ang="0">
                <a:pos x="connsiteX0" y="connsiteY0"/>
              </a:cxn>
              <a:cxn ang="0">
                <a:pos x="connsiteX1" y="connsiteY1"/>
              </a:cxn>
              <a:cxn ang="0">
                <a:pos x="connsiteX2" y="connsiteY2"/>
              </a:cxn>
              <a:cxn ang="0">
                <a:pos x="connsiteX3" y="connsiteY3"/>
              </a:cxn>
            </a:cxnLst>
            <a:rect l="l" t="t" r="r" b="b"/>
            <a:pathLst>
              <a:path w="6572250" h="3648075">
                <a:moveTo>
                  <a:pt x="7144" y="41396"/>
                </a:moveTo>
                <a:cubicBezTo>
                  <a:pt x="7144" y="41396"/>
                  <a:pt x="3920966" y="-597732"/>
                  <a:pt x="6569869" y="3645656"/>
                </a:cubicBezTo>
                <a:lnTo>
                  <a:pt x="7144" y="3645656"/>
                </a:lnTo>
                <a:lnTo>
                  <a:pt x="7144" y="41396"/>
                </a:lnTo>
                <a:close/>
              </a:path>
            </a:pathLst>
          </a:custGeom>
          <a:solidFill>
            <a:schemeClr val="accent5">
              <a:lumMod val="60000"/>
              <a:lumOff val="40000"/>
            </a:schemeClr>
          </a:solid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840ECDF8-9C72-4E5D-BC01-CBD082C1CBC8}"/>
              </a:ext>
            </a:extLst>
          </p:cNvPr>
          <p:cNvSpPr/>
          <p:nvPr/>
        </p:nvSpPr>
        <p:spPr>
          <a:xfrm flipH="1">
            <a:off x="10222947" y="26633545"/>
            <a:ext cx="2147959" cy="1200023"/>
          </a:xfrm>
          <a:custGeom>
            <a:avLst/>
            <a:gdLst>
              <a:gd name="connsiteX0" fmla="*/ 3743801 w 11772900"/>
              <a:gd name="connsiteY0" fmla="*/ 631984 h 6534150"/>
              <a:gd name="connsiteX1" fmla="*/ 6979444 w 11772900"/>
              <a:gd name="connsiteY1" fmla="*/ 1588294 h 6534150"/>
              <a:gd name="connsiteX2" fmla="*/ 11768614 w 11772900"/>
              <a:gd name="connsiteY2" fmla="*/ 6531769 h 6534150"/>
              <a:gd name="connsiteX3" fmla="*/ 7144 w 11772900"/>
              <a:gd name="connsiteY3" fmla="*/ 6531769 h 6534150"/>
              <a:gd name="connsiteX4" fmla="*/ 7144 w 11772900"/>
              <a:gd name="connsiteY4" fmla="*/ 7144 h 653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72900" h="6534150">
                <a:moveTo>
                  <a:pt x="3743801" y="631984"/>
                </a:moveTo>
                <a:cubicBezTo>
                  <a:pt x="3743801" y="631984"/>
                  <a:pt x="5083017" y="1430179"/>
                  <a:pt x="6979444" y="1588294"/>
                </a:cubicBezTo>
                <a:cubicBezTo>
                  <a:pt x="9598819" y="1807369"/>
                  <a:pt x="11051381" y="4598194"/>
                  <a:pt x="11768614" y="6531769"/>
                </a:cubicBezTo>
                <a:lnTo>
                  <a:pt x="7144" y="6531769"/>
                </a:lnTo>
                <a:lnTo>
                  <a:pt x="7144" y="7144"/>
                </a:lnTo>
              </a:path>
            </a:pathLst>
          </a:custGeom>
          <a:solidFill>
            <a:srgbClr val="CAD3E4"/>
          </a:solid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43CCA57E-C8B2-447B-8E05-D2DD25CC0857}"/>
              </a:ext>
            </a:extLst>
          </p:cNvPr>
          <p:cNvSpPr/>
          <p:nvPr/>
        </p:nvSpPr>
        <p:spPr>
          <a:xfrm flipH="1">
            <a:off x="10129985" y="26923944"/>
            <a:ext cx="2267869" cy="976112"/>
          </a:xfrm>
          <a:custGeom>
            <a:avLst/>
            <a:gdLst>
              <a:gd name="connsiteX0" fmla="*/ 7144 w 12430125"/>
              <a:gd name="connsiteY0" fmla="*/ 7144 h 5314950"/>
              <a:gd name="connsiteX1" fmla="*/ 2626519 w 12430125"/>
              <a:gd name="connsiteY1" fmla="*/ 1268254 h 5314950"/>
              <a:gd name="connsiteX2" fmla="*/ 9151144 w 12430125"/>
              <a:gd name="connsiteY2" fmla="*/ 2173129 h 5314950"/>
              <a:gd name="connsiteX3" fmla="*/ 12427744 w 12430125"/>
              <a:gd name="connsiteY3" fmla="*/ 5316379 h 5314950"/>
              <a:gd name="connsiteX4" fmla="*/ 7144 w 12430125"/>
              <a:gd name="connsiteY4" fmla="*/ 5316379 h 5314950"/>
              <a:gd name="connsiteX5" fmla="*/ 7144 w 12430125"/>
              <a:gd name="connsiteY5" fmla="*/ 7144 h 531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30125" h="5314950">
                <a:moveTo>
                  <a:pt x="7144" y="7144"/>
                </a:moveTo>
                <a:cubicBezTo>
                  <a:pt x="7144" y="7144"/>
                  <a:pt x="673894" y="982504"/>
                  <a:pt x="2626519" y="1268254"/>
                </a:cubicBezTo>
                <a:cubicBezTo>
                  <a:pt x="4579144" y="1554004"/>
                  <a:pt x="7379494" y="1277779"/>
                  <a:pt x="9151144" y="2173129"/>
                </a:cubicBezTo>
                <a:cubicBezTo>
                  <a:pt x="10922794" y="3068479"/>
                  <a:pt x="12427744" y="5316379"/>
                  <a:pt x="12427744" y="5316379"/>
                </a:cubicBezTo>
                <a:lnTo>
                  <a:pt x="7144" y="5316379"/>
                </a:lnTo>
                <a:lnTo>
                  <a:pt x="7144" y="7144"/>
                </a:lnTo>
                <a:close/>
              </a:path>
            </a:pathLst>
          </a:custGeom>
          <a:solidFill>
            <a:srgbClr val="003583"/>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898F7CF0-C62E-48F5-A7A9-627E6F11F79E}"/>
              </a:ext>
            </a:extLst>
          </p:cNvPr>
          <p:cNvSpPr/>
          <p:nvPr/>
        </p:nvSpPr>
        <p:spPr>
          <a:xfrm flipH="1">
            <a:off x="9931199" y="6190724"/>
            <a:ext cx="1478074" cy="1371455"/>
          </a:xfrm>
          <a:custGeom>
            <a:avLst/>
            <a:gdLst>
              <a:gd name="connsiteX0" fmla="*/ 7144 w 9153525"/>
              <a:gd name="connsiteY0" fmla="*/ 940630 h 7467600"/>
              <a:gd name="connsiteX1" fmla="*/ 2483644 w 9153525"/>
              <a:gd name="connsiteY1" fmla="*/ 7180 h 7467600"/>
              <a:gd name="connsiteX2" fmla="*/ 6770846 w 9153525"/>
              <a:gd name="connsiteY2" fmla="*/ 2501778 h 7467600"/>
              <a:gd name="connsiteX3" fmla="*/ 9151144 w 9153525"/>
              <a:gd name="connsiteY3" fmla="*/ 5064956 h 7467600"/>
              <a:gd name="connsiteX4" fmla="*/ 9046369 w 9153525"/>
              <a:gd name="connsiteY4" fmla="*/ 7465256 h 7467600"/>
              <a:gd name="connsiteX5" fmla="*/ 7144 w 9153525"/>
              <a:gd name="connsiteY5" fmla="*/ 7465256 h 7467600"/>
              <a:gd name="connsiteX6" fmla="*/ 7144 w 9153525"/>
              <a:gd name="connsiteY6" fmla="*/ 940630 h 746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3525" h="7467600">
                <a:moveTo>
                  <a:pt x="7144" y="940630"/>
                </a:moveTo>
                <a:cubicBezTo>
                  <a:pt x="7144" y="940630"/>
                  <a:pt x="921544" y="16705"/>
                  <a:pt x="2483644" y="7180"/>
                </a:cubicBezTo>
                <a:cubicBezTo>
                  <a:pt x="4045744" y="-2345"/>
                  <a:pt x="4599147" y="1852173"/>
                  <a:pt x="6770846" y="2501778"/>
                </a:cubicBezTo>
                <a:cubicBezTo>
                  <a:pt x="8942546" y="3151383"/>
                  <a:pt x="9151144" y="5064956"/>
                  <a:pt x="9151144" y="5064956"/>
                </a:cubicBezTo>
                <a:lnTo>
                  <a:pt x="9046369" y="7465256"/>
                </a:lnTo>
                <a:lnTo>
                  <a:pt x="7144" y="7465256"/>
                </a:lnTo>
                <a:lnTo>
                  <a:pt x="7144" y="940630"/>
                </a:lnTo>
                <a:close/>
              </a:path>
            </a:pathLst>
          </a:custGeom>
          <a:solidFill>
            <a:srgbClr val="94B77C"/>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0" name="Freeform: Shape 59">
            <a:extLst>
              <a:ext uri="{FF2B5EF4-FFF2-40B4-BE49-F238E27FC236}">
                <a16:creationId xmlns:a16="http://schemas.microsoft.com/office/drawing/2014/main" id="{E78613F7-27E1-4EBA-BCDE-0D328745FB2A}"/>
              </a:ext>
            </a:extLst>
          </p:cNvPr>
          <p:cNvSpPr/>
          <p:nvPr/>
        </p:nvSpPr>
        <p:spPr>
          <a:xfrm flipH="1">
            <a:off x="9826862" y="6421639"/>
            <a:ext cx="1199103" cy="669984"/>
          </a:xfrm>
          <a:custGeom>
            <a:avLst/>
            <a:gdLst>
              <a:gd name="connsiteX0" fmla="*/ 7144 w 6572250"/>
              <a:gd name="connsiteY0" fmla="*/ 41396 h 3648075"/>
              <a:gd name="connsiteX1" fmla="*/ 6569869 w 6572250"/>
              <a:gd name="connsiteY1" fmla="*/ 3645656 h 3648075"/>
              <a:gd name="connsiteX2" fmla="*/ 7144 w 6572250"/>
              <a:gd name="connsiteY2" fmla="*/ 3645656 h 3648075"/>
              <a:gd name="connsiteX3" fmla="*/ 7144 w 6572250"/>
              <a:gd name="connsiteY3" fmla="*/ 41396 h 3648075"/>
            </a:gdLst>
            <a:ahLst/>
            <a:cxnLst>
              <a:cxn ang="0">
                <a:pos x="connsiteX0" y="connsiteY0"/>
              </a:cxn>
              <a:cxn ang="0">
                <a:pos x="connsiteX1" y="connsiteY1"/>
              </a:cxn>
              <a:cxn ang="0">
                <a:pos x="connsiteX2" y="connsiteY2"/>
              </a:cxn>
              <a:cxn ang="0">
                <a:pos x="connsiteX3" y="connsiteY3"/>
              </a:cxn>
            </a:cxnLst>
            <a:rect l="l" t="t" r="r" b="b"/>
            <a:pathLst>
              <a:path w="6572250" h="3648075">
                <a:moveTo>
                  <a:pt x="7144" y="41396"/>
                </a:moveTo>
                <a:cubicBezTo>
                  <a:pt x="7144" y="41396"/>
                  <a:pt x="3920966" y="-597732"/>
                  <a:pt x="6569869" y="3645656"/>
                </a:cubicBezTo>
                <a:lnTo>
                  <a:pt x="7144" y="3645656"/>
                </a:lnTo>
                <a:lnTo>
                  <a:pt x="7144" y="41396"/>
                </a:lnTo>
                <a:close/>
              </a:path>
            </a:pathLst>
          </a:custGeom>
          <a:solidFill>
            <a:srgbClr val="422C1C"/>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9BD950D0-534D-4B3C-87B3-749DC6955BF7}"/>
              </a:ext>
            </a:extLst>
          </p:cNvPr>
          <p:cNvSpPr/>
          <p:nvPr/>
        </p:nvSpPr>
        <p:spPr>
          <a:xfrm flipH="1">
            <a:off x="10670937" y="5643184"/>
            <a:ext cx="2147959" cy="1200023"/>
          </a:xfrm>
          <a:custGeom>
            <a:avLst/>
            <a:gdLst>
              <a:gd name="connsiteX0" fmla="*/ 3743801 w 11772900"/>
              <a:gd name="connsiteY0" fmla="*/ 631984 h 6534150"/>
              <a:gd name="connsiteX1" fmla="*/ 6979444 w 11772900"/>
              <a:gd name="connsiteY1" fmla="*/ 1588294 h 6534150"/>
              <a:gd name="connsiteX2" fmla="*/ 11768614 w 11772900"/>
              <a:gd name="connsiteY2" fmla="*/ 6531769 h 6534150"/>
              <a:gd name="connsiteX3" fmla="*/ 7144 w 11772900"/>
              <a:gd name="connsiteY3" fmla="*/ 6531769 h 6534150"/>
              <a:gd name="connsiteX4" fmla="*/ 7144 w 11772900"/>
              <a:gd name="connsiteY4" fmla="*/ 7144 h 653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72900" h="6534150">
                <a:moveTo>
                  <a:pt x="3743801" y="631984"/>
                </a:moveTo>
                <a:cubicBezTo>
                  <a:pt x="3743801" y="631984"/>
                  <a:pt x="5083017" y="1430179"/>
                  <a:pt x="6979444" y="1588294"/>
                </a:cubicBezTo>
                <a:cubicBezTo>
                  <a:pt x="9598819" y="1807369"/>
                  <a:pt x="11051381" y="4598194"/>
                  <a:pt x="11768614" y="6531769"/>
                </a:cubicBezTo>
                <a:lnTo>
                  <a:pt x="7144" y="6531769"/>
                </a:lnTo>
                <a:lnTo>
                  <a:pt x="7144" y="7144"/>
                </a:lnTo>
              </a:path>
            </a:pathLst>
          </a:custGeom>
          <a:solidFill>
            <a:srgbClr val="8CA771"/>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A1E4AF99-BAB4-4B85-AA40-258985408673}"/>
              </a:ext>
            </a:extLst>
          </p:cNvPr>
          <p:cNvSpPr/>
          <p:nvPr/>
        </p:nvSpPr>
        <p:spPr>
          <a:xfrm flipH="1">
            <a:off x="10577975" y="5933583"/>
            <a:ext cx="2267869" cy="976112"/>
          </a:xfrm>
          <a:custGeom>
            <a:avLst/>
            <a:gdLst>
              <a:gd name="connsiteX0" fmla="*/ 7144 w 12430125"/>
              <a:gd name="connsiteY0" fmla="*/ 7144 h 5314950"/>
              <a:gd name="connsiteX1" fmla="*/ 2626519 w 12430125"/>
              <a:gd name="connsiteY1" fmla="*/ 1268254 h 5314950"/>
              <a:gd name="connsiteX2" fmla="*/ 9151144 w 12430125"/>
              <a:gd name="connsiteY2" fmla="*/ 2173129 h 5314950"/>
              <a:gd name="connsiteX3" fmla="*/ 12427744 w 12430125"/>
              <a:gd name="connsiteY3" fmla="*/ 5316379 h 5314950"/>
              <a:gd name="connsiteX4" fmla="*/ 7144 w 12430125"/>
              <a:gd name="connsiteY4" fmla="*/ 5316379 h 5314950"/>
              <a:gd name="connsiteX5" fmla="*/ 7144 w 12430125"/>
              <a:gd name="connsiteY5" fmla="*/ 7144 h 531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30125" h="5314950">
                <a:moveTo>
                  <a:pt x="7144" y="7144"/>
                </a:moveTo>
                <a:cubicBezTo>
                  <a:pt x="7144" y="7144"/>
                  <a:pt x="673894" y="982504"/>
                  <a:pt x="2626519" y="1268254"/>
                </a:cubicBezTo>
                <a:cubicBezTo>
                  <a:pt x="4579144" y="1554004"/>
                  <a:pt x="7379494" y="1277779"/>
                  <a:pt x="9151144" y="2173129"/>
                </a:cubicBezTo>
                <a:cubicBezTo>
                  <a:pt x="10922794" y="3068479"/>
                  <a:pt x="12427744" y="5316379"/>
                  <a:pt x="12427744" y="5316379"/>
                </a:cubicBezTo>
                <a:lnTo>
                  <a:pt x="7144" y="5316379"/>
                </a:lnTo>
                <a:lnTo>
                  <a:pt x="7144" y="7144"/>
                </a:lnTo>
                <a:close/>
              </a:path>
            </a:pathLst>
          </a:custGeom>
          <a:solidFill>
            <a:srgbClr val="94B77C"/>
          </a:solidFill>
          <a:ln w="9525" cap="flat">
            <a:noFill/>
            <a:prstDash val="solid"/>
            <a:miter/>
          </a:ln>
        </p:spPr>
        <p:txBody>
          <a:bodyPr rtlCol="0" anchor="ctr"/>
          <a:lstStyle/>
          <a:p>
            <a:endParaRPr lang="en-US"/>
          </a:p>
        </p:txBody>
      </p:sp>
      <p:cxnSp>
        <p:nvCxnSpPr>
          <p:cNvPr id="71" name="Straight Connector 70">
            <a:extLst>
              <a:ext uri="{FF2B5EF4-FFF2-40B4-BE49-F238E27FC236}">
                <a16:creationId xmlns:a16="http://schemas.microsoft.com/office/drawing/2014/main" id="{BC40A3E0-236B-4912-8D08-2D5137995081}"/>
              </a:ext>
            </a:extLst>
          </p:cNvPr>
          <p:cNvCxnSpPr>
            <a:cxnSpLocks/>
          </p:cNvCxnSpPr>
          <p:nvPr/>
        </p:nvCxnSpPr>
        <p:spPr>
          <a:xfrm flipH="1">
            <a:off x="6096000" y="2285997"/>
            <a:ext cx="10896" cy="3884779"/>
          </a:xfrm>
          <a:prstGeom prst="line">
            <a:avLst/>
          </a:prstGeom>
          <a:ln w="25400">
            <a:gradFill flip="none" rotWithShape="1">
              <a:gsLst>
                <a:gs pos="40000">
                  <a:schemeClr val="tx1">
                    <a:lumMod val="90000"/>
                    <a:lumOff val="10000"/>
                    <a:alpha val="20000"/>
                  </a:schemeClr>
                </a:gs>
                <a:gs pos="100000">
                  <a:schemeClr val="tx1">
                    <a:lumMod val="90000"/>
                    <a:lumOff val="10000"/>
                    <a:alpha val="0"/>
                  </a:schemeClr>
                </a:gs>
              </a:gsLst>
              <a:lin ang="5400000" scaled="1"/>
              <a:tileRect/>
            </a:gradFill>
            <a:prstDash val="dash"/>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876655D3-0E85-4D30-9FFA-8E4A3AAC2A84}"/>
              </a:ext>
            </a:extLst>
          </p:cNvPr>
          <p:cNvSpPr/>
          <p:nvPr/>
        </p:nvSpPr>
        <p:spPr>
          <a:xfrm>
            <a:off x="1704472" y="1762492"/>
            <a:ext cx="1757303" cy="369332"/>
          </a:xfrm>
          <a:prstGeom prst="rect">
            <a:avLst/>
          </a:prstGeom>
        </p:spPr>
        <p:txBody>
          <a:bodyPr wrap="square">
            <a:spAutoFit/>
          </a:bodyPr>
          <a:lstStyle/>
          <a:p>
            <a:pPr lvl="0"/>
            <a:r>
              <a:rPr lang="en-US" b="1">
                <a:latin typeface="Segoe UI Black" panose="020B0A02040204020203" pitchFamily="34" charset="0"/>
                <a:ea typeface="Segoe UI Black" panose="020B0A02040204020203" pitchFamily="34" charset="0"/>
              </a:rPr>
              <a:t>Kết luận</a:t>
            </a:r>
          </a:p>
        </p:txBody>
      </p:sp>
      <p:cxnSp>
        <p:nvCxnSpPr>
          <p:cNvPr id="92" name="Straight Connector 91">
            <a:extLst>
              <a:ext uri="{FF2B5EF4-FFF2-40B4-BE49-F238E27FC236}">
                <a16:creationId xmlns:a16="http://schemas.microsoft.com/office/drawing/2014/main" id="{CDDBECC9-78D2-4416-BD58-4695B0600EA9}"/>
              </a:ext>
            </a:extLst>
          </p:cNvPr>
          <p:cNvCxnSpPr>
            <a:cxnSpLocks/>
          </p:cNvCxnSpPr>
          <p:nvPr/>
        </p:nvCxnSpPr>
        <p:spPr>
          <a:xfrm flipH="1">
            <a:off x="973339" y="2388419"/>
            <a:ext cx="2671" cy="1051560"/>
          </a:xfrm>
          <a:prstGeom prst="line">
            <a:avLst/>
          </a:prstGeom>
          <a:ln w="25400" cap="rnd">
            <a:solidFill>
              <a:srgbClr val="422C1C"/>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sp>
        <p:nvSpPr>
          <p:cNvPr id="91" name="Hexagon 90">
            <a:extLst>
              <a:ext uri="{FF2B5EF4-FFF2-40B4-BE49-F238E27FC236}">
                <a16:creationId xmlns:a16="http://schemas.microsoft.com/office/drawing/2014/main" id="{3E0F9327-7520-4744-8AF2-C0A523A77F04}"/>
              </a:ext>
            </a:extLst>
          </p:cNvPr>
          <p:cNvSpPr/>
          <p:nvPr/>
        </p:nvSpPr>
        <p:spPr>
          <a:xfrm>
            <a:off x="701689" y="1718558"/>
            <a:ext cx="957566" cy="457200"/>
          </a:xfrm>
          <a:prstGeom prst="hexagon">
            <a:avLst/>
          </a:prstGeom>
          <a:solidFill>
            <a:srgbClr val="94B77C"/>
          </a:solidFill>
          <a:ln w="76200">
            <a:solidFill>
              <a:srgbClr val="422C1C"/>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a:solidFill>
                  <a:schemeClr val="bg1"/>
                </a:solidFill>
                <a:latin typeface="Segoe UI Black" panose="020B0A02040204020203" pitchFamily="34" charset="0"/>
                <a:ea typeface="Segoe UI Black" panose="020B0A02040204020203" pitchFamily="34" charset="0"/>
              </a:rPr>
              <a:t>5.1.</a:t>
            </a:r>
          </a:p>
        </p:txBody>
      </p:sp>
      <p:sp>
        <p:nvSpPr>
          <p:cNvPr id="113" name="Rectangle 112">
            <a:extLst>
              <a:ext uri="{FF2B5EF4-FFF2-40B4-BE49-F238E27FC236}">
                <a16:creationId xmlns:a16="http://schemas.microsoft.com/office/drawing/2014/main" id="{C9B4785D-4CFB-4071-88DC-527B090DBA81}"/>
              </a:ext>
            </a:extLst>
          </p:cNvPr>
          <p:cNvSpPr/>
          <p:nvPr/>
        </p:nvSpPr>
        <p:spPr>
          <a:xfrm>
            <a:off x="7665385" y="1762492"/>
            <a:ext cx="1757303" cy="369332"/>
          </a:xfrm>
          <a:prstGeom prst="rect">
            <a:avLst/>
          </a:prstGeom>
        </p:spPr>
        <p:txBody>
          <a:bodyPr wrap="square">
            <a:spAutoFit/>
          </a:bodyPr>
          <a:lstStyle/>
          <a:p>
            <a:pPr lvl="0"/>
            <a:r>
              <a:rPr lang="en-US" b="1">
                <a:latin typeface="Segoe UI Black" panose="020B0A02040204020203" pitchFamily="34" charset="0"/>
                <a:ea typeface="Segoe UI Black" panose="020B0A02040204020203" pitchFamily="34" charset="0"/>
              </a:rPr>
              <a:t>Hạn chế</a:t>
            </a:r>
          </a:p>
        </p:txBody>
      </p:sp>
      <p:cxnSp>
        <p:nvCxnSpPr>
          <p:cNvPr id="114" name="Straight Connector 113">
            <a:extLst>
              <a:ext uri="{FF2B5EF4-FFF2-40B4-BE49-F238E27FC236}">
                <a16:creationId xmlns:a16="http://schemas.microsoft.com/office/drawing/2014/main" id="{579684CD-ED44-4D31-9195-38DF4A6C4359}"/>
              </a:ext>
            </a:extLst>
          </p:cNvPr>
          <p:cNvCxnSpPr>
            <a:cxnSpLocks/>
          </p:cNvCxnSpPr>
          <p:nvPr/>
        </p:nvCxnSpPr>
        <p:spPr>
          <a:xfrm>
            <a:off x="6883584" y="2388419"/>
            <a:ext cx="0" cy="548640"/>
          </a:xfrm>
          <a:prstGeom prst="line">
            <a:avLst/>
          </a:prstGeom>
          <a:ln w="25400" cap="rnd">
            <a:solidFill>
              <a:srgbClr val="422C1C"/>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43165942-51B8-4601-878C-18468378922C}"/>
              </a:ext>
            </a:extLst>
          </p:cNvPr>
          <p:cNvSpPr txBox="1"/>
          <p:nvPr/>
        </p:nvSpPr>
        <p:spPr>
          <a:xfrm>
            <a:off x="7145397" y="2320183"/>
            <a:ext cx="4420679" cy="741806"/>
          </a:xfrm>
          <a:prstGeom prst="rect">
            <a:avLst/>
          </a:prstGeom>
          <a:noFill/>
        </p:spPr>
        <p:txBody>
          <a:bodyPr wrap="square" rtlCol="0">
            <a:spAutoFit/>
          </a:bodyPr>
          <a:lstStyle/>
          <a:p>
            <a:pPr lvl="0" algn="just">
              <a:lnSpc>
                <a:spcPct val="150000"/>
              </a:lnSpc>
            </a:pPr>
            <a:r>
              <a:rPr lang="vi-VN" sz="1500" b="1">
                <a:latin typeface="Segoe UI" panose="020B0502040204020203" pitchFamily="34" charset="0"/>
                <a:ea typeface="Segoe UI Black" panose="020B0A02040204020203" pitchFamily="34" charset="0"/>
                <a:cs typeface="Segoe UI" panose="020B0502040204020203" pitchFamily="34" charset="0"/>
              </a:rPr>
              <a:t>Xác thực người dùng và phân quyền</a:t>
            </a:r>
          </a:p>
          <a:p>
            <a:pPr lvl="0" algn="just">
              <a:lnSpc>
                <a:spcPct val="150000"/>
              </a:lnSpc>
            </a:pPr>
            <a:r>
              <a:rPr lang="vi-VN" sz="1500" b="1">
                <a:latin typeface="Segoe UI" panose="020B0502040204020203" pitchFamily="34" charset="0"/>
                <a:ea typeface="Segoe UI Black" panose="020B0A02040204020203" pitchFamily="34" charset="0"/>
                <a:cs typeface="Segoe UI" panose="020B0502040204020203" pitchFamily="34" charset="0"/>
              </a:rPr>
              <a:t>Chức năng giỏ hàng</a:t>
            </a:r>
          </a:p>
        </p:txBody>
      </p:sp>
      <p:cxnSp>
        <p:nvCxnSpPr>
          <p:cNvPr id="116" name="Straight Connector 115">
            <a:extLst>
              <a:ext uri="{FF2B5EF4-FFF2-40B4-BE49-F238E27FC236}">
                <a16:creationId xmlns:a16="http://schemas.microsoft.com/office/drawing/2014/main" id="{D935365C-8FBD-40BB-97CA-734EB3627E4C}"/>
              </a:ext>
            </a:extLst>
          </p:cNvPr>
          <p:cNvCxnSpPr>
            <a:cxnSpLocks/>
          </p:cNvCxnSpPr>
          <p:nvPr/>
        </p:nvCxnSpPr>
        <p:spPr>
          <a:xfrm>
            <a:off x="6876794" y="2537713"/>
            <a:ext cx="208542" cy="0"/>
          </a:xfrm>
          <a:prstGeom prst="line">
            <a:avLst/>
          </a:prstGeom>
          <a:ln w="25400">
            <a:solidFill>
              <a:srgbClr val="422C1C"/>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119" name="Hexagon 118">
            <a:extLst>
              <a:ext uri="{FF2B5EF4-FFF2-40B4-BE49-F238E27FC236}">
                <a16:creationId xmlns:a16="http://schemas.microsoft.com/office/drawing/2014/main" id="{71AB1353-526C-4BA4-B4AE-FE35A4477C15}"/>
              </a:ext>
            </a:extLst>
          </p:cNvPr>
          <p:cNvSpPr/>
          <p:nvPr/>
        </p:nvSpPr>
        <p:spPr>
          <a:xfrm>
            <a:off x="6609262" y="1718558"/>
            <a:ext cx="1005840" cy="457200"/>
          </a:xfrm>
          <a:prstGeom prst="hexagon">
            <a:avLst/>
          </a:prstGeom>
          <a:solidFill>
            <a:srgbClr val="94B77C"/>
          </a:solidFill>
          <a:ln w="76200">
            <a:solidFill>
              <a:srgbClr val="422C1C"/>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a:solidFill>
                  <a:schemeClr val="bg1"/>
                </a:solidFill>
                <a:latin typeface="Segoe UI Black" panose="020B0A02040204020203" pitchFamily="34" charset="0"/>
                <a:ea typeface="Segoe UI Black" panose="020B0A02040204020203" pitchFamily="34" charset="0"/>
              </a:rPr>
              <a:t>5.2.</a:t>
            </a:r>
          </a:p>
        </p:txBody>
      </p:sp>
      <p:grpSp>
        <p:nvGrpSpPr>
          <p:cNvPr id="67" name="Group 66">
            <a:extLst>
              <a:ext uri="{FF2B5EF4-FFF2-40B4-BE49-F238E27FC236}">
                <a16:creationId xmlns:a16="http://schemas.microsoft.com/office/drawing/2014/main" id="{A55A4AC2-86B7-43F6-A8A5-B7BF15105553}"/>
              </a:ext>
            </a:extLst>
          </p:cNvPr>
          <p:cNvGrpSpPr/>
          <p:nvPr/>
        </p:nvGrpSpPr>
        <p:grpSpPr>
          <a:xfrm>
            <a:off x="269197" y="5455291"/>
            <a:ext cx="822960" cy="1188720"/>
            <a:chOff x="16811204" y="1698538"/>
            <a:chExt cx="2998650" cy="4321179"/>
          </a:xfrm>
        </p:grpSpPr>
        <p:sp>
          <p:nvSpPr>
            <p:cNvPr id="68" name="Freeform: Shape 67">
              <a:extLst>
                <a:ext uri="{FF2B5EF4-FFF2-40B4-BE49-F238E27FC236}">
                  <a16:creationId xmlns:a16="http://schemas.microsoft.com/office/drawing/2014/main" id="{04CABD22-4ECC-4553-98B3-D69014FD2DC9}"/>
                </a:ext>
              </a:extLst>
            </p:cNvPr>
            <p:cNvSpPr/>
            <p:nvPr/>
          </p:nvSpPr>
          <p:spPr>
            <a:xfrm>
              <a:off x="16990276" y="1698538"/>
              <a:ext cx="2522325" cy="2559972"/>
            </a:xfrm>
            <a:custGeom>
              <a:avLst/>
              <a:gdLst>
                <a:gd name="connsiteX0" fmla="*/ 9088 w 638175"/>
                <a:gd name="connsiteY0" fmla="*/ 364724 h 647700"/>
                <a:gd name="connsiteX1" fmla="*/ 142438 w 638175"/>
                <a:gd name="connsiteY1" fmla="*/ 50399 h 647700"/>
                <a:gd name="connsiteX2" fmla="*/ 542488 w 638175"/>
                <a:gd name="connsiteY2" fmla="*/ 88499 h 647700"/>
                <a:gd name="connsiteX3" fmla="*/ 628213 w 638175"/>
                <a:gd name="connsiteY3" fmla="*/ 374249 h 647700"/>
                <a:gd name="connsiteX4" fmla="*/ 371038 w 638175"/>
                <a:gd name="connsiteY4" fmla="*/ 640949 h 647700"/>
                <a:gd name="connsiteX5" fmla="*/ 94813 w 638175"/>
                <a:gd name="connsiteY5" fmla="*/ 564749 h 647700"/>
                <a:gd name="connsiteX6" fmla="*/ 9088 w 638175"/>
                <a:gd name="connsiteY6" fmla="*/ 364724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175" h="647700">
                  <a:moveTo>
                    <a:pt x="9088" y="364724"/>
                  </a:moveTo>
                  <a:cubicBezTo>
                    <a:pt x="9088" y="364724"/>
                    <a:pt x="-19487" y="136124"/>
                    <a:pt x="142438" y="50399"/>
                  </a:cubicBezTo>
                  <a:cubicBezTo>
                    <a:pt x="304363" y="-35326"/>
                    <a:pt x="494863" y="21824"/>
                    <a:pt x="542488" y="88499"/>
                  </a:cubicBezTo>
                  <a:cubicBezTo>
                    <a:pt x="590113" y="155174"/>
                    <a:pt x="666313" y="250424"/>
                    <a:pt x="628213" y="374249"/>
                  </a:cubicBezTo>
                  <a:cubicBezTo>
                    <a:pt x="590113" y="498074"/>
                    <a:pt x="475813" y="631424"/>
                    <a:pt x="371038" y="640949"/>
                  </a:cubicBezTo>
                  <a:cubicBezTo>
                    <a:pt x="266263" y="650474"/>
                    <a:pt x="142438" y="612374"/>
                    <a:pt x="94813" y="564749"/>
                  </a:cubicBezTo>
                  <a:cubicBezTo>
                    <a:pt x="47188" y="517124"/>
                    <a:pt x="18613" y="459974"/>
                    <a:pt x="9088" y="364724"/>
                  </a:cubicBezTo>
                  <a:close/>
                </a:path>
              </a:pathLst>
            </a:custGeom>
            <a:solidFill>
              <a:srgbClr val="94B77C"/>
            </a:solid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073225F6-CD8E-4C54-AFB4-B8C972C10B4C}"/>
                </a:ext>
              </a:extLst>
            </p:cNvPr>
            <p:cNvSpPr/>
            <p:nvPr/>
          </p:nvSpPr>
          <p:spPr>
            <a:xfrm>
              <a:off x="16811204" y="2500437"/>
              <a:ext cx="1919979" cy="1919979"/>
            </a:xfrm>
            <a:custGeom>
              <a:avLst/>
              <a:gdLst>
                <a:gd name="connsiteX0" fmla="*/ 8675 w 485775"/>
                <a:gd name="connsiteY0" fmla="*/ 276135 h 485775"/>
                <a:gd name="connsiteX1" fmla="*/ 108687 w 485775"/>
                <a:gd name="connsiteY1" fmla="*/ 39915 h 485775"/>
                <a:gd name="connsiteX2" fmla="*/ 409678 w 485775"/>
                <a:gd name="connsiteY2" fmla="*/ 68490 h 485775"/>
                <a:gd name="connsiteX3" fmla="*/ 474448 w 485775"/>
                <a:gd name="connsiteY3" fmla="*/ 283755 h 485775"/>
                <a:gd name="connsiteX4" fmla="*/ 281091 w 485775"/>
                <a:gd name="connsiteY4" fmla="*/ 484732 h 485775"/>
                <a:gd name="connsiteX5" fmla="*/ 73445 w 485775"/>
                <a:gd name="connsiteY5" fmla="*/ 427582 h 485775"/>
                <a:gd name="connsiteX6" fmla="*/ 8675 w 485775"/>
                <a:gd name="connsiteY6" fmla="*/ 276135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775" h="485775">
                  <a:moveTo>
                    <a:pt x="8675" y="276135"/>
                  </a:moveTo>
                  <a:cubicBezTo>
                    <a:pt x="8675" y="276135"/>
                    <a:pt x="-13232" y="103732"/>
                    <a:pt x="108687" y="39915"/>
                  </a:cubicBezTo>
                  <a:cubicBezTo>
                    <a:pt x="230608" y="-24855"/>
                    <a:pt x="373483" y="18007"/>
                    <a:pt x="409678" y="68490"/>
                  </a:cubicBezTo>
                  <a:cubicBezTo>
                    <a:pt x="445873" y="118972"/>
                    <a:pt x="503023" y="190410"/>
                    <a:pt x="474448" y="283755"/>
                  </a:cubicBezTo>
                  <a:cubicBezTo>
                    <a:pt x="445873" y="377100"/>
                    <a:pt x="360148" y="477112"/>
                    <a:pt x="281091" y="484732"/>
                  </a:cubicBezTo>
                  <a:cubicBezTo>
                    <a:pt x="202033" y="492352"/>
                    <a:pt x="108687" y="462825"/>
                    <a:pt x="73445" y="427582"/>
                  </a:cubicBezTo>
                  <a:cubicBezTo>
                    <a:pt x="37250" y="390435"/>
                    <a:pt x="15343" y="347572"/>
                    <a:pt x="8675" y="276135"/>
                  </a:cubicBezTo>
                  <a:close/>
                </a:path>
              </a:pathLst>
            </a:custGeom>
            <a:solidFill>
              <a:srgbClr val="422C1C"/>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3" name="Freeform: Shape 72">
              <a:extLst>
                <a:ext uri="{FF2B5EF4-FFF2-40B4-BE49-F238E27FC236}">
                  <a16:creationId xmlns:a16="http://schemas.microsoft.com/office/drawing/2014/main" id="{BA5BBF48-8C64-4D5C-A917-19A4AEBD608C}"/>
                </a:ext>
              </a:extLst>
            </p:cNvPr>
            <p:cNvSpPr/>
            <p:nvPr/>
          </p:nvSpPr>
          <p:spPr>
            <a:xfrm>
              <a:off x="18115755" y="2754193"/>
              <a:ext cx="1694099" cy="1694099"/>
            </a:xfrm>
            <a:custGeom>
              <a:avLst/>
              <a:gdLst>
                <a:gd name="connsiteX0" fmla="*/ 8446 w 428625"/>
                <a:gd name="connsiteY0" fmla="*/ 244563 h 428625"/>
                <a:gd name="connsiteX1" fmla="*/ 97029 w 428625"/>
                <a:gd name="connsiteY1" fmla="*/ 35965 h 428625"/>
                <a:gd name="connsiteX2" fmla="*/ 362777 w 428625"/>
                <a:gd name="connsiteY2" fmla="*/ 61683 h 428625"/>
                <a:gd name="connsiteX3" fmla="*/ 419927 w 428625"/>
                <a:gd name="connsiteY3" fmla="*/ 251231 h 428625"/>
                <a:gd name="connsiteX4" fmla="*/ 249429 w 428625"/>
                <a:gd name="connsiteY4" fmla="*/ 428395 h 428625"/>
                <a:gd name="connsiteX5" fmla="*/ 66548 w 428625"/>
                <a:gd name="connsiteY5" fmla="*/ 377913 h 428625"/>
                <a:gd name="connsiteX6" fmla="*/ 8446 w 428625"/>
                <a:gd name="connsiteY6" fmla="*/ 244563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8625" h="428625">
                  <a:moveTo>
                    <a:pt x="8446" y="244563"/>
                  </a:moveTo>
                  <a:cubicBezTo>
                    <a:pt x="8446" y="244563"/>
                    <a:pt x="-10604" y="93115"/>
                    <a:pt x="97029" y="35965"/>
                  </a:cubicBezTo>
                  <a:cubicBezTo>
                    <a:pt x="204661" y="-21185"/>
                    <a:pt x="331344" y="16915"/>
                    <a:pt x="362777" y="61683"/>
                  </a:cubicBezTo>
                  <a:cubicBezTo>
                    <a:pt x="394208" y="105498"/>
                    <a:pt x="444691" y="169315"/>
                    <a:pt x="419927" y="251231"/>
                  </a:cubicBezTo>
                  <a:cubicBezTo>
                    <a:pt x="394208" y="333145"/>
                    <a:pt x="318961" y="421728"/>
                    <a:pt x="249429" y="428395"/>
                  </a:cubicBezTo>
                  <a:cubicBezTo>
                    <a:pt x="179896" y="435063"/>
                    <a:pt x="97981" y="409345"/>
                    <a:pt x="66548" y="377913"/>
                  </a:cubicBezTo>
                  <a:cubicBezTo>
                    <a:pt x="35116" y="346481"/>
                    <a:pt x="15114" y="307428"/>
                    <a:pt x="8446" y="244563"/>
                  </a:cubicBezTo>
                  <a:close/>
                </a:path>
              </a:pathLst>
            </a:custGeom>
            <a:solidFill>
              <a:srgbClr val="8CA77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5" name="Freeform: Shape 74">
              <a:extLst>
                <a:ext uri="{FF2B5EF4-FFF2-40B4-BE49-F238E27FC236}">
                  <a16:creationId xmlns:a16="http://schemas.microsoft.com/office/drawing/2014/main" id="{23EEDF3D-FC63-4C90-9F81-BF927052A5CF}"/>
                </a:ext>
              </a:extLst>
            </p:cNvPr>
            <p:cNvSpPr/>
            <p:nvPr/>
          </p:nvSpPr>
          <p:spPr>
            <a:xfrm>
              <a:off x="18237405" y="3120925"/>
              <a:ext cx="188233" cy="2898792"/>
            </a:xfrm>
            <a:custGeom>
              <a:avLst/>
              <a:gdLst>
                <a:gd name="connsiteX0" fmla="*/ 26194 w 47625"/>
                <a:gd name="connsiteY0" fmla="*/ 731044 h 733425"/>
                <a:gd name="connsiteX1" fmla="*/ 26194 w 47625"/>
                <a:gd name="connsiteY1" fmla="*/ 731044 h 733425"/>
                <a:gd name="connsiteX2" fmla="*/ 7144 w 47625"/>
                <a:gd name="connsiteY2" fmla="*/ 711994 h 733425"/>
                <a:gd name="connsiteX3" fmla="*/ 7144 w 47625"/>
                <a:gd name="connsiteY3" fmla="*/ 7144 h 733425"/>
                <a:gd name="connsiteX4" fmla="*/ 7144 w 47625"/>
                <a:gd name="connsiteY4" fmla="*/ 7144 h 733425"/>
                <a:gd name="connsiteX5" fmla="*/ 45244 w 47625"/>
                <a:gd name="connsiteY5" fmla="*/ 241459 h 733425"/>
                <a:gd name="connsiteX6" fmla="*/ 45244 w 47625"/>
                <a:gd name="connsiteY6" fmla="*/ 711994 h 733425"/>
                <a:gd name="connsiteX7" fmla="*/ 26194 w 47625"/>
                <a:gd name="connsiteY7" fmla="*/ 731044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733425">
                  <a:moveTo>
                    <a:pt x="26194" y="731044"/>
                  </a:moveTo>
                  <a:lnTo>
                    <a:pt x="26194" y="731044"/>
                  </a:lnTo>
                  <a:cubicBezTo>
                    <a:pt x="15716" y="731044"/>
                    <a:pt x="7144" y="722471"/>
                    <a:pt x="7144" y="711994"/>
                  </a:cubicBezTo>
                  <a:lnTo>
                    <a:pt x="7144" y="7144"/>
                  </a:lnTo>
                  <a:lnTo>
                    <a:pt x="7144" y="7144"/>
                  </a:lnTo>
                  <a:cubicBezTo>
                    <a:pt x="31909" y="82391"/>
                    <a:pt x="45244" y="162401"/>
                    <a:pt x="45244" y="241459"/>
                  </a:cubicBezTo>
                  <a:lnTo>
                    <a:pt x="45244" y="711994"/>
                  </a:lnTo>
                  <a:cubicBezTo>
                    <a:pt x="45244" y="722471"/>
                    <a:pt x="36671" y="731044"/>
                    <a:pt x="26194" y="731044"/>
                  </a:cubicBezTo>
                  <a:close/>
                </a:path>
              </a:pathLst>
            </a:custGeom>
            <a:solidFill>
              <a:schemeClr val="accent1">
                <a:lumMod val="20000"/>
                <a:lumOff val="80000"/>
              </a:schemeClr>
            </a:solid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B664E3E7-8F2F-43CF-9649-2FBE367F3232}"/>
                </a:ext>
              </a:extLst>
            </p:cNvPr>
            <p:cNvSpPr/>
            <p:nvPr/>
          </p:nvSpPr>
          <p:spPr>
            <a:xfrm>
              <a:off x="17186192" y="3036545"/>
              <a:ext cx="1091753" cy="903520"/>
            </a:xfrm>
            <a:custGeom>
              <a:avLst/>
              <a:gdLst>
                <a:gd name="connsiteX0" fmla="*/ 7144 w 276225"/>
                <a:gd name="connsiteY0" fmla="*/ 7144 h 228600"/>
                <a:gd name="connsiteX1" fmla="*/ 273844 w 276225"/>
                <a:gd name="connsiteY1" fmla="*/ 223361 h 228600"/>
                <a:gd name="connsiteX2" fmla="*/ 273844 w 276225"/>
                <a:gd name="connsiteY2" fmla="*/ 170021 h 228600"/>
                <a:gd name="connsiteX3" fmla="*/ 7144 w 276225"/>
                <a:gd name="connsiteY3" fmla="*/ 7144 h 228600"/>
              </a:gdLst>
              <a:ahLst/>
              <a:cxnLst>
                <a:cxn ang="0">
                  <a:pos x="connsiteX0" y="connsiteY0"/>
                </a:cxn>
                <a:cxn ang="0">
                  <a:pos x="connsiteX1" y="connsiteY1"/>
                </a:cxn>
                <a:cxn ang="0">
                  <a:pos x="connsiteX2" y="connsiteY2"/>
                </a:cxn>
                <a:cxn ang="0">
                  <a:pos x="connsiteX3" y="connsiteY3"/>
                </a:cxn>
              </a:cxnLst>
              <a:rect l="l" t="t" r="r" b="b"/>
              <a:pathLst>
                <a:path w="276225" h="228600">
                  <a:moveTo>
                    <a:pt x="7144" y="7144"/>
                  </a:moveTo>
                  <a:cubicBezTo>
                    <a:pt x="7144" y="7144"/>
                    <a:pt x="245269" y="95726"/>
                    <a:pt x="273844" y="223361"/>
                  </a:cubicBezTo>
                  <a:lnTo>
                    <a:pt x="273844" y="170021"/>
                  </a:lnTo>
                  <a:cubicBezTo>
                    <a:pt x="273844" y="170021"/>
                    <a:pt x="245269" y="83344"/>
                    <a:pt x="7144" y="7144"/>
                  </a:cubicBezTo>
                  <a:close/>
                </a:path>
              </a:pathLst>
            </a:custGeom>
            <a:solidFill>
              <a:schemeClr val="accent1">
                <a:lumMod val="20000"/>
                <a:lumOff val="80000"/>
              </a:schemeClr>
            </a:solid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A2575ED2-F8ED-49B6-A1BE-4FF2FA8C02DB}"/>
                </a:ext>
              </a:extLst>
            </p:cNvPr>
            <p:cNvSpPr/>
            <p:nvPr/>
          </p:nvSpPr>
          <p:spPr>
            <a:xfrm>
              <a:off x="18292588" y="2697725"/>
              <a:ext cx="564700" cy="903520"/>
            </a:xfrm>
            <a:custGeom>
              <a:avLst/>
              <a:gdLst>
                <a:gd name="connsiteX0" fmla="*/ 140494 w 142875"/>
                <a:gd name="connsiteY0" fmla="*/ 7144 h 228600"/>
                <a:gd name="connsiteX1" fmla="*/ 7144 w 142875"/>
                <a:gd name="connsiteY1" fmla="*/ 223361 h 228600"/>
                <a:gd name="connsiteX2" fmla="*/ 7144 w 142875"/>
                <a:gd name="connsiteY2" fmla="*/ 170021 h 228600"/>
                <a:gd name="connsiteX3" fmla="*/ 140494 w 142875"/>
                <a:gd name="connsiteY3" fmla="*/ 7144 h 228600"/>
              </a:gdLst>
              <a:ahLst/>
              <a:cxnLst>
                <a:cxn ang="0">
                  <a:pos x="connsiteX0" y="connsiteY0"/>
                </a:cxn>
                <a:cxn ang="0">
                  <a:pos x="connsiteX1" y="connsiteY1"/>
                </a:cxn>
                <a:cxn ang="0">
                  <a:pos x="connsiteX2" y="connsiteY2"/>
                </a:cxn>
                <a:cxn ang="0">
                  <a:pos x="connsiteX3" y="connsiteY3"/>
                </a:cxn>
              </a:cxnLst>
              <a:rect l="l" t="t" r="r" b="b"/>
              <a:pathLst>
                <a:path w="142875" h="228600">
                  <a:moveTo>
                    <a:pt x="140494" y="7144"/>
                  </a:moveTo>
                  <a:cubicBezTo>
                    <a:pt x="140494" y="7144"/>
                    <a:pt x="21431" y="95726"/>
                    <a:pt x="7144" y="223361"/>
                  </a:cubicBezTo>
                  <a:lnTo>
                    <a:pt x="7144" y="170021"/>
                  </a:lnTo>
                  <a:cubicBezTo>
                    <a:pt x="7144" y="170021"/>
                    <a:pt x="21431" y="83344"/>
                    <a:pt x="140494" y="7144"/>
                  </a:cubicBezTo>
                  <a:close/>
                </a:path>
              </a:pathLst>
            </a:custGeom>
            <a:solidFill>
              <a:schemeClr val="accent1">
                <a:lumMod val="20000"/>
                <a:lumOff val="80000"/>
              </a:schemeClr>
            </a:solidFill>
            <a:ln w="9525" cap="flat">
              <a:noFill/>
              <a:prstDash val="solid"/>
              <a:miter/>
            </a:ln>
          </p:spPr>
          <p:txBody>
            <a:bodyPr rtlCol="0" anchor="ctr"/>
            <a:lstStyle/>
            <a:p>
              <a:endParaRPr lang="en-US"/>
            </a:p>
          </p:txBody>
        </p:sp>
      </p:grpSp>
      <p:sp>
        <p:nvSpPr>
          <p:cNvPr id="78" name="Freeform: Shape 77">
            <a:extLst>
              <a:ext uri="{FF2B5EF4-FFF2-40B4-BE49-F238E27FC236}">
                <a16:creationId xmlns:a16="http://schemas.microsoft.com/office/drawing/2014/main" id="{8D8F3F37-6AB1-48CF-98BA-5EAE6BE9B781}"/>
              </a:ext>
            </a:extLst>
          </p:cNvPr>
          <p:cNvSpPr/>
          <p:nvPr/>
        </p:nvSpPr>
        <p:spPr>
          <a:xfrm>
            <a:off x="-1020168" y="5912635"/>
            <a:ext cx="1199103" cy="669984"/>
          </a:xfrm>
          <a:custGeom>
            <a:avLst/>
            <a:gdLst>
              <a:gd name="connsiteX0" fmla="*/ 7144 w 6572250"/>
              <a:gd name="connsiteY0" fmla="*/ 41396 h 3648075"/>
              <a:gd name="connsiteX1" fmla="*/ 6569869 w 6572250"/>
              <a:gd name="connsiteY1" fmla="*/ 3645656 h 3648075"/>
              <a:gd name="connsiteX2" fmla="*/ 7144 w 6572250"/>
              <a:gd name="connsiteY2" fmla="*/ 3645656 h 3648075"/>
              <a:gd name="connsiteX3" fmla="*/ 7144 w 6572250"/>
              <a:gd name="connsiteY3" fmla="*/ 41396 h 3648075"/>
            </a:gdLst>
            <a:ahLst/>
            <a:cxnLst>
              <a:cxn ang="0">
                <a:pos x="connsiteX0" y="connsiteY0"/>
              </a:cxn>
              <a:cxn ang="0">
                <a:pos x="connsiteX1" y="connsiteY1"/>
              </a:cxn>
              <a:cxn ang="0">
                <a:pos x="connsiteX2" y="connsiteY2"/>
              </a:cxn>
              <a:cxn ang="0">
                <a:pos x="connsiteX3" y="connsiteY3"/>
              </a:cxn>
            </a:cxnLst>
            <a:rect l="l" t="t" r="r" b="b"/>
            <a:pathLst>
              <a:path w="6572250" h="3648075">
                <a:moveTo>
                  <a:pt x="7144" y="41396"/>
                </a:moveTo>
                <a:cubicBezTo>
                  <a:pt x="7144" y="41396"/>
                  <a:pt x="3920966" y="-597732"/>
                  <a:pt x="6569869" y="3645656"/>
                </a:cubicBezTo>
                <a:lnTo>
                  <a:pt x="7144" y="3645656"/>
                </a:lnTo>
                <a:lnTo>
                  <a:pt x="7144" y="41396"/>
                </a:lnTo>
                <a:close/>
              </a:path>
            </a:pathLst>
          </a:custGeom>
          <a:solidFill>
            <a:schemeClr val="accent5">
              <a:lumMod val="60000"/>
              <a:lumOff val="40000"/>
            </a:schemeClr>
          </a:solid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EE29D511-F6CE-44FF-AE04-E4EC644337C8}"/>
              </a:ext>
            </a:extLst>
          </p:cNvPr>
          <p:cNvSpPr/>
          <p:nvPr/>
        </p:nvSpPr>
        <p:spPr>
          <a:xfrm>
            <a:off x="-2241423" y="5456634"/>
            <a:ext cx="1670055" cy="1371455"/>
          </a:xfrm>
          <a:custGeom>
            <a:avLst/>
            <a:gdLst>
              <a:gd name="connsiteX0" fmla="*/ 7144 w 9153525"/>
              <a:gd name="connsiteY0" fmla="*/ 940630 h 7467600"/>
              <a:gd name="connsiteX1" fmla="*/ 2483644 w 9153525"/>
              <a:gd name="connsiteY1" fmla="*/ 7180 h 7467600"/>
              <a:gd name="connsiteX2" fmla="*/ 6770846 w 9153525"/>
              <a:gd name="connsiteY2" fmla="*/ 2501778 h 7467600"/>
              <a:gd name="connsiteX3" fmla="*/ 9151144 w 9153525"/>
              <a:gd name="connsiteY3" fmla="*/ 5064956 h 7467600"/>
              <a:gd name="connsiteX4" fmla="*/ 9046369 w 9153525"/>
              <a:gd name="connsiteY4" fmla="*/ 7465256 h 7467600"/>
              <a:gd name="connsiteX5" fmla="*/ 7144 w 9153525"/>
              <a:gd name="connsiteY5" fmla="*/ 7465256 h 7467600"/>
              <a:gd name="connsiteX6" fmla="*/ 7144 w 9153525"/>
              <a:gd name="connsiteY6" fmla="*/ 940630 h 746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3525" h="7467600">
                <a:moveTo>
                  <a:pt x="7144" y="940630"/>
                </a:moveTo>
                <a:cubicBezTo>
                  <a:pt x="7144" y="940630"/>
                  <a:pt x="921544" y="16705"/>
                  <a:pt x="2483644" y="7180"/>
                </a:cubicBezTo>
                <a:cubicBezTo>
                  <a:pt x="4045744" y="-2345"/>
                  <a:pt x="4599147" y="1852173"/>
                  <a:pt x="6770846" y="2501778"/>
                </a:cubicBezTo>
                <a:cubicBezTo>
                  <a:pt x="8942546" y="3151383"/>
                  <a:pt x="9151144" y="5064956"/>
                  <a:pt x="9151144" y="5064956"/>
                </a:cubicBezTo>
                <a:lnTo>
                  <a:pt x="9046369" y="7465256"/>
                </a:lnTo>
                <a:lnTo>
                  <a:pt x="7144" y="7465256"/>
                </a:lnTo>
                <a:lnTo>
                  <a:pt x="7144" y="940630"/>
                </a:lnTo>
                <a:close/>
              </a:path>
            </a:pathLst>
          </a:custGeom>
          <a:solidFill>
            <a:srgbClr val="8CA77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0" name="Freeform: Shape 79">
            <a:extLst>
              <a:ext uri="{FF2B5EF4-FFF2-40B4-BE49-F238E27FC236}">
                <a16:creationId xmlns:a16="http://schemas.microsoft.com/office/drawing/2014/main" id="{7BF7E4FC-863A-4876-9857-E7220579D05B}"/>
              </a:ext>
            </a:extLst>
          </p:cNvPr>
          <p:cNvSpPr/>
          <p:nvPr/>
        </p:nvSpPr>
        <p:spPr>
          <a:xfrm>
            <a:off x="-1026771" y="6015216"/>
            <a:ext cx="2147959" cy="1200023"/>
          </a:xfrm>
          <a:custGeom>
            <a:avLst/>
            <a:gdLst>
              <a:gd name="connsiteX0" fmla="*/ 3743801 w 11772900"/>
              <a:gd name="connsiteY0" fmla="*/ 631984 h 6534150"/>
              <a:gd name="connsiteX1" fmla="*/ 6979444 w 11772900"/>
              <a:gd name="connsiteY1" fmla="*/ 1588294 h 6534150"/>
              <a:gd name="connsiteX2" fmla="*/ 11768614 w 11772900"/>
              <a:gd name="connsiteY2" fmla="*/ 6531769 h 6534150"/>
              <a:gd name="connsiteX3" fmla="*/ 7144 w 11772900"/>
              <a:gd name="connsiteY3" fmla="*/ 6531769 h 6534150"/>
              <a:gd name="connsiteX4" fmla="*/ 7144 w 11772900"/>
              <a:gd name="connsiteY4" fmla="*/ 7144 h 653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72900" h="6534150">
                <a:moveTo>
                  <a:pt x="3743801" y="631984"/>
                </a:moveTo>
                <a:cubicBezTo>
                  <a:pt x="3743801" y="631984"/>
                  <a:pt x="5083017" y="1430179"/>
                  <a:pt x="6979444" y="1588294"/>
                </a:cubicBezTo>
                <a:cubicBezTo>
                  <a:pt x="9598819" y="1807369"/>
                  <a:pt x="11051381" y="4598194"/>
                  <a:pt x="11768614" y="6531769"/>
                </a:cubicBezTo>
                <a:lnTo>
                  <a:pt x="7144" y="6531769"/>
                </a:lnTo>
                <a:lnTo>
                  <a:pt x="7144" y="7144"/>
                </a:lnTo>
              </a:path>
            </a:pathLst>
          </a:custGeom>
          <a:solidFill>
            <a:srgbClr val="422C1C"/>
          </a:solid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6847A3D3-A1C2-47E6-8DC9-33DA448A87CE}"/>
              </a:ext>
            </a:extLst>
          </p:cNvPr>
          <p:cNvSpPr/>
          <p:nvPr/>
        </p:nvSpPr>
        <p:spPr>
          <a:xfrm>
            <a:off x="-2238375" y="5683768"/>
            <a:ext cx="2267869" cy="976112"/>
          </a:xfrm>
          <a:custGeom>
            <a:avLst/>
            <a:gdLst>
              <a:gd name="connsiteX0" fmla="*/ 7144 w 12430125"/>
              <a:gd name="connsiteY0" fmla="*/ 7144 h 5314950"/>
              <a:gd name="connsiteX1" fmla="*/ 2626519 w 12430125"/>
              <a:gd name="connsiteY1" fmla="*/ 1268254 h 5314950"/>
              <a:gd name="connsiteX2" fmla="*/ 9151144 w 12430125"/>
              <a:gd name="connsiteY2" fmla="*/ 2173129 h 5314950"/>
              <a:gd name="connsiteX3" fmla="*/ 12427744 w 12430125"/>
              <a:gd name="connsiteY3" fmla="*/ 5316379 h 5314950"/>
              <a:gd name="connsiteX4" fmla="*/ 7144 w 12430125"/>
              <a:gd name="connsiteY4" fmla="*/ 5316379 h 5314950"/>
              <a:gd name="connsiteX5" fmla="*/ 7144 w 12430125"/>
              <a:gd name="connsiteY5" fmla="*/ 7144 h 531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30125" h="5314950">
                <a:moveTo>
                  <a:pt x="7144" y="7144"/>
                </a:moveTo>
                <a:cubicBezTo>
                  <a:pt x="7144" y="7144"/>
                  <a:pt x="673894" y="982504"/>
                  <a:pt x="2626519" y="1268254"/>
                </a:cubicBezTo>
                <a:cubicBezTo>
                  <a:pt x="4579144" y="1554004"/>
                  <a:pt x="7379494" y="1277779"/>
                  <a:pt x="9151144" y="2173129"/>
                </a:cubicBezTo>
                <a:cubicBezTo>
                  <a:pt x="10922794" y="3068479"/>
                  <a:pt x="12427744" y="5316379"/>
                  <a:pt x="12427744" y="5316379"/>
                </a:cubicBezTo>
                <a:lnTo>
                  <a:pt x="7144" y="5316379"/>
                </a:lnTo>
                <a:lnTo>
                  <a:pt x="7144" y="7144"/>
                </a:lnTo>
                <a:close/>
              </a:path>
            </a:pathLst>
          </a:custGeom>
          <a:solidFill>
            <a:srgbClr val="94B77C"/>
          </a:solidFill>
          <a:ln w="9525" cap="flat">
            <a:noFill/>
            <a:prstDash val="solid"/>
            <a:miter/>
          </a:ln>
        </p:spPr>
        <p:txBody>
          <a:bodyPr rtlCol="0" anchor="ctr"/>
          <a:lstStyle/>
          <a:p>
            <a:endParaRPr lang="en-US"/>
          </a:p>
        </p:txBody>
      </p:sp>
      <p:cxnSp>
        <p:nvCxnSpPr>
          <p:cNvPr id="5" name="Straight Connector 4">
            <a:extLst>
              <a:ext uri="{FF2B5EF4-FFF2-40B4-BE49-F238E27FC236}">
                <a16:creationId xmlns:a16="http://schemas.microsoft.com/office/drawing/2014/main" id="{E39810B7-41CB-5455-8EF6-F21E3AC137DA}"/>
              </a:ext>
            </a:extLst>
          </p:cNvPr>
          <p:cNvCxnSpPr>
            <a:cxnSpLocks/>
          </p:cNvCxnSpPr>
          <p:nvPr/>
        </p:nvCxnSpPr>
        <p:spPr>
          <a:xfrm>
            <a:off x="6876794" y="2930143"/>
            <a:ext cx="208542" cy="0"/>
          </a:xfrm>
          <a:prstGeom prst="line">
            <a:avLst/>
          </a:prstGeom>
          <a:ln w="25400">
            <a:solidFill>
              <a:srgbClr val="422C1C"/>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1FB6B3F-E862-4272-1316-EADAE118BB5C}"/>
              </a:ext>
            </a:extLst>
          </p:cNvPr>
          <p:cNvSpPr/>
          <p:nvPr/>
        </p:nvSpPr>
        <p:spPr>
          <a:xfrm>
            <a:off x="7623181" y="3625221"/>
            <a:ext cx="3132207" cy="369332"/>
          </a:xfrm>
          <a:prstGeom prst="rect">
            <a:avLst/>
          </a:prstGeom>
        </p:spPr>
        <p:txBody>
          <a:bodyPr wrap="square">
            <a:spAutoFit/>
          </a:bodyPr>
          <a:lstStyle/>
          <a:p>
            <a:pPr lvl="0"/>
            <a:r>
              <a:rPr lang="en-US" b="1">
                <a:latin typeface="Segoe UI Black" panose="020B0A02040204020203" pitchFamily="34" charset="0"/>
                <a:ea typeface="Segoe UI Black" panose="020B0A02040204020203" pitchFamily="34" charset="0"/>
              </a:rPr>
              <a:t>Phương hướng phát triển</a:t>
            </a:r>
          </a:p>
        </p:txBody>
      </p:sp>
      <p:cxnSp>
        <p:nvCxnSpPr>
          <p:cNvPr id="8" name="Straight Connector 7">
            <a:extLst>
              <a:ext uri="{FF2B5EF4-FFF2-40B4-BE49-F238E27FC236}">
                <a16:creationId xmlns:a16="http://schemas.microsoft.com/office/drawing/2014/main" id="{6309CB9C-0312-AAA0-08E0-38C5A9D4643A}"/>
              </a:ext>
            </a:extLst>
          </p:cNvPr>
          <p:cNvCxnSpPr>
            <a:cxnSpLocks/>
          </p:cNvCxnSpPr>
          <p:nvPr/>
        </p:nvCxnSpPr>
        <p:spPr>
          <a:xfrm>
            <a:off x="6906719" y="4251148"/>
            <a:ext cx="0" cy="896112"/>
          </a:xfrm>
          <a:prstGeom prst="line">
            <a:avLst/>
          </a:prstGeom>
          <a:ln w="25400" cap="rnd">
            <a:solidFill>
              <a:srgbClr val="422C1C"/>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421E289-01B1-3C21-427C-D75AAB02084D}"/>
              </a:ext>
            </a:extLst>
          </p:cNvPr>
          <p:cNvSpPr txBox="1"/>
          <p:nvPr/>
        </p:nvSpPr>
        <p:spPr>
          <a:xfrm>
            <a:off x="7168532" y="4205772"/>
            <a:ext cx="4420679" cy="1088055"/>
          </a:xfrm>
          <a:prstGeom prst="rect">
            <a:avLst/>
          </a:prstGeom>
          <a:noFill/>
        </p:spPr>
        <p:txBody>
          <a:bodyPr wrap="square" rtlCol="0">
            <a:spAutoFit/>
          </a:bodyPr>
          <a:lstStyle/>
          <a:p>
            <a:pPr lvl="0" algn="just">
              <a:lnSpc>
                <a:spcPct val="150000"/>
              </a:lnSpc>
            </a:pPr>
            <a:r>
              <a:rPr lang="vi-VN" sz="1500" b="1">
                <a:latin typeface="Segoe UI" panose="020B0502040204020203" pitchFamily="34" charset="0"/>
                <a:ea typeface="Segoe UI Black" panose="020B0A02040204020203" pitchFamily="34" charset="0"/>
                <a:cs typeface="Segoe UI" panose="020B0502040204020203" pitchFamily="34" charset="0"/>
              </a:rPr>
              <a:t>Xây dựng chức năng phân quyền người dùng</a:t>
            </a:r>
          </a:p>
          <a:p>
            <a:pPr lvl="0" algn="just">
              <a:lnSpc>
                <a:spcPct val="150000"/>
              </a:lnSpc>
            </a:pPr>
            <a:r>
              <a:rPr lang="vi-VN" sz="1500" b="1">
                <a:latin typeface="Segoe UI" panose="020B0502040204020203" pitchFamily="34" charset="0"/>
                <a:ea typeface="Segoe UI Black" panose="020B0A02040204020203" pitchFamily="34" charset="0"/>
                <a:cs typeface="Segoe UI" panose="020B0502040204020203" pitchFamily="34" charset="0"/>
              </a:rPr>
              <a:t>Cải thiện giao diện </a:t>
            </a:r>
          </a:p>
          <a:p>
            <a:pPr lvl="0" algn="just">
              <a:lnSpc>
                <a:spcPct val="150000"/>
              </a:lnSpc>
            </a:pPr>
            <a:r>
              <a:rPr lang="vi-VN" sz="1500" b="1">
                <a:latin typeface="Segoe UI" panose="020B0502040204020203" pitchFamily="34" charset="0"/>
                <a:ea typeface="Segoe UI Black" panose="020B0A02040204020203" pitchFamily="34" charset="0"/>
                <a:cs typeface="Segoe UI" panose="020B0502040204020203" pitchFamily="34" charset="0"/>
              </a:rPr>
              <a:t>Phát triển chức năng giỏ hàng</a:t>
            </a:r>
          </a:p>
        </p:txBody>
      </p:sp>
      <p:cxnSp>
        <p:nvCxnSpPr>
          <p:cNvPr id="10" name="Straight Connector 9">
            <a:extLst>
              <a:ext uri="{FF2B5EF4-FFF2-40B4-BE49-F238E27FC236}">
                <a16:creationId xmlns:a16="http://schemas.microsoft.com/office/drawing/2014/main" id="{E855FE08-ED10-BC8E-25AF-B4EDA2727161}"/>
              </a:ext>
            </a:extLst>
          </p:cNvPr>
          <p:cNvCxnSpPr>
            <a:cxnSpLocks/>
          </p:cNvCxnSpPr>
          <p:nvPr/>
        </p:nvCxnSpPr>
        <p:spPr>
          <a:xfrm>
            <a:off x="6899929" y="4424826"/>
            <a:ext cx="208542" cy="0"/>
          </a:xfrm>
          <a:prstGeom prst="line">
            <a:avLst/>
          </a:prstGeom>
          <a:ln w="25400">
            <a:solidFill>
              <a:srgbClr val="422C1C"/>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11" name="Hexagon 10">
            <a:extLst>
              <a:ext uri="{FF2B5EF4-FFF2-40B4-BE49-F238E27FC236}">
                <a16:creationId xmlns:a16="http://schemas.microsoft.com/office/drawing/2014/main" id="{60C89BC1-E1CB-88B4-8DD0-180EC9F7573A}"/>
              </a:ext>
            </a:extLst>
          </p:cNvPr>
          <p:cNvSpPr/>
          <p:nvPr/>
        </p:nvSpPr>
        <p:spPr>
          <a:xfrm>
            <a:off x="6609262" y="3581287"/>
            <a:ext cx="1005840" cy="457200"/>
          </a:xfrm>
          <a:prstGeom prst="hexagon">
            <a:avLst/>
          </a:prstGeom>
          <a:solidFill>
            <a:srgbClr val="94B77C"/>
          </a:solidFill>
          <a:ln w="76200">
            <a:solidFill>
              <a:srgbClr val="422C1C"/>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a:solidFill>
                  <a:schemeClr val="bg1"/>
                </a:solidFill>
                <a:latin typeface="Segoe UI Black" panose="020B0A02040204020203" pitchFamily="34" charset="0"/>
                <a:ea typeface="Segoe UI Black" panose="020B0A02040204020203" pitchFamily="34" charset="0"/>
              </a:rPr>
              <a:t>5.3.</a:t>
            </a:r>
          </a:p>
        </p:txBody>
      </p:sp>
      <p:cxnSp>
        <p:nvCxnSpPr>
          <p:cNvPr id="12" name="Straight Connector 11">
            <a:extLst>
              <a:ext uri="{FF2B5EF4-FFF2-40B4-BE49-F238E27FC236}">
                <a16:creationId xmlns:a16="http://schemas.microsoft.com/office/drawing/2014/main" id="{7C7AD4A3-269E-33FA-5623-A49B5C2A1DFD}"/>
              </a:ext>
            </a:extLst>
          </p:cNvPr>
          <p:cNvCxnSpPr>
            <a:cxnSpLocks/>
          </p:cNvCxnSpPr>
          <p:nvPr/>
        </p:nvCxnSpPr>
        <p:spPr>
          <a:xfrm>
            <a:off x="6899929" y="4776442"/>
            <a:ext cx="208542" cy="0"/>
          </a:xfrm>
          <a:prstGeom prst="line">
            <a:avLst/>
          </a:prstGeom>
          <a:ln w="25400">
            <a:solidFill>
              <a:srgbClr val="422C1C"/>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4097F83-CAAD-09E0-F9CB-E1D012C103E7}"/>
              </a:ext>
            </a:extLst>
          </p:cNvPr>
          <p:cNvCxnSpPr>
            <a:cxnSpLocks/>
          </p:cNvCxnSpPr>
          <p:nvPr/>
        </p:nvCxnSpPr>
        <p:spPr>
          <a:xfrm>
            <a:off x="6899929" y="5128058"/>
            <a:ext cx="208542" cy="0"/>
          </a:xfrm>
          <a:prstGeom prst="line">
            <a:avLst/>
          </a:prstGeom>
          <a:ln w="25400">
            <a:solidFill>
              <a:srgbClr val="422C1C"/>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B9135F75-D0A0-427E-9211-907F4097E059}"/>
              </a:ext>
            </a:extLst>
          </p:cNvPr>
          <p:cNvPicPr/>
          <p:nvPr/>
        </p:nvPicPr>
        <p:blipFill>
          <a:blip r:embed="rId3"/>
          <a:stretch>
            <a:fillRect/>
          </a:stretch>
        </p:blipFill>
        <p:spPr>
          <a:xfrm>
            <a:off x="2515456" y="13505434"/>
            <a:ext cx="7161088" cy="4206404"/>
          </a:xfrm>
          <a:prstGeom prst="rect">
            <a:avLst/>
          </a:prstGeom>
          <a:ln>
            <a:solidFill>
              <a:srgbClr val="422C1C"/>
            </a:solidFill>
          </a:ln>
        </p:spPr>
      </p:pic>
    </p:spTree>
    <p:extLst>
      <p:ext uri="{BB962C8B-B14F-4D97-AF65-F5344CB8AC3E}">
        <p14:creationId xmlns:p14="http://schemas.microsoft.com/office/powerpoint/2010/main" val="2803621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2" name="Straight Connector 111">
            <a:extLst>
              <a:ext uri="{FF2B5EF4-FFF2-40B4-BE49-F238E27FC236}">
                <a16:creationId xmlns:a16="http://schemas.microsoft.com/office/drawing/2014/main" id="{7956CC4B-55CB-41F3-918D-D5036744E5F0}"/>
              </a:ext>
            </a:extLst>
          </p:cNvPr>
          <p:cNvCxnSpPr>
            <a:cxnSpLocks/>
          </p:cNvCxnSpPr>
          <p:nvPr/>
        </p:nvCxnSpPr>
        <p:spPr>
          <a:xfrm flipH="1">
            <a:off x="6368181" y="5883790"/>
            <a:ext cx="2660677" cy="2952"/>
          </a:xfrm>
          <a:prstGeom prst="line">
            <a:avLst/>
          </a:prstGeom>
          <a:ln>
            <a:solidFill>
              <a:srgbClr val="422C1C"/>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53E69F25-212A-45EF-ADE7-AA76CEA505DA}"/>
              </a:ext>
            </a:extLst>
          </p:cNvPr>
          <p:cNvCxnSpPr>
            <a:cxnSpLocks/>
          </p:cNvCxnSpPr>
          <p:nvPr/>
        </p:nvCxnSpPr>
        <p:spPr>
          <a:xfrm flipH="1">
            <a:off x="7759700" y="3805431"/>
            <a:ext cx="2509829" cy="2952"/>
          </a:xfrm>
          <a:prstGeom prst="line">
            <a:avLst/>
          </a:prstGeom>
          <a:ln>
            <a:solidFill>
              <a:srgbClr val="422C1C"/>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9B90601-91C5-4700-9542-64D09524DA1D}"/>
              </a:ext>
            </a:extLst>
          </p:cNvPr>
          <p:cNvCxnSpPr>
            <a:cxnSpLocks/>
            <a:stCxn id="102" idx="0"/>
          </p:cNvCxnSpPr>
          <p:nvPr/>
        </p:nvCxnSpPr>
        <p:spPr>
          <a:xfrm>
            <a:off x="2651394" y="2460650"/>
            <a:ext cx="2286000" cy="3174"/>
          </a:xfrm>
          <a:prstGeom prst="line">
            <a:avLst/>
          </a:prstGeom>
          <a:ln>
            <a:solidFill>
              <a:srgbClr val="422C1C"/>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B22A545-4A4A-4A63-BB91-FFDFDD3D4A67}"/>
              </a:ext>
            </a:extLst>
          </p:cNvPr>
          <p:cNvCxnSpPr>
            <a:cxnSpLocks/>
          </p:cNvCxnSpPr>
          <p:nvPr/>
        </p:nvCxnSpPr>
        <p:spPr>
          <a:xfrm flipH="1">
            <a:off x="6368181" y="2125512"/>
            <a:ext cx="3532514" cy="20324"/>
          </a:xfrm>
          <a:prstGeom prst="line">
            <a:avLst/>
          </a:prstGeom>
          <a:ln>
            <a:solidFill>
              <a:srgbClr val="2A2312"/>
            </a:solidFill>
          </a:ln>
        </p:spPr>
        <p:style>
          <a:lnRef idx="1">
            <a:schemeClr val="accent1"/>
          </a:lnRef>
          <a:fillRef idx="0">
            <a:schemeClr val="accent1"/>
          </a:fillRef>
          <a:effectRef idx="0">
            <a:schemeClr val="accent1"/>
          </a:effectRef>
          <a:fontRef idx="minor">
            <a:schemeClr val="tx1"/>
          </a:fontRef>
        </p:style>
      </p:cxnSp>
      <p:pic>
        <p:nvPicPr>
          <p:cNvPr id="3" name="Picture 2" descr="A tree with many branches and leaves&#10;&#10;Description automatically generated">
            <a:extLst>
              <a:ext uri="{FF2B5EF4-FFF2-40B4-BE49-F238E27FC236}">
                <a16:creationId xmlns:a16="http://schemas.microsoft.com/office/drawing/2014/main" id="{E84F7691-097C-4BC0-9E6F-0094A356C2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2116" y="1619250"/>
            <a:ext cx="6327768" cy="5259957"/>
          </a:xfrm>
          <a:prstGeom prst="rect">
            <a:avLst/>
          </a:prstGeom>
        </p:spPr>
      </p:pic>
      <p:pic>
        <p:nvPicPr>
          <p:cNvPr id="126" name="Picture 125" descr="A black background with blue and white ribbons&#10;&#10;Description automatically generated">
            <a:extLst>
              <a:ext uri="{FF2B5EF4-FFF2-40B4-BE49-F238E27FC236}">
                <a16:creationId xmlns:a16="http://schemas.microsoft.com/office/drawing/2014/main" id="{A9CB7DBA-97D2-4536-8258-E11CCFD842C7}"/>
              </a:ext>
            </a:extLst>
          </p:cNvPr>
          <p:cNvPicPr>
            <a:picLocks noChangeAspect="1"/>
          </p:cNvPicPr>
          <p:nvPr/>
        </p:nvPicPr>
        <p:blipFill rotWithShape="1">
          <a:blip r:embed="rId4">
            <a:extLst>
              <a:ext uri="{28A0092B-C50C-407E-A947-70E740481C1C}">
                <a14:useLocalDpi xmlns:a14="http://schemas.microsoft.com/office/drawing/2010/main" val="0"/>
              </a:ext>
            </a:extLst>
          </a:blip>
          <a:srcRect b="84762"/>
          <a:stretch/>
        </p:blipFill>
        <p:spPr>
          <a:xfrm>
            <a:off x="42241767" y="-1175864"/>
            <a:ext cx="20282918" cy="1378023"/>
          </a:xfrm>
          <a:prstGeom prst="rect">
            <a:avLst/>
          </a:prstGeom>
        </p:spPr>
      </p:pic>
      <p:sp>
        <p:nvSpPr>
          <p:cNvPr id="83" name="Hexagon 82">
            <a:extLst>
              <a:ext uri="{FF2B5EF4-FFF2-40B4-BE49-F238E27FC236}">
                <a16:creationId xmlns:a16="http://schemas.microsoft.com/office/drawing/2014/main" id="{C43FC320-7DA7-482E-B125-B37708A15CBB}"/>
              </a:ext>
            </a:extLst>
          </p:cNvPr>
          <p:cNvSpPr/>
          <p:nvPr/>
        </p:nvSpPr>
        <p:spPr>
          <a:xfrm>
            <a:off x="-5973124" y="465796"/>
            <a:ext cx="3096000" cy="557395"/>
          </a:xfrm>
          <a:prstGeom prst="hexagon">
            <a:avLst/>
          </a:prstGeom>
          <a:solidFill>
            <a:srgbClr val="8CA771"/>
          </a:solidFill>
          <a:ln w="28575">
            <a:solidFill>
              <a:srgbClr val="422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1" name="Oval 80">
            <a:extLst>
              <a:ext uri="{FF2B5EF4-FFF2-40B4-BE49-F238E27FC236}">
                <a16:creationId xmlns:a16="http://schemas.microsoft.com/office/drawing/2014/main" id="{0334B80B-E716-47A6-92BB-7FAABA645949}"/>
              </a:ext>
            </a:extLst>
          </p:cNvPr>
          <p:cNvSpPr/>
          <p:nvPr/>
        </p:nvSpPr>
        <p:spPr>
          <a:xfrm>
            <a:off x="-9260892" y="202159"/>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EA47E0F-A105-4A71-98E4-654CDD36D5E4}"/>
              </a:ext>
            </a:extLst>
          </p:cNvPr>
          <p:cNvSpPr/>
          <p:nvPr/>
        </p:nvSpPr>
        <p:spPr>
          <a:xfrm>
            <a:off x="-10769448" y="2247758"/>
            <a:ext cx="7822601" cy="1648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a:solidFill>
                  <a:schemeClr val="tx1"/>
                </a:solidFill>
                <a:latin typeface="Segoe UI Black" panose="020B0A02040204020203" pitchFamily="34" charset="0"/>
                <a:ea typeface="Segoe UI Black" panose="020B0A02040204020203" pitchFamily="34" charset="0"/>
                <a:cs typeface="Times New Roman" panose="02020603050405020304" pitchFamily="18" charset="0"/>
              </a:rPr>
              <a:t>NGHIÊN CỨU NODEJS VÀ XÂY DỰNG</a:t>
            </a:r>
          </a:p>
          <a:p>
            <a:r>
              <a:rPr lang="en-US" sz="2800" b="1">
                <a:solidFill>
                  <a:schemeClr val="tx1"/>
                </a:solidFill>
                <a:latin typeface="Segoe UI Black" panose="020B0A02040204020203" pitchFamily="34" charset="0"/>
                <a:ea typeface="Segoe UI Black" panose="020B0A02040204020203" pitchFamily="34" charset="0"/>
                <a:cs typeface="Times New Roman" panose="02020603050405020304" pitchFamily="18" charset="0"/>
              </a:rPr>
              <a:t>ỨNG DỤNG BÁN HÀNG TRỰC TUYẾN</a:t>
            </a:r>
          </a:p>
        </p:txBody>
      </p:sp>
      <p:pic>
        <p:nvPicPr>
          <p:cNvPr id="25" name="Picture 24">
            <a:extLst>
              <a:ext uri="{FF2B5EF4-FFF2-40B4-BE49-F238E27FC236}">
                <a16:creationId xmlns:a16="http://schemas.microsoft.com/office/drawing/2014/main" id="{BF161130-A5D9-43CE-90AB-8B3CC064CB39}"/>
              </a:ext>
            </a:extLst>
          </p:cNvPr>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rcRect/>
          <a:stretch/>
        </p:blipFill>
        <p:spPr>
          <a:xfrm>
            <a:off x="-6659932" y="339319"/>
            <a:ext cx="822960" cy="822960"/>
          </a:xfrm>
          <a:prstGeom prst="rect">
            <a:avLst/>
          </a:prstGeom>
        </p:spPr>
      </p:pic>
      <p:grpSp>
        <p:nvGrpSpPr>
          <p:cNvPr id="29" name="Group 28">
            <a:extLst>
              <a:ext uri="{FF2B5EF4-FFF2-40B4-BE49-F238E27FC236}">
                <a16:creationId xmlns:a16="http://schemas.microsoft.com/office/drawing/2014/main" id="{8D2926D6-EB97-4000-8A0B-3345C3075C4C}"/>
              </a:ext>
            </a:extLst>
          </p:cNvPr>
          <p:cNvGrpSpPr/>
          <p:nvPr/>
        </p:nvGrpSpPr>
        <p:grpSpPr>
          <a:xfrm>
            <a:off x="-5715468" y="474830"/>
            <a:ext cx="2735044" cy="551939"/>
            <a:chOff x="1466818" y="427577"/>
            <a:chExt cx="2736440" cy="551939"/>
          </a:xfrm>
        </p:grpSpPr>
        <p:sp>
          <p:nvSpPr>
            <p:cNvPr id="26" name="Rectangle 25">
              <a:extLst>
                <a:ext uri="{FF2B5EF4-FFF2-40B4-BE49-F238E27FC236}">
                  <a16:creationId xmlns:a16="http://schemas.microsoft.com/office/drawing/2014/main" id="{6EFA0C89-7642-4FB7-A9E9-528ED3772854}"/>
                </a:ext>
              </a:extLst>
            </p:cNvPr>
            <p:cNvSpPr/>
            <p:nvPr/>
          </p:nvSpPr>
          <p:spPr>
            <a:xfrm>
              <a:off x="1466818" y="702517"/>
              <a:ext cx="2736440" cy="276999"/>
            </a:xfrm>
            <a:prstGeom prst="rect">
              <a:avLst/>
            </a:prstGeom>
            <a:ln>
              <a:noFill/>
            </a:ln>
          </p:spPr>
          <p:txBody>
            <a:bodyPr wrap="none">
              <a:spAutoFit/>
            </a:bodyPr>
            <a:lstStyle/>
            <a:p>
              <a:r>
                <a:rPr lang="en-US" sz="1200" b="1">
                  <a:solidFill>
                    <a:schemeClr val="bg1"/>
                  </a:solidFill>
                  <a:latin typeface="Segoe UI Black" panose="020B0A02040204020203" pitchFamily="34" charset="0"/>
                  <a:ea typeface="Segoe UI Black" panose="020B0A02040204020203" pitchFamily="34" charset="0"/>
                  <a:cs typeface="Times New Roman" panose="02020603050405020304" pitchFamily="18" charset="0"/>
                </a:rPr>
                <a:t>KHOA KỸ THUẬT VÀ CÔNG NGHỆ</a:t>
              </a:r>
            </a:p>
          </p:txBody>
        </p:sp>
        <p:sp>
          <p:nvSpPr>
            <p:cNvPr id="27" name="Rectangle 26">
              <a:extLst>
                <a:ext uri="{FF2B5EF4-FFF2-40B4-BE49-F238E27FC236}">
                  <a16:creationId xmlns:a16="http://schemas.microsoft.com/office/drawing/2014/main" id="{2D16B39C-1C44-4E45-ACA8-0E714076F3BA}"/>
                </a:ext>
              </a:extLst>
            </p:cNvPr>
            <p:cNvSpPr/>
            <p:nvPr/>
          </p:nvSpPr>
          <p:spPr>
            <a:xfrm>
              <a:off x="1466818" y="427577"/>
              <a:ext cx="2376479" cy="276999"/>
            </a:xfrm>
            <a:prstGeom prst="rect">
              <a:avLst/>
            </a:prstGeom>
            <a:ln>
              <a:noFill/>
            </a:ln>
          </p:spPr>
          <p:txBody>
            <a:bodyPr wrap="none">
              <a:spAutoFit/>
            </a:bodyPr>
            <a:lstStyle/>
            <a:p>
              <a:r>
                <a:rPr lang="en-US" sz="1200" b="1">
                  <a:solidFill>
                    <a:schemeClr val="bg1"/>
                  </a:solidFill>
                  <a:latin typeface="Segoe UI Black" panose="020B0A02040204020203" pitchFamily="34" charset="0"/>
                  <a:ea typeface="Segoe UI Black" panose="020B0A02040204020203" pitchFamily="34" charset="0"/>
                  <a:cs typeface="Times New Roman" panose="02020603050405020304" pitchFamily="18" charset="0"/>
                </a:rPr>
                <a:t>TR</a:t>
              </a:r>
              <a:r>
                <a:rPr lang="vi-VN" sz="1200" b="1">
                  <a:solidFill>
                    <a:schemeClr val="bg1"/>
                  </a:solidFill>
                  <a:latin typeface="Segoe UI Black" panose="020B0A02040204020203" pitchFamily="34" charset="0"/>
                  <a:ea typeface="Segoe UI Black" panose="020B0A02040204020203" pitchFamily="34" charset="0"/>
                  <a:cs typeface="Times New Roman" panose="02020603050405020304" pitchFamily="18" charset="0"/>
                </a:rPr>
                <a:t>Ư</a:t>
              </a:r>
              <a:r>
                <a:rPr lang="en-US" sz="1200" b="1">
                  <a:solidFill>
                    <a:schemeClr val="bg1"/>
                  </a:solidFill>
                  <a:latin typeface="Segoe UI Black" panose="020B0A02040204020203" pitchFamily="34" charset="0"/>
                  <a:ea typeface="Segoe UI Black" panose="020B0A02040204020203" pitchFamily="34" charset="0"/>
                  <a:cs typeface="Times New Roman" panose="02020603050405020304" pitchFamily="18" charset="0"/>
                </a:rPr>
                <a:t>ỜNG ĐẠI HỌC TRÀ VINH</a:t>
              </a:r>
            </a:p>
          </p:txBody>
        </p:sp>
      </p:grpSp>
      <p:graphicFrame>
        <p:nvGraphicFramePr>
          <p:cNvPr id="34" name="Table 34">
            <a:extLst>
              <a:ext uri="{FF2B5EF4-FFF2-40B4-BE49-F238E27FC236}">
                <a16:creationId xmlns:a16="http://schemas.microsoft.com/office/drawing/2014/main" id="{5AF4F678-4998-4B72-B9D7-18D372559189}"/>
              </a:ext>
            </a:extLst>
          </p:cNvPr>
          <p:cNvGraphicFramePr>
            <a:graphicFrameLocks noGrp="1"/>
          </p:cNvGraphicFramePr>
          <p:nvPr>
            <p:extLst>
              <p:ext uri="{D42A27DB-BD31-4B8C-83A1-F6EECF244321}">
                <p14:modId xmlns:p14="http://schemas.microsoft.com/office/powerpoint/2010/main" val="1026727601"/>
              </p:ext>
            </p:extLst>
          </p:nvPr>
        </p:nvGraphicFramePr>
        <p:xfrm>
          <a:off x="-9953921" y="5166512"/>
          <a:ext cx="8128000" cy="1420432"/>
        </p:xfrm>
        <a:graphic>
          <a:graphicData uri="http://schemas.openxmlformats.org/drawingml/2006/table">
            <a:tbl>
              <a:tblPr firstRow="1" bandRow="1">
                <a:tableStyleId>{5C22544A-7EE6-4342-B048-85BDC9FD1C3A}</a:tableStyleId>
              </a:tblPr>
              <a:tblGrid>
                <a:gridCol w="3648371">
                  <a:extLst>
                    <a:ext uri="{9D8B030D-6E8A-4147-A177-3AD203B41FA5}">
                      <a16:colId xmlns:a16="http://schemas.microsoft.com/office/drawing/2014/main" val="4088816407"/>
                    </a:ext>
                  </a:extLst>
                </a:gridCol>
                <a:gridCol w="4479629">
                  <a:extLst>
                    <a:ext uri="{9D8B030D-6E8A-4147-A177-3AD203B41FA5}">
                      <a16:colId xmlns:a16="http://schemas.microsoft.com/office/drawing/2014/main" val="2927273497"/>
                    </a:ext>
                  </a:extLst>
                </a:gridCol>
              </a:tblGrid>
              <a:tr h="370840">
                <a:tc>
                  <a:txBody>
                    <a:bodyPr/>
                    <a:lstStyle/>
                    <a:p>
                      <a:pPr lvl="0">
                        <a:lnSpc>
                          <a:spcPct val="150000"/>
                        </a:lnSpc>
                      </a:pPr>
                      <a:r>
                        <a:rPr lang="en-US" sz="1500" b="1">
                          <a:solidFill>
                            <a:schemeClr val="tx1"/>
                          </a:solidFill>
                          <a:latin typeface="Segoe UI Black" panose="020B0A02040204020203" pitchFamily="34" charset="0"/>
                          <a:ea typeface="Segoe UI Black" panose="020B0A02040204020203" pitchFamily="34" charset="0"/>
                          <a:cs typeface="Times New Roman" panose="02020603050405020304" pitchFamily="18" charset="0"/>
                        </a:rPr>
                        <a:t>NGUYỄN HOÀNG KHANG</a:t>
                      </a:r>
                    </a:p>
                    <a:p>
                      <a:pPr lvl="0">
                        <a:lnSpc>
                          <a:spcPct val="150000"/>
                        </a:lnSpc>
                      </a:pPr>
                      <a:r>
                        <a:rPr lang="en-US" sz="1500" b="1" err="1">
                          <a:solidFill>
                            <a:schemeClr val="tx1"/>
                          </a:solidFill>
                          <a:latin typeface="Segoe UI Black" panose="020B0A02040204020203" pitchFamily="34" charset="0"/>
                          <a:ea typeface="Segoe UI Black" panose="020B0A02040204020203" pitchFamily="34" charset="0"/>
                          <a:cs typeface="Times New Roman" panose="02020603050405020304" pitchFamily="18" charset="0"/>
                        </a:rPr>
                        <a:t>Lớp</a:t>
                      </a:r>
                      <a:r>
                        <a:rPr lang="en-US" sz="1500" b="1">
                          <a:solidFill>
                            <a:schemeClr val="tx1"/>
                          </a:solidFill>
                          <a:latin typeface="Segoe UI Black" panose="020B0A02040204020203" pitchFamily="34" charset="0"/>
                          <a:ea typeface="Segoe UI Black" panose="020B0A02040204020203" pitchFamily="34" charset="0"/>
                          <a:cs typeface="Times New Roman" panose="02020603050405020304" pitchFamily="18" charset="0"/>
                        </a:rPr>
                        <a:t>: DA21TTB</a:t>
                      </a:r>
                    </a:p>
                    <a:p>
                      <a:pPr lvl="0">
                        <a:lnSpc>
                          <a:spcPct val="150000"/>
                        </a:lnSpc>
                      </a:pPr>
                      <a:r>
                        <a:rPr lang="en-US" sz="1500" b="1">
                          <a:solidFill>
                            <a:schemeClr val="tx1"/>
                          </a:solidFill>
                          <a:latin typeface="Segoe UI Black" panose="020B0A02040204020203" pitchFamily="34" charset="0"/>
                          <a:ea typeface="Segoe UI Black" panose="020B0A02040204020203" pitchFamily="34" charset="0"/>
                          <a:cs typeface="Times New Roman" panose="02020603050405020304" pitchFamily="18" charset="0"/>
                        </a:rPr>
                        <a:t>MSSV: 110121035</a:t>
                      </a:r>
                    </a:p>
                    <a:p>
                      <a:pPr lvl="0">
                        <a:lnSpc>
                          <a:spcPct val="150000"/>
                        </a:lnSpc>
                      </a:pPr>
                      <a:r>
                        <a:rPr lang="en-US" sz="1500" b="1" err="1">
                          <a:solidFill>
                            <a:schemeClr val="tx1"/>
                          </a:solidFill>
                          <a:latin typeface="Segoe UI Black" panose="020B0A02040204020203" pitchFamily="34" charset="0"/>
                          <a:ea typeface="Segoe UI Black" panose="020B0A02040204020203" pitchFamily="34" charset="0"/>
                          <a:cs typeface="Times New Roman" panose="02020603050405020304" pitchFamily="18" charset="0"/>
                        </a:rPr>
                        <a:t>Khóa</a:t>
                      </a:r>
                      <a:r>
                        <a:rPr lang="en-US" sz="1500" b="1">
                          <a:solidFill>
                            <a:schemeClr val="tx1"/>
                          </a:solidFill>
                          <a:latin typeface="Segoe UI Black" panose="020B0A02040204020203" pitchFamily="34" charset="0"/>
                          <a:ea typeface="Segoe UI Black" panose="020B0A02040204020203" pitchFamily="34" charset="0"/>
                          <a:cs typeface="Times New Roman" panose="02020603050405020304" pitchFamily="18" charset="0"/>
                        </a:rPr>
                        <a:t>: 2021 – 2025</a:t>
                      </a:r>
                    </a:p>
                  </a:txBody>
                  <a:tcPr>
                    <a:lnR w="12700" cmpd="sng">
                      <a:noFill/>
                    </a:lnR>
                    <a:noFill/>
                  </a:tcPr>
                </a:tc>
                <a:tc>
                  <a:txBody>
                    <a:bodyPr/>
                    <a:lstStyle/>
                    <a:p>
                      <a:pPr lvl="0">
                        <a:lnSpc>
                          <a:spcPct val="150000"/>
                        </a:lnSpc>
                      </a:pPr>
                      <a:r>
                        <a:rPr lang="en-US" sz="1500" b="1">
                          <a:solidFill>
                            <a:schemeClr val="tx1"/>
                          </a:solidFill>
                          <a:latin typeface="Segoe UI Black" panose="020B0A02040204020203" pitchFamily="34" charset="0"/>
                          <a:ea typeface="Segoe UI Black" panose="020B0A02040204020203" pitchFamily="34" charset="0"/>
                          <a:cs typeface="Times New Roman" panose="02020603050405020304" pitchFamily="18" charset="0"/>
                        </a:rPr>
                        <a:t>ThS. NGÔ THANH HUY</a:t>
                      </a:r>
                    </a:p>
                    <a:p>
                      <a:pPr lvl="0">
                        <a:lnSpc>
                          <a:spcPct val="150000"/>
                        </a:lnSpc>
                      </a:pPr>
                      <a:r>
                        <a:rPr lang="en-US" sz="1500" b="1">
                          <a:solidFill>
                            <a:schemeClr val="tx1"/>
                          </a:solidFill>
                          <a:latin typeface="Segoe UI Black" panose="020B0A02040204020203" pitchFamily="34" charset="0"/>
                          <a:ea typeface="Segoe UI Black" panose="020B0A02040204020203" pitchFamily="34" charset="0"/>
                          <a:cs typeface="Times New Roman" panose="02020603050405020304" pitchFamily="18" charset="0"/>
                        </a:rPr>
                        <a:t> </a:t>
                      </a:r>
                    </a:p>
                    <a:p>
                      <a:endParaRPr lang="en-US" sz="1500">
                        <a:solidFill>
                          <a:schemeClr val="tx1"/>
                        </a:solidFill>
                        <a:latin typeface="Segoe UI Black" panose="020B0A02040204020203" pitchFamily="34" charset="0"/>
                        <a:ea typeface="Segoe UI Black" panose="020B0A02040204020203" pitchFamily="34" charset="0"/>
                        <a:cs typeface="Times New Roman" panose="02020603050405020304" pitchFamily="18"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89993599"/>
                  </a:ext>
                </a:extLst>
              </a:tr>
            </a:tbl>
          </a:graphicData>
        </a:graphic>
      </p:graphicFrame>
      <p:sp>
        <p:nvSpPr>
          <p:cNvPr id="13" name="Rectangle: Rounded Corners 12">
            <a:extLst>
              <a:ext uri="{FF2B5EF4-FFF2-40B4-BE49-F238E27FC236}">
                <a16:creationId xmlns:a16="http://schemas.microsoft.com/office/drawing/2014/main" id="{2D3022AC-BFE2-4D2E-B678-E270036AE0FE}"/>
              </a:ext>
            </a:extLst>
          </p:cNvPr>
          <p:cNvSpPr/>
          <p:nvPr/>
        </p:nvSpPr>
        <p:spPr>
          <a:xfrm>
            <a:off x="-6224753" y="4858727"/>
            <a:ext cx="2286000" cy="340141"/>
          </a:xfrm>
          <a:prstGeom prst="roundRect">
            <a:avLst>
              <a:gd name="adj" fmla="val 12036"/>
            </a:avLst>
          </a:prstGeom>
          <a:solidFill>
            <a:srgbClr val="8CA771"/>
          </a:solidFill>
          <a:ln w="28575">
            <a:solidFill>
              <a:srgbClr val="422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err="1">
                <a:latin typeface="Segoe UI Black" panose="020B0A02040204020203" pitchFamily="34" charset="0"/>
                <a:ea typeface="Segoe UI Black" panose="020B0A02040204020203" pitchFamily="34" charset="0"/>
              </a:rPr>
              <a:t>Giảng</a:t>
            </a:r>
            <a:r>
              <a:rPr lang="en-US" sz="1500">
                <a:latin typeface="Segoe UI Black" panose="020B0A02040204020203" pitchFamily="34" charset="0"/>
                <a:ea typeface="Segoe UI Black" panose="020B0A02040204020203" pitchFamily="34" charset="0"/>
              </a:rPr>
              <a:t> </a:t>
            </a:r>
            <a:r>
              <a:rPr lang="en-US" sz="1500" err="1">
                <a:latin typeface="Segoe UI Black" panose="020B0A02040204020203" pitchFamily="34" charset="0"/>
                <a:ea typeface="Segoe UI Black" panose="020B0A02040204020203" pitchFamily="34" charset="0"/>
              </a:rPr>
              <a:t>viên</a:t>
            </a:r>
            <a:r>
              <a:rPr lang="en-US" sz="1500">
                <a:latin typeface="Segoe UI Black" panose="020B0A02040204020203" pitchFamily="34" charset="0"/>
                <a:ea typeface="Segoe UI Black" panose="020B0A02040204020203" pitchFamily="34" charset="0"/>
              </a:rPr>
              <a:t> h</a:t>
            </a:r>
            <a:r>
              <a:rPr lang="vi-VN" sz="1500">
                <a:latin typeface="Segoe UI Black" panose="020B0A02040204020203" pitchFamily="34" charset="0"/>
                <a:ea typeface="Segoe UI Black" panose="020B0A02040204020203" pitchFamily="34" charset="0"/>
              </a:rPr>
              <a:t>ư</a:t>
            </a:r>
            <a:r>
              <a:rPr lang="en-US" sz="1500" err="1">
                <a:latin typeface="Segoe UI Black" panose="020B0A02040204020203" pitchFamily="34" charset="0"/>
                <a:ea typeface="Segoe UI Black" panose="020B0A02040204020203" pitchFamily="34" charset="0"/>
              </a:rPr>
              <a:t>ớng</a:t>
            </a:r>
            <a:r>
              <a:rPr lang="en-US" sz="1500">
                <a:latin typeface="Segoe UI Black" panose="020B0A02040204020203" pitchFamily="34" charset="0"/>
                <a:ea typeface="Segoe UI Black" panose="020B0A02040204020203" pitchFamily="34" charset="0"/>
              </a:rPr>
              <a:t> </a:t>
            </a:r>
            <a:r>
              <a:rPr lang="en-US" sz="1500" err="1">
                <a:latin typeface="Segoe UI Black" panose="020B0A02040204020203" pitchFamily="34" charset="0"/>
                <a:ea typeface="Segoe UI Black" panose="020B0A02040204020203" pitchFamily="34" charset="0"/>
              </a:rPr>
              <a:t>dẫn</a:t>
            </a:r>
            <a:endParaRPr lang="en-US" sz="1500">
              <a:latin typeface="Segoe UI Black" panose="020B0A02040204020203" pitchFamily="34" charset="0"/>
              <a:ea typeface="Segoe UI Black" panose="020B0A02040204020203" pitchFamily="34" charset="0"/>
            </a:endParaRPr>
          </a:p>
        </p:txBody>
      </p:sp>
      <p:cxnSp>
        <p:nvCxnSpPr>
          <p:cNvPr id="4" name="Straight Connector 3">
            <a:extLst>
              <a:ext uri="{FF2B5EF4-FFF2-40B4-BE49-F238E27FC236}">
                <a16:creationId xmlns:a16="http://schemas.microsoft.com/office/drawing/2014/main" id="{572A6D11-93D5-474F-AE95-E5ED87CF6D0F}"/>
              </a:ext>
            </a:extLst>
          </p:cNvPr>
          <p:cNvCxnSpPr>
            <a:cxnSpLocks/>
          </p:cNvCxnSpPr>
          <p:nvPr/>
        </p:nvCxnSpPr>
        <p:spPr>
          <a:xfrm>
            <a:off x="-10633710" y="3674119"/>
            <a:ext cx="2743200" cy="0"/>
          </a:xfrm>
          <a:prstGeom prst="line">
            <a:avLst/>
          </a:prstGeom>
          <a:ln w="76200" cap="rnd">
            <a:solidFill>
              <a:srgbClr val="8CA771"/>
            </a:solidFill>
            <a:round/>
          </a:ln>
        </p:spPr>
        <p:style>
          <a:lnRef idx="3">
            <a:schemeClr val="dk1"/>
          </a:lnRef>
          <a:fillRef idx="0">
            <a:schemeClr val="dk1"/>
          </a:fillRef>
          <a:effectRef idx="2">
            <a:schemeClr val="dk1"/>
          </a:effectRef>
          <a:fontRef idx="minor">
            <a:schemeClr val="tx1"/>
          </a:fontRef>
        </p:style>
      </p:cxnSp>
      <p:sp>
        <p:nvSpPr>
          <p:cNvPr id="17" name="Rectangle: Rounded Corners 16">
            <a:extLst>
              <a:ext uri="{FF2B5EF4-FFF2-40B4-BE49-F238E27FC236}">
                <a16:creationId xmlns:a16="http://schemas.microsoft.com/office/drawing/2014/main" id="{BA1DC6BE-D9C7-4E07-831F-71ED1677ED31}"/>
              </a:ext>
            </a:extLst>
          </p:cNvPr>
          <p:cNvSpPr/>
          <p:nvPr/>
        </p:nvSpPr>
        <p:spPr>
          <a:xfrm>
            <a:off x="-9877721" y="4858727"/>
            <a:ext cx="1994831" cy="340141"/>
          </a:xfrm>
          <a:prstGeom prst="roundRect">
            <a:avLst>
              <a:gd name="adj" fmla="val 12036"/>
            </a:avLst>
          </a:prstGeom>
          <a:solidFill>
            <a:srgbClr val="8CA771"/>
          </a:solidFill>
          <a:ln w="28575">
            <a:solidFill>
              <a:srgbClr val="422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a:latin typeface="Segoe UI Black" panose="020B0A02040204020203" pitchFamily="34" charset="0"/>
                <a:ea typeface="Segoe UI Black" panose="020B0A02040204020203" pitchFamily="34" charset="0"/>
              </a:rPr>
              <a:t>Sinh viên thực hiện</a:t>
            </a:r>
          </a:p>
        </p:txBody>
      </p:sp>
      <p:sp>
        <p:nvSpPr>
          <p:cNvPr id="18" name="Rectangle: Rounded Corners 17">
            <a:extLst>
              <a:ext uri="{FF2B5EF4-FFF2-40B4-BE49-F238E27FC236}">
                <a16:creationId xmlns:a16="http://schemas.microsoft.com/office/drawing/2014/main" id="{78F678BA-BB9A-4CFB-9E0D-A4D70ED21AAD}"/>
              </a:ext>
            </a:extLst>
          </p:cNvPr>
          <p:cNvSpPr/>
          <p:nvPr/>
        </p:nvSpPr>
        <p:spPr>
          <a:xfrm>
            <a:off x="-9496722" y="2145836"/>
            <a:ext cx="2834640" cy="340141"/>
          </a:xfrm>
          <a:prstGeom prst="roundRect">
            <a:avLst>
              <a:gd name="adj" fmla="val 12036"/>
            </a:avLst>
          </a:prstGeom>
          <a:solidFill>
            <a:srgbClr val="8CA771"/>
          </a:solidFill>
          <a:ln w="28575">
            <a:solidFill>
              <a:srgbClr val="422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Black" panose="020B0A02040204020203" pitchFamily="34" charset="0"/>
                <a:ea typeface="Segoe UI Black" panose="020B0A02040204020203" pitchFamily="34" charset="0"/>
              </a:rPr>
              <a:t>Thực tập đồ án cơ sở ngành</a:t>
            </a:r>
          </a:p>
        </p:txBody>
      </p:sp>
      <p:sp>
        <p:nvSpPr>
          <p:cNvPr id="37" name="Rectangle 36">
            <a:extLst>
              <a:ext uri="{FF2B5EF4-FFF2-40B4-BE49-F238E27FC236}">
                <a16:creationId xmlns:a16="http://schemas.microsoft.com/office/drawing/2014/main" id="{6FDD7FCE-7B17-425A-92BB-2825EC35E120}"/>
              </a:ext>
            </a:extLst>
          </p:cNvPr>
          <p:cNvSpPr/>
          <p:nvPr/>
        </p:nvSpPr>
        <p:spPr>
          <a:xfrm>
            <a:off x="-7778619" y="3412825"/>
            <a:ext cx="3684022" cy="395558"/>
          </a:xfrm>
          <a:prstGeom prst="rect">
            <a:avLst/>
          </a:prstGeom>
        </p:spPr>
        <p:txBody>
          <a:bodyPr wrap="none">
            <a:spAutoFit/>
          </a:bodyPr>
          <a:lstStyle/>
          <a:p>
            <a:pPr lvl="0">
              <a:lnSpc>
                <a:spcPct val="150000"/>
              </a:lnSpc>
            </a:pPr>
            <a:r>
              <a:rPr lang="en-US" sz="1500" b="1" err="1">
                <a:latin typeface="Segoe UI Black" panose="020B0A02040204020203" pitchFamily="34" charset="0"/>
                <a:ea typeface="Segoe UI Black" panose="020B0A02040204020203" pitchFamily="34" charset="0"/>
                <a:cs typeface="Times New Roman" panose="02020603050405020304" pitchFamily="18" charset="0"/>
              </a:rPr>
              <a:t>Trà</a:t>
            </a:r>
            <a:r>
              <a:rPr lang="en-US" sz="1500" b="1">
                <a:latin typeface="Segoe UI Black" panose="020B0A02040204020203" pitchFamily="34" charset="0"/>
                <a:ea typeface="Segoe UI Black" panose="020B0A02040204020203" pitchFamily="34" charset="0"/>
                <a:cs typeface="Times New Roman" panose="02020603050405020304" pitchFamily="18" charset="0"/>
              </a:rPr>
              <a:t> Vinh, ngày 19 </a:t>
            </a:r>
            <a:r>
              <a:rPr lang="en-US" sz="1500" b="1" err="1">
                <a:latin typeface="Segoe UI Black" panose="020B0A02040204020203" pitchFamily="34" charset="0"/>
                <a:ea typeface="Segoe UI Black" panose="020B0A02040204020203" pitchFamily="34" charset="0"/>
                <a:cs typeface="Times New Roman" panose="02020603050405020304" pitchFamily="18" charset="0"/>
              </a:rPr>
              <a:t>tháng</a:t>
            </a:r>
            <a:r>
              <a:rPr lang="en-US" sz="1500" b="1">
                <a:latin typeface="Segoe UI Black" panose="020B0A02040204020203" pitchFamily="34" charset="0"/>
                <a:ea typeface="Segoe UI Black" panose="020B0A02040204020203" pitchFamily="34" charset="0"/>
                <a:cs typeface="Times New Roman" panose="02020603050405020304" pitchFamily="18" charset="0"/>
              </a:rPr>
              <a:t> 01 </a:t>
            </a:r>
            <a:r>
              <a:rPr lang="en-US" sz="1500" b="1" err="1">
                <a:latin typeface="Segoe UI Black" panose="020B0A02040204020203" pitchFamily="34" charset="0"/>
                <a:ea typeface="Segoe UI Black" panose="020B0A02040204020203" pitchFamily="34" charset="0"/>
                <a:cs typeface="Times New Roman" panose="02020603050405020304" pitchFamily="18" charset="0"/>
              </a:rPr>
              <a:t>năm</a:t>
            </a:r>
            <a:r>
              <a:rPr lang="en-US" sz="1500" b="1">
                <a:latin typeface="Segoe UI Black" panose="020B0A02040204020203" pitchFamily="34" charset="0"/>
                <a:ea typeface="Segoe UI Black" panose="020B0A02040204020203" pitchFamily="34" charset="0"/>
                <a:cs typeface="Times New Roman" panose="02020603050405020304" pitchFamily="18" charset="0"/>
              </a:rPr>
              <a:t> 2024</a:t>
            </a:r>
          </a:p>
        </p:txBody>
      </p:sp>
      <p:pic>
        <p:nvPicPr>
          <p:cNvPr id="6" name="Picture 5" descr="A logo of a company&#10;&#10;Description automatically generated">
            <a:extLst>
              <a:ext uri="{FF2B5EF4-FFF2-40B4-BE49-F238E27FC236}">
                <a16:creationId xmlns:a16="http://schemas.microsoft.com/office/drawing/2014/main" id="{9FF0C7BB-20C9-4F13-B68D-E82E6C5CA9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54600" y="859536"/>
            <a:ext cx="1282801" cy="785829"/>
          </a:xfrm>
          <a:prstGeom prst="rect">
            <a:avLst/>
          </a:prstGeom>
        </p:spPr>
      </p:pic>
      <p:pic>
        <p:nvPicPr>
          <p:cNvPr id="1026" name="Picture 2">
            <a:extLst>
              <a:ext uri="{FF2B5EF4-FFF2-40B4-BE49-F238E27FC236}">
                <a16:creationId xmlns:a16="http://schemas.microsoft.com/office/drawing/2014/main" id="{77AB8374-B19E-4945-ACD4-34164FCA67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06458" y="1427042"/>
            <a:ext cx="2008370" cy="5413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ack and yellow logo&#10;&#10;Description automatically generated">
            <a:extLst>
              <a:ext uri="{FF2B5EF4-FFF2-40B4-BE49-F238E27FC236}">
                <a16:creationId xmlns:a16="http://schemas.microsoft.com/office/drawing/2014/main" id="{261FB92F-5559-47A4-97A3-F5BD8F5F347B}"/>
              </a:ext>
            </a:extLst>
          </p:cNvPr>
          <p:cNvPicPr>
            <a:picLocks noChangeAspect="1"/>
          </p:cNvPicPr>
          <p:nvPr/>
        </p:nvPicPr>
        <p:blipFill>
          <a:blip r:embed="rId8">
            <a:duotone>
              <a:prstClr val="black"/>
              <a:schemeClr val="accent6">
                <a:tint val="45000"/>
                <a:satMod val="400000"/>
              </a:schemeClr>
            </a:duotone>
            <a:extLst>
              <a:ext uri="{BEBA8EAE-BF5A-486C-A8C5-ECC9F3942E4B}">
                <a14:imgProps xmlns:a14="http://schemas.microsoft.com/office/drawing/2010/main">
                  <a14:imgLayer r:embed="rId9">
                    <a14:imgEffect>
                      <a14:colorTemperature colorTemp="7200"/>
                    </a14:imgEffect>
                  </a14:imgLayer>
                </a14:imgProps>
              </a:ext>
              <a:ext uri="{28A0092B-C50C-407E-A947-70E740481C1C}">
                <a14:useLocalDpi xmlns:a14="http://schemas.microsoft.com/office/drawing/2010/main" val="0"/>
              </a:ext>
            </a:extLst>
          </a:blip>
          <a:stretch>
            <a:fillRect/>
          </a:stretch>
        </p:blipFill>
        <p:spPr>
          <a:xfrm>
            <a:off x="3277173" y="1304509"/>
            <a:ext cx="1700290" cy="786384"/>
          </a:xfrm>
          <a:prstGeom prst="rect">
            <a:avLst/>
          </a:prstGeom>
        </p:spPr>
      </p:pic>
      <p:sp>
        <p:nvSpPr>
          <p:cNvPr id="9" name="Oval 8">
            <a:extLst>
              <a:ext uri="{FF2B5EF4-FFF2-40B4-BE49-F238E27FC236}">
                <a16:creationId xmlns:a16="http://schemas.microsoft.com/office/drawing/2014/main" id="{1F2AE899-B8BE-42FC-94E2-8F18E822DDF0}"/>
              </a:ext>
            </a:extLst>
          </p:cNvPr>
          <p:cNvSpPr/>
          <p:nvPr/>
        </p:nvSpPr>
        <p:spPr>
          <a:xfrm>
            <a:off x="5195349" y="-23164800"/>
            <a:ext cx="1532044" cy="9930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5858460B-E60D-4C8A-961F-14932E9603AC}"/>
              </a:ext>
            </a:extLst>
          </p:cNvPr>
          <p:cNvSpPr/>
          <p:nvPr/>
        </p:nvSpPr>
        <p:spPr>
          <a:xfrm>
            <a:off x="4836137" y="22199600"/>
            <a:ext cx="1532044" cy="9930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238F285A-9779-4C76-8776-24936053D820}"/>
              </a:ext>
            </a:extLst>
          </p:cNvPr>
          <p:cNvSpPr txBox="1"/>
          <p:nvPr/>
        </p:nvSpPr>
        <p:spPr>
          <a:xfrm>
            <a:off x="7974675" y="2129560"/>
            <a:ext cx="4900269" cy="763222"/>
          </a:xfrm>
          <a:prstGeom prst="rect">
            <a:avLst/>
          </a:prstGeom>
          <a:noFill/>
        </p:spPr>
        <p:txBody>
          <a:bodyPr wrap="square" rtlCol="0">
            <a:spAutoFit/>
          </a:bodyPr>
          <a:lstStyle/>
          <a:p>
            <a:pPr lvl="0">
              <a:lnSpc>
                <a:spcPct val="120000"/>
              </a:lnSpc>
            </a:pPr>
            <a:r>
              <a:rPr lang="en-US" sz="2000" b="1">
                <a:solidFill>
                  <a:srgbClr val="8CA771"/>
                </a:solidFill>
                <a:latin typeface="Segoe UI Black" panose="020B0A02040204020203" pitchFamily="34" charset="0"/>
                <a:ea typeface="Segoe UI Black" panose="020B0A02040204020203" pitchFamily="34" charset="0"/>
              </a:rPr>
              <a:t>Ch</a:t>
            </a:r>
            <a:r>
              <a:rPr lang="vi-VN" sz="2000" b="1">
                <a:solidFill>
                  <a:srgbClr val="8CA771"/>
                </a:solidFill>
                <a:latin typeface="Segoe UI Black" panose="020B0A02040204020203" pitchFamily="34" charset="0"/>
                <a:ea typeface="Segoe UI Black" panose="020B0A02040204020203" pitchFamily="34" charset="0"/>
              </a:rPr>
              <a:t>ư</a:t>
            </a:r>
            <a:r>
              <a:rPr lang="en-US" sz="2000" b="1">
                <a:solidFill>
                  <a:srgbClr val="8CA771"/>
                </a:solidFill>
                <a:latin typeface="Segoe UI Black" panose="020B0A02040204020203" pitchFamily="34" charset="0"/>
                <a:ea typeface="Segoe UI Black" panose="020B0A02040204020203" pitchFamily="34" charset="0"/>
              </a:rPr>
              <a:t>ơng 1</a:t>
            </a:r>
            <a:endParaRPr lang="en-US" sz="1500" b="1">
              <a:solidFill>
                <a:srgbClr val="8CA771"/>
              </a:solidFill>
              <a:latin typeface="Segoe UI Black" panose="020B0A02040204020203" pitchFamily="34" charset="0"/>
              <a:ea typeface="Segoe UI Black" panose="020B0A02040204020203" pitchFamily="34" charset="0"/>
            </a:endParaRPr>
          </a:p>
          <a:p>
            <a:pPr>
              <a:lnSpc>
                <a:spcPct val="120000"/>
              </a:lnSpc>
            </a:pPr>
            <a:r>
              <a:rPr lang="en-US" b="1">
                <a:latin typeface="Segoe UI Black" panose="020B0A02040204020203" pitchFamily="34" charset="0"/>
                <a:ea typeface="Segoe UI Black" panose="020B0A02040204020203" pitchFamily="34" charset="0"/>
              </a:rPr>
              <a:t>TỔNG QUAN</a:t>
            </a:r>
          </a:p>
        </p:txBody>
      </p:sp>
      <p:sp>
        <p:nvSpPr>
          <p:cNvPr id="98" name="Hexagon 97">
            <a:extLst>
              <a:ext uri="{FF2B5EF4-FFF2-40B4-BE49-F238E27FC236}">
                <a16:creationId xmlns:a16="http://schemas.microsoft.com/office/drawing/2014/main" id="{FA6125A1-9A15-4B84-99EA-5AAFE981261E}"/>
              </a:ext>
            </a:extLst>
          </p:cNvPr>
          <p:cNvSpPr/>
          <p:nvPr/>
        </p:nvSpPr>
        <p:spPr>
          <a:xfrm>
            <a:off x="9330627" y="1898500"/>
            <a:ext cx="548640" cy="457200"/>
          </a:xfrm>
          <a:prstGeom prst="hexagon">
            <a:avLst/>
          </a:prstGeom>
          <a:solidFill>
            <a:srgbClr val="8CA771"/>
          </a:solidFill>
          <a:ln w="76200">
            <a:solidFill>
              <a:srgbClr val="2A2312"/>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a:latin typeface="Circular- 2" panose="020B0604010101010104" pitchFamily="34" charset="0"/>
                <a:ea typeface="Circular- 2" panose="020B0604010101010104" pitchFamily="34" charset="0"/>
              </a:rPr>
              <a:t>Ⅰ                          </a:t>
            </a:r>
            <a:endParaRPr lang="en-US"/>
          </a:p>
        </p:txBody>
      </p:sp>
      <p:sp>
        <p:nvSpPr>
          <p:cNvPr id="100" name="TextBox 99">
            <a:extLst>
              <a:ext uri="{FF2B5EF4-FFF2-40B4-BE49-F238E27FC236}">
                <a16:creationId xmlns:a16="http://schemas.microsoft.com/office/drawing/2014/main" id="{155935AF-3908-464B-BD6F-DFA36E78B669}"/>
              </a:ext>
            </a:extLst>
          </p:cNvPr>
          <p:cNvSpPr txBox="1"/>
          <p:nvPr/>
        </p:nvSpPr>
        <p:spPr>
          <a:xfrm>
            <a:off x="656794" y="2470750"/>
            <a:ext cx="3391558" cy="763222"/>
          </a:xfrm>
          <a:prstGeom prst="rect">
            <a:avLst/>
          </a:prstGeom>
          <a:noFill/>
        </p:spPr>
        <p:txBody>
          <a:bodyPr wrap="square" rtlCol="0">
            <a:spAutoFit/>
          </a:bodyPr>
          <a:lstStyle/>
          <a:p>
            <a:pPr lvl="0" algn="r">
              <a:lnSpc>
                <a:spcPct val="120000"/>
              </a:lnSpc>
            </a:pPr>
            <a:r>
              <a:rPr lang="en-US" sz="2000" b="1">
                <a:solidFill>
                  <a:srgbClr val="8CA771"/>
                </a:solidFill>
                <a:latin typeface="Segoe UI Black" panose="020B0A02040204020203" pitchFamily="34" charset="0"/>
                <a:ea typeface="Segoe UI Black" panose="020B0A02040204020203" pitchFamily="34" charset="0"/>
              </a:rPr>
              <a:t>Ch</a:t>
            </a:r>
            <a:r>
              <a:rPr lang="vi-VN" sz="2000" b="1">
                <a:solidFill>
                  <a:srgbClr val="8CA771"/>
                </a:solidFill>
                <a:latin typeface="Segoe UI Black" panose="020B0A02040204020203" pitchFamily="34" charset="0"/>
                <a:ea typeface="Segoe UI Black" panose="020B0A02040204020203" pitchFamily="34" charset="0"/>
              </a:rPr>
              <a:t>ư</a:t>
            </a:r>
            <a:r>
              <a:rPr lang="en-US" sz="2000" b="1">
                <a:solidFill>
                  <a:srgbClr val="8CA771"/>
                </a:solidFill>
                <a:latin typeface="Segoe UI Black" panose="020B0A02040204020203" pitchFamily="34" charset="0"/>
                <a:ea typeface="Segoe UI Black" panose="020B0A02040204020203" pitchFamily="34" charset="0"/>
              </a:rPr>
              <a:t>ơng 2</a:t>
            </a:r>
            <a:endParaRPr lang="en-US" sz="1500" b="1">
              <a:solidFill>
                <a:srgbClr val="8CA771"/>
              </a:solidFill>
              <a:latin typeface="Segoe UI Black" panose="020B0A02040204020203" pitchFamily="34" charset="0"/>
              <a:ea typeface="Segoe UI Black" panose="020B0A02040204020203" pitchFamily="34" charset="0"/>
            </a:endParaRPr>
          </a:p>
          <a:p>
            <a:pPr algn="r">
              <a:lnSpc>
                <a:spcPct val="120000"/>
              </a:lnSpc>
            </a:pPr>
            <a:r>
              <a:rPr lang="en-US" b="1">
                <a:latin typeface="Segoe UI Black" panose="020B0A02040204020203" pitchFamily="34" charset="0"/>
                <a:ea typeface="Segoe UI Black" panose="020B0A02040204020203" pitchFamily="34" charset="0"/>
              </a:rPr>
              <a:t>NGHIÊN CỨU LÝ THUYẾT</a:t>
            </a:r>
          </a:p>
        </p:txBody>
      </p:sp>
      <p:sp>
        <p:nvSpPr>
          <p:cNvPr id="102" name="Hexagon 101">
            <a:extLst>
              <a:ext uri="{FF2B5EF4-FFF2-40B4-BE49-F238E27FC236}">
                <a16:creationId xmlns:a16="http://schemas.microsoft.com/office/drawing/2014/main" id="{F2732B0B-223E-4876-9797-6726535D0B75}"/>
              </a:ext>
            </a:extLst>
          </p:cNvPr>
          <p:cNvSpPr/>
          <p:nvPr/>
        </p:nvSpPr>
        <p:spPr>
          <a:xfrm>
            <a:off x="2102754" y="2232050"/>
            <a:ext cx="548640" cy="457200"/>
          </a:xfrm>
          <a:prstGeom prst="hexagon">
            <a:avLst/>
          </a:prstGeom>
          <a:solidFill>
            <a:srgbClr val="8CA771"/>
          </a:solidFill>
          <a:ln w="76200">
            <a:solidFill>
              <a:srgbClr val="422C1C"/>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a:latin typeface="Circular- 2" panose="020B0604010101010104" pitchFamily="34" charset="0"/>
                <a:ea typeface="Circular- 2" panose="020B0604010101010104" pitchFamily="34" charset="0"/>
              </a:rPr>
              <a:t>Ⅱ</a:t>
            </a:r>
            <a:endParaRPr lang="en-US"/>
          </a:p>
        </p:txBody>
      </p:sp>
      <p:sp>
        <p:nvSpPr>
          <p:cNvPr id="103" name="TextBox 102">
            <a:extLst>
              <a:ext uri="{FF2B5EF4-FFF2-40B4-BE49-F238E27FC236}">
                <a16:creationId xmlns:a16="http://schemas.microsoft.com/office/drawing/2014/main" id="{518517D4-C670-4F34-881D-1512D3F3F5F9}"/>
              </a:ext>
            </a:extLst>
          </p:cNvPr>
          <p:cNvSpPr txBox="1"/>
          <p:nvPr/>
        </p:nvSpPr>
        <p:spPr>
          <a:xfrm flipH="1">
            <a:off x="8874759" y="3808383"/>
            <a:ext cx="5143162" cy="1095621"/>
          </a:xfrm>
          <a:prstGeom prst="rect">
            <a:avLst/>
          </a:prstGeom>
          <a:noFill/>
        </p:spPr>
        <p:txBody>
          <a:bodyPr wrap="square" rtlCol="0">
            <a:spAutoFit/>
          </a:bodyPr>
          <a:lstStyle/>
          <a:p>
            <a:pPr lvl="0">
              <a:lnSpc>
                <a:spcPct val="120000"/>
              </a:lnSpc>
            </a:pPr>
            <a:r>
              <a:rPr lang="en-US" sz="2000" b="1">
                <a:solidFill>
                  <a:srgbClr val="8CA771"/>
                </a:solidFill>
                <a:latin typeface="Segoe UI Black" panose="020B0A02040204020203" pitchFamily="34" charset="0"/>
                <a:ea typeface="Segoe UI Black" panose="020B0A02040204020203" pitchFamily="34" charset="0"/>
              </a:rPr>
              <a:t>Ch</a:t>
            </a:r>
            <a:r>
              <a:rPr lang="vi-VN" sz="2000" b="1">
                <a:solidFill>
                  <a:srgbClr val="8CA771"/>
                </a:solidFill>
                <a:latin typeface="Segoe UI Black" panose="020B0A02040204020203" pitchFamily="34" charset="0"/>
                <a:ea typeface="Segoe UI Black" panose="020B0A02040204020203" pitchFamily="34" charset="0"/>
              </a:rPr>
              <a:t>ư</a:t>
            </a:r>
            <a:r>
              <a:rPr lang="en-US" sz="2000" b="1">
                <a:solidFill>
                  <a:srgbClr val="8CA771"/>
                </a:solidFill>
                <a:latin typeface="Segoe UI Black" panose="020B0A02040204020203" pitchFamily="34" charset="0"/>
                <a:ea typeface="Segoe UI Black" panose="020B0A02040204020203" pitchFamily="34" charset="0"/>
              </a:rPr>
              <a:t>ơng 3</a:t>
            </a:r>
            <a:endParaRPr lang="en-US" sz="1500" b="1">
              <a:solidFill>
                <a:srgbClr val="8CA771"/>
              </a:solidFill>
              <a:latin typeface="Segoe UI Black" panose="020B0A02040204020203" pitchFamily="34" charset="0"/>
              <a:ea typeface="Segoe UI Black" panose="020B0A02040204020203" pitchFamily="34" charset="0"/>
            </a:endParaRPr>
          </a:p>
          <a:p>
            <a:pPr>
              <a:lnSpc>
                <a:spcPct val="120000"/>
              </a:lnSpc>
            </a:pPr>
            <a:r>
              <a:rPr lang="en-US" b="1">
                <a:latin typeface="Segoe UI Black" panose="020B0A02040204020203" pitchFamily="34" charset="0"/>
                <a:ea typeface="Segoe UI Black" panose="020B0A02040204020203" pitchFamily="34" charset="0"/>
              </a:rPr>
              <a:t>HIỆN THỰC HÓA </a:t>
            </a:r>
          </a:p>
          <a:p>
            <a:pPr>
              <a:lnSpc>
                <a:spcPct val="120000"/>
              </a:lnSpc>
            </a:pPr>
            <a:r>
              <a:rPr lang="en-US" b="1">
                <a:latin typeface="Segoe UI Black" panose="020B0A02040204020203" pitchFamily="34" charset="0"/>
                <a:ea typeface="Segoe UI Black" panose="020B0A02040204020203" pitchFamily="34" charset="0"/>
              </a:rPr>
              <a:t>NGHIÊN CỨU</a:t>
            </a:r>
          </a:p>
        </p:txBody>
      </p:sp>
      <p:sp>
        <p:nvSpPr>
          <p:cNvPr id="105" name="Hexagon 104">
            <a:extLst>
              <a:ext uri="{FF2B5EF4-FFF2-40B4-BE49-F238E27FC236}">
                <a16:creationId xmlns:a16="http://schemas.microsoft.com/office/drawing/2014/main" id="{846A7E41-CB14-4B87-8EB8-A51FB7AB9537}"/>
              </a:ext>
            </a:extLst>
          </p:cNvPr>
          <p:cNvSpPr/>
          <p:nvPr/>
        </p:nvSpPr>
        <p:spPr>
          <a:xfrm>
            <a:off x="10269529" y="3576037"/>
            <a:ext cx="548640" cy="457200"/>
          </a:xfrm>
          <a:prstGeom prst="hexagon">
            <a:avLst/>
          </a:prstGeom>
          <a:solidFill>
            <a:srgbClr val="8CA771"/>
          </a:solidFill>
          <a:ln w="76200">
            <a:solidFill>
              <a:srgbClr val="422C1C"/>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a:latin typeface="Circular- 2" panose="020B0604010101010104" pitchFamily="34" charset="0"/>
                <a:ea typeface="Circular- 2" panose="020B0604010101010104" pitchFamily="34" charset="0"/>
              </a:rPr>
              <a:t>Ⅲ</a:t>
            </a:r>
            <a:endParaRPr lang="en-US"/>
          </a:p>
        </p:txBody>
      </p:sp>
      <p:sp>
        <p:nvSpPr>
          <p:cNvPr id="108" name="Hexagon 107">
            <a:extLst>
              <a:ext uri="{FF2B5EF4-FFF2-40B4-BE49-F238E27FC236}">
                <a16:creationId xmlns:a16="http://schemas.microsoft.com/office/drawing/2014/main" id="{6DFB15C8-E560-45FA-9EBF-599F32760692}"/>
              </a:ext>
            </a:extLst>
          </p:cNvPr>
          <p:cNvSpPr/>
          <p:nvPr/>
        </p:nvSpPr>
        <p:spPr>
          <a:xfrm>
            <a:off x="1490674" y="4316928"/>
            <a:ext cx="548640" cy="457200"/>
          </a:xfrm>
          <a:prstGeom prst="hexagon">
            <a:avLst/>
          </a:prstGeom>
          <a:solidFill>
            <a:srgbClr val="8CA771"/>
          </a:solidFill>
          <a:ln w="76200">
            <a:solidFill>
              <a:srgbClr val="422C1C"/>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600">
                <a:latin typeface="Circular- 2" panose="020B0604010101010104" pitchFamily="34" charset="0"/>
                <a:cs typeface="Times New Roman" panose="02020603050405020304" pitchFamily="18" charset="0"/>
              </a:rPr>
              <a:t>Ⅳ</a:t>
            </a:r>
            <a:endParaRPr lang="en-US" sz="1600"/>
          </a:p>
        </p:txBody>
      </p:sp>
      <p:sp>
        <p:nvSpPr>
          <p:cNvPr id="109" name="TextBox 108">
            <a:extLst>
              <a:ext uri="{FF2B5EF4-FFF2-40B4-BE49-F238E27FC236}">
                <a16:creationId xmlns:a16="http://schemas.microsoft.com/office/drawing/2014/main" id="{CA6EFB84-D02F-4E73-9A1A-66CE314B9B25}"/>
              </a:ext>
            </a:extLst>
          </p:cNvPr>
          <p:cNvSpPr txBox="1"/>
          <p:nvPr/>
        </p:nvSpPr>
        <p:spPr>
          <a:xfrm>
            <a:off x="44714" y="4555628"/>
            <a:ext cx="3391558" cy="763222"/>
          </a:xfrm>
          <a:prstGeom prst="rect">
            <a:avLst/>
          </a:prstGeom>
          <a:noFill/>
        </p:spPr>
        <p:txBody>
          <a:bodyPr wrap="square" rtlCol="0">
            <a:spAutoFit/>
          </a:bodyPr>
          <a:lstStyle/>
          <a:p>
            <a:pPr lvl="0" algn="r">
              <a:lnSpc>
                <a:spcPct val="120000"/>
              </a:lnSpc>
            </a:pPr>
            <a:r>
              <a:rPr lang="en-US" sz="2000" b="1">
                <a:solidFill>
                  <a:srgbClr val="8CA771"/>
                </a:solidFill>
                <a:latin typeface="Segoe UI Black" panose="020B0A02040204020203" pitchFamily="34" charset="0"/>
                <a:ea typeface="Segoe UI Black" panose="020B0A02040204020203" pitchFamily="34" charset="0"/>
              </a:rPr>
              <a:t>Ch</a:t>
            </a:r>
            <a:r>
              <a:rPr lang="vi-VN" sz="2000" b="1">
                <a:solidFill>
                  <a:srgbClr val="8CA771"/>
                </a:solidFill>
                <a:latin typeface="Segoe UI Black" panose="020B0A02040204020203" pitchFamily="34" charset="0"/>
                <a:ea typeface="Segoe UI Black" panose="020B0A02040204020203" pitchFamily="34" charset="0"/>
              </a:rPr>
              <a:t>ư</a:t>
            </a:r>
            <a:r>
              <a:rPr lang="en-US" sz="2000" b="1">
                <a:solidFill>
                  <a:srgbClr val="8CA771"/>
                </a:solidFill>
                <a:latin typeface="Segoe UI Black" panose="020B0A02040204020203" pitchFamily="34" charset="0"/>
                <a:ea typeface="Segoe UI Black" panose="020B0A02040204020203" pitchFamily="34" charset="0"/>
              </a:rPr>
              <a:t>ơng 4</a:t>
            </a:r>
            <a:endParaRPr lang="en-US" sz="1500" b="1">
              <a:solidFill>
                <a:srgbClr val="8CA771"/>
              </a:solidFill>
              <a:latin typeface="Segoe UI Black" panose="020B0A02040204020203" pitchFamily="34" charset="0"/>
              <a:ea typeface="Segoe UI Black" panose="020B0A02040204020203" pitchFamily="34" charset="0"/>
            </a:endParaRPr>
          </a:p>
          <a:p>
            <a:pPr algn="r">
              <a:lnSpc>
                <a:spcPct val="120000"/>
              </a:lnSpc>
            </a:pPr>
            <a:r>
              <a:rPr lang="en-US" b="1">
                <a:latin typeface="Segoe UI Black" panose="020B0A02040204020203" pitchFamily="34" charset="0"/>
                <a:ea typeface="Segoe UI Black" panose="020B0A02040204020203" pitchFamily="34" charset="0"/>
              </a:rPr>
              <a:t>KẾT QUẢ NGHIÊN CỨU</a:t>
            </a:r>
          </a:p>
        </p:txBody>
      </p:sp>
      <p:cxnSp>
        <p:nvCxnSpPr>
          <p:cNvPr id="110" name="Straight Connector 109">
            <a:extLst>
              <a:ext uri="{FF2B5EF4-FFF2-40B4-BE49-F238E27FC236}">
                <a16:creationId xmlns:a16="http://schemas.microsoft.com/office/drawing/2014/main" id="{6EEAAF92-2B51-4623-A388-A48F30A1C611}"/>
              </a:ext>
            </a:extLst>
          </p:cNvPr>
          <p:cNvCxnSpPr>
            <a:cxnSpLocks/>
          </p:cNvCxnSpPr>
          <p:nvPr/>
        </p:nvCxnSpPr>
        <p:spPr>
          <a:xfrm>
            <a:off x="2057787" y="4543373"/>
            <a:ext cx="1440454" cy="3174"/>
          </a:xfrm>
          <a:prstGeom prst="line">
            <a:avLst/>
          </a:prstGeom>
          <a:ln>
            <a:solidFill>
              <a:srgbClr val="422C1C"/>
            </a:solidFill>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8D5D7D41-F07C-461C-846F-A42201252039}"/>
              </a:ext>
            </a:extLst>
          </p:cNvPr>
          <p:cNvSpPr txBox="1"/>
          <p:nvPr/>
        </p:nvSpPr>
        <p:spPr>
          <a:xfrm flipH="1">
            <a:off x="7634087" y="5886742"/>
            <a:ext cx="5143162" cy="763222"/>
          </a:xfrm>
          <a:prstGeom prst="rect">
            <a:avLst/>
          </a:prstGeom>
          <a:noFill/>
        </p:spPr>
        <p:txBody>
          <a:bodyPr wrap="square" rtlCol="0">
            <a:spAutoFit/>
          </a:bodyPr>
          <a:lstStyle/>
          <a:p>
            <a:pPr lvl="0">
              <a:lnSpc>
                <a:spcPct val="120000"/>
              </a:lnSpc>
            </a:pPr>
            <a:r>
              <a:rPr lang="en-US" sz="2000" b="1">
                <a:solidFill>
                  <a:srgbClr val="8CA771"/>
                </a:solidFill>
                <a:latin typeface="Segoe UI Black" panose="020B0A02040204020203" pitchFamily="34" charset="0"/>
                <a:ea typeface="Segoe UI Black" panose="020B0A02040204020203" pitchFamily="34" charset="0"/>
              </a:rPr>
              <a:t>Ch</a:t>
            </a:r>
            <a:r>
              <a:rPr lang="vi-VN" sz="2000" b="1">
                <a:solidFill>
                  <a:srgbClr val="8CA771"/>
                </a:solidFill>
                <a:latin typeface="Segoe UI Black" panose="020B0A02040204020203" pitchFamily="34" charset="0"/>
                <a:ea typeface="Segoe UI Black" panose="020B0A02040204020203" pitchFamily="34" charset="0"/>
              </a:rPr>
              <a:t>ư</a:t>
            </a:r>
            <a:r>
              <a:rPr lang="en-US" sz="2000" b="1">
                <a:solidFill>
                  <a:srgbClr val="8CA771"/>
                </a:solidFill>
                <a:latin typeface="Segoe UI Black" panose="020B0A02040204020203" pitchFamily="34" charset="0"/>
                <a:ea typeface="Segoe UI Black" panose="020B0A02040204020203" pitchFamily="34" charset="0"/>
              </a:rPr>
              <a:t>ơng 5</a:t>
            </a:r>
            <a:endParaRPr lang="en-US" sz="1500" b="1">
              <a:solidFill>
                <a:srgbClr val="8CA771"/>
              </a:solidFill>
              <a:latin typeface="Segoe UI Black" panose="020B0A02040204020203" pitchFamily="34" charset="0"/>
              <a:ea typeface="Segoe UI Black" panose="020B0A02040204020203" pitchFamily="34" charset="0"/>
            </a:endParaRPr>
          </a:p>
          <a:p>
            <a:pPr>
              <a:lnSpc>
                <a:spcPct val="120000"/>
              </a:lnSpc>
            </a:pPr>
            <a:r>
              <a:rPr lang="en-US" b="1">
                <a:latin typeface="Segoe UI Black" panose="020B0A02040204020203" pitchFamily="34" charset="0"/>
                <a:ea typeface="Segoe UI Black" panose="020B0A02040204020203" pitchFamily="34" charset="0"/>
              </a:rPr>
              <a:t>KẾT LUẬN VÀ HƯỚNG PHÁT TRIỂN</a:t>
            </a:r>
          </a:p>
        </p:txBody>
      </p:sp>
      <p:sp>
        <p:nvSpPr>
          <p:cNvPr id="113" name="Hexagon 112">
            <a:extLst>
              <a:ext uri="{FF2B5EF4-FFF2-40B4-BE49-F238E27FC236}">
                <a16:creationId xmlns:a16="http://schemas.microsoft.com/office/drawing/2014/main" id="{8A5DC9E0-81D7-4CF2-8FEA-8834DCBEF224}"/>
              </a:ext>
            </a:extLst>
          </p:cNvPr>
          <p:cNvSpPr/>
          <p:nvPr/>
        </p:nvSpPr>
        <p:spPr>
          <a:xfrm>
            <a:off x="9028857" y="5654396"/>
            <a:ext cx="548640" cy="457200"/>
          </a:xfrm>
          <a:prstGeom prst="hexagon">
            <a:avLst/>
          </a:prstGeom>
          <a:solidFill>
            <a:srgbClr val="8CA771"/>
          </a:solidFill>
          <a:ln w="76200">
            <a:solidFill>
              <a:srgbClr val="422C1C"/>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a:latin typeface="Times New Roman" panose="02020603050405020304" pitchFamily="18" charset="0"/>
                <a:ea typeface="Circular- 2" panose="020B0604010101010104" pitchFamily="34" charset="0"/>
                <a:cs typeface="Times New Roman" panose="02020603050405020304" pitchFamily="18" charset="0"/>
              </a:rPr>
              <a:t>Ⅴ</a:t>
            </a:r>
            <a:endParaRPr lang="en-US"/>
          </a:p>
        </p:txBody>
      </p:sp>
      <p:sp>
        <p:nvSpPr>
          <p:cNvPr id="116" name="Rectangle 115">
            <a:extLst>
              <a:ext uri="{FF2B5EF4-FFF2-40B4-BE49-F238E27FC236}">
                <a16:creationId xmlns:a16="http://schemas.microsoft.com/office/drawing/2014/main" id="{378B1BAC-03B9-44DA-A5FC-6227984327CA}"/>
              </a:ext>
            </a:extLst>
          </p:cNvPr>
          <p:cNvSpPr/>
          <p:nvPr/>
        </p:nvSpPr>
        <p:spPr>
          <a:xfrm>
            <a:off x="455557" y="237893"/>
            <a:ext cx="2879314" cy="523220"/>
          </a:xfrm>
          <a:prstGeom prst="rect">
            <a:avLst/>
          </a:prstGeom>
        </p:spPr>
        <p:txBody>
          <a:bodyPr wrap="none">
            <a:spAutoFit/>
          </a:bodyPr>
          <a:lstStyle/>
          <a:p>
            <a:pPr lvl="0"/>
            <a:r>
              <a:rPr lang="en-US" sz="2800" b="1">
                <a:solidFill>
                  <a:srgbClr val="8CA771"/>
                </a:solidFill>
                <a:latin typeface="Segoe UI Black" panose="020B0A02040204020203" pitchFamily="34" charset="0"/>
                <a:ea typeface="Segoe UI Black" panose="020B0A02040204020203" pitchFamily="34" charset="0"/>
              </a:rPr>
              <a:t>Nội dung chính</a:t>
            </a:r>
          </a:p>
        </p:txBody>
      </p:sp>
      <p:cxnSp>
        <p:nvCxnSpPr>
          <p:cNvPr id="117" name="Straight Connector 116">
            <a:extLst>
              <a:ext uri="{FF2B5EF4-FFF2-40B4-BE49-F238E27FC236}">
                <a16:creationId xmlns:a16="http://schemas.microsoft.com/office/drawing/2014/main" id="{FEE8572F-C6C0-44FA-A7ED-16E2856E51D3}"/>
              </a:ext>
            </a:extLst>
          </p:cNvPr>
          <p:cNvCxnSpPr>
            <a:cxnSpLocks/>
          </p:cNvCxnSpPr>
          <p:nvPr/>
        </p:nvCxnSpPr>
        <p:spPr>
          <a:xfrm>
            <a:off x="576703" y="859536"/>
            <a:ext cx="1920240" cy="0"/>
          </a:xfrm>
          <a:prstGeom prst="line">
            <a:avLst/>
          </a:prstGeom>
          <a:ln w="76200" cap="rnd">
            <a:solidFill>
              <a:srgbClr val="422C1C"/>
            </a:solidFill>
            <a:round/>
          </a:ln>
        </p:spPr>
        <p:style>
          <a:lnRef idx="3">
            <a:schemeClr val="dk1"/>
          </a:lnRef>
          <a:fillRef idx="0">
            <a:schemeClr val="dk1"/>
          </a:fillRef>
          <a:effectRef idx="2">
            <a:schemeClr val="dk1"/>
          </a:effectRef>
          <a:fontRef idx="minor">
            <a:schemeClr val="tx1"/>
          </a:fontRef>
        </p:style>
      </p:cxnSp>
      <p:grpSp>
        <p:nvGrpSpPr>
          <p:cNvPr id="119" name="Group 118">
            <a:extLst>
              <a:ext uri="{FF2B5EF4-FFF2-40B4-BE49-F238E27FC236}">
                <a16:creationId xmlns:a16="http://schemas.microsoft.com/office/drawing/2014/main" id="{A5C6D261-A0C0-4806-90CE-E13D3131F5BC}"/>
              </a:ext>
            </a:extLst>
          </p:cNvPr>
          <p:cNvGrpSpPr/>
          <p:nvPr/>
        </p:nvGrpSpPr>
        <p:grpSpPr>
          <a:xfrm flipH="1">
            <a:off x="-523297" y="4278035"/>
            <a:ext cx="1648782" cy="911137"/>
            <a:chOff x="3303875" y="7350765"/>
            <a:chExt cx="2346192" cy="1453978"/>
          </a:xfrm>
          <a:solidFill>
            <a:srgbClr val="422C1C"/>
          </a:solidFill>
        </p:grpSpPr>
        <p:sp>
          <p:nvSpPr>
            <p:cNvPr id="120" name="Freeform: Shape 119">
              <a:extLst>
                <a:ext uri="{FF2B5EF4-FFF2-40B4-BE49-F238E27FC236}">
                  <a16:creationId xmlns:a16="http://schemas.microsoft.com/office/drawing/2014/main" id="{B093AA13-7B0D-42CB-AA8D-8F0869669032}"/>
                </a:ext>
              </a:extLst>
            </p:cNvPr>
            <p:cNvSpPr/>
            <p:nvPr/>
          </p:nvSpPr>
          <p:spPr>
            <a:xfrm>
              <a:off x="3303875" y="7350765"/>
              <a:ext cx="2346192" cy="1453978"/>
            </a:xfrm>
            <a:custGeom>
              <a:avLst/>
              <a:gdLst>
                <a:gd name="connsiteX0" fmla="*/ 2065516 w 2346191"/>
                <a:gd name="connsiteY0" fmla="*/ 1451517 h 1453977"/>
                <a:gd name="connsiteX1" fmla="*/ 2037841 w 2346191"/>
                <a:gd name="connsiteY1" fmla="*/ 1448213 h 1453977"/>
                <a:gd name="connsiteX2" fmla="*/ 1896987 w 2346191"/>
                <a:gd name="connsiteY2" fmla="*/ 1050847 h 1453977"/>
                <a:gd name="connsiteX3" fmla="*/ 1896574 w 2346191"/>
                <a:gd name="connsiteY3" fmla="*/ 1050434 h 1453977"/>
                <a:gd name="connsiteX4" fmla="*/ 1551667 w 2346191"/>
                <a:gd name="connsiteY4" fmla="*/ 835229 h 1453977"/>
                <a:gd name="connsiteX5" fmla="*/ 1359180 w 2346191"/>
                <a:gd name="connsiteY5" fmla="*/ 708419 h 1453977"/>
                <a:gd name="connsiteX6" fmla="*/ 6816 w 2346191"/>
                <a:gd name="connsiteY6" fmla="*/ 824076 h 1453977"/>
                <a:gd name="connsiteX7" fmla="*/ 3098 w 2346191"/>
                <a:gd name="connsiteY7" fmla="*/ 821598 h 1453977"/>
                <a:gd name="connsiteX8" fmla="*/ 357092 w 2346191"/>
                <a:gd name="connsiteY8" fmla="*/ 423406 h 1453977"/>
                <a:gd name="connsiteX9" fmla="*/ 623930 w 2346191"/>
                <a:gd name="connsiteY9" fmla="*/ 442820 h 1453977"/>
                <a:gd name="connsiteX10" fmla="*/ 735457 w 2346191"/>
                <a:gd name="connsiteY10" fmla="*/ 403992 h 1453977"/>
                <a:gd name="connsiteX11" fmla="*/ 464075 w 2346191"/>
                <a:gd name="connsiteY11" fmla="*/ 340380 h 1453977"/>
                <a:gd name="connsiteX12" fmla="*/ 762306 w 2346191"/>
                <a:gd name="connsiteY12" fmla="*/ 180112 h 1453977"/>
                <a:gd name="connsiteX13" fmla="*/ 979989 w 2346191"/>
                <a:gd name="connsiteY13" fmla="*/ 275117 h 1453977"/>
                <a:gd name="connsiteX14" fmla="*/ 1086560 w 2346191"/>
                <a:gd name="connsiteY14" fmla="*/ 444059 h 1453977"/>
                <a:gd name="connsiteX15" fmla="*/ 1145627 w 2346191"/>
                <a:gd name="connsiteY15" fmla="*/ 351120 h 1453977"/>
                <a:gd name="connsiteX16" fmla="*/ 908530 w 2346191"/>
                <a:gd name="connsiteY16" fmla="*/ 141285 h 1453977"/>
                <a:gd name="connsiteX17" fmla="*/ 1205935 w 2346191"/>
                <a:gd name="connsiteY17" fmla="*/ 45041 h 1453977"/>
                <a:gd name="connsiteX18" fmla="*/ 1421140 w 2346191"/>
                <a:gd name="connsiteY18" fmla="*/ 165242 h 1453977"/>
                <a:gd name="connsiteX19" fmla="*/ 1512839 w 2346191"/>
                <a:gd name="connsiteY19" fmla="*/ 271812 h 1453977"/>
                <a:gd name="connsiteX20" fmla="*/ 1539688 w 2346191"/>
                <a:gd name="connsiteY20" fmla="*/ 207374 h 1453977"/>
                <a:gd name="connsiteX21" fmla="*/ 1360419 w 2346191"/>
                <a:gd name="connsiteY21" fmla="*/ 32236 h 1453977"/>
                <a:gd name="connsiteX22" fmla="*/ 1628084 w 2346191"/>
                <a:gd name="connsiteY22" fmla="*/ 43802 h 1453977"/>
                <a:gd name="connsiteX23" fmla="*/ 1908966 w 2346191"/>
                <a:gd name="connsiteY23" fmla="*/ 323032 h 1453977"/>
                <a:gd name="connsiteX24" fmla="*/ 2148129 w 2346191"/>
                <a:gd name="connsiteY24" fmla="*/ 426297 h 1453977"/>
                <a:gd name="connsiteX25" fmla="*/ 2188196 w 2346191"/>
                <a:gd name="connsiteY25" fmla="*/ 520062 h 1453977"/>
                <a:gd name="connsiteX26" fmla="*/ 2016775 w 2346191"/>
                <a:gd name="connsiteY26" fmla="*/ 598131 h 1453977"/>
                <a:gd name="connsiteX27" fmla="*/ 2055603 w 2346191"/>
                <a:gd name="connsiteY27" fmla="*/ 690244 h 1453977"/>
                <a:gd name="connsiteX28" fmla="*/ 2248090 w 2346191"/>
                <a:gd name="connsiteY28" fmla="*/ 544433 h 1453977"/>
                <a:gd name="connsiteX29" fmla="*/ 2292700 w 2346191"/>
                <a:gd name="connsiteY29" fmla="*/ 872817 h 1453977"/>
                <a:gd name="connsiteX30" fmla="*/ 1999013 w 2346191"/>
                <a:gd name="connsiteY30" fmla="*/ 1050847 h 1453977"/>
                <a:gd name="connsiteX31" fmla="*/ 1942837 w 2346191"/>
                <a:gd name="connsiteY31" fmla="*/ 1049608 h 1453977"/>
                <a:gd name="connsiteX32" fmla="*/ 2065516 w 2346191"/>
                <a:gd name="connsiteY32" fmla="*/ 1451517 h 1453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346191" h="1453977">
                  <a:moveTo>
                    <a:pt x="2065516" y="1451517"/>
                  </a:moveTo>
                  <a:lnTo>
                    <a:pt x="2037841" y="1448213"/>
                  </a:lnTo>
                  <a:cubicBezTo>
                    <a:pt x="2034950" y="1176831"/>
                    <a:pt x="1896987" y="1050847"/>
                    <a:pt x="1896987" y="1050847"/>
                  </a:cubicBezTo>
                  <a:cubicBezTo>
                    <a:pt x="1896987" y="1050847"/>
                    <a:pt x="1896987" y="1050847"/>
                    <a:pt x="1896574" y="1050434"/>
                  </a:cubicBezTo>
                  <a:cubicBezTo>
                    <a:pt x="1888313" y="1043825"/>
                    <a:pt x="1739610" y="926928"/>
                    <a:pt x="1551667" y="835229"/>
                  </a:cubicBezTo>
                  <a:cubicBezTo>
                    <a:pt x="1492599" y="788139"/>
                    <a:pt x="1428162" y="745181"/>
                    <a:pt x="1359180" y="708419"/>
                  </a:cubicBezTo>
                  <a:cubicBezTo>
                    <a:pt x="911421" y="469256"/>
                    <a:pt x="383115" y="531215"/>
                    <a:pt x="6816" y="824076"/>
                  </a:cubicBezTo>
                  <a:cubicBezTo>
                    <a:pt x="5163" y="823250"/>
                    <a:pt x="3924" y="822424"/>
                    <a:pt x="3098" y="821598"/>
                  </a:cubicBezTo>
                  <a:cubicBezTo>
                    <a:pt x="3098" y="821598"/>
                    <a:pt x="277371" y="451907"/>
                    <a:pt x="357092" y="423406"/>
                  </a:cubicBezTo>
                  <a:cubicBezTo>
                    <a:pt x="436813" y="394491"/>
                    <a:pt x="428139" y="356903"/>
                    <a:pt x="623930" y="442820"/>
                  </a:cubicBezTo>
                  <a:cubicBezTo>
                    <a:pt x="819308" y="528737"/>
                    <a:pt x="757762" y="423406"/>
                    <a:pt x="735457" y="403992"/>
                  </a:cubicBezTo>
                  <a:cubicBezTo>
                    <a:pt x="713152" y="384578"/>
                    <a:pt x="570645" y="328402"/>
                    <a:pt x="464075" y="340380"/>
                  </a:cubicBezTo>
                  <a:cubicBezTo>
                    <a:pt x="464075" y="340380"/>
                    <a:pt x="582624" y="209440"/>
                    <a:pt x="762306" y="180112"/>
                  </a:cubicBezTo>
                  <a:cubicBezTo>
                    <a:pt x="941988" y="150785"/>
                    <a:pt x="957684" y="237115"/>
                    <a:pt x="979989" y="275117"/>
                  </a:cubicBezTo>
                  <a:cubicBezTo>
                    <a:pt x="1002295" y="313118"/>
                    <a:pt x="1045666" y="428363"/>
                    <a:pt x="1086560" y="444059"/>
                  </a:cubicBezTo>
                  <a:cubicBezTo>
                    <a:pt x="1127453" y="460168"/>
                    <a:pt x="1181564" y="420928"/>
                    <a:pt x="1145627" y="351120"/>
                  </a:cubicBezTo>
                  <a:cubicBezTo>
                    <a:pt x="1109691" y="281313"/>
                    <a:pt x="958510" y="154089"/>
                    <a:pt x="908530" y="141285"/>
                  </a:cubicBezTo>
                  <a:cubicBezTo>
                    <a:pt x="908530" y="141285"/>
                    <a:pt x="1110517" y="28932"/>
                    <a:pt x="1205935" y="45041"/>
                  </a:cubicBezTo>
                  <a:cubicBezTo>
                    <a:pt x="1301352" y="60737"/>
                    <a:pt x="1358768" y="78912"/>
                    <a:pt x="1421140" y="165242"/>
                  </a:cubicBezTo>
                  <a:cubicBezTo>
                    <a:pt x="1483099" y="251572"/>
                    <a:pt x="1483099" y="259833"/>
                    <a:pt x="1512839" y="271812"/>
                  </a:cubicBezTo>
                  <a:cubicBezTo>
                    <a:pt x="1542993" y="283378"/>
                    <a:pt x="1570255" y="257768"/>
                    <a:pt x="1539688" y="207374"/>
                  </a:cubicBezTo>
                  <a:cubicBezTo>
                    <a:pt x="1509122" y="157394"/>
                    <a:pt x="1412879" y="59085"/>
                    <a:pt x="1360419" y="32236"/>
                  </a:cubicBezTo>
                  <a:cubicBezTo>
                    <a:pt x="1360419" y="32236"/>
                    <a:pt x="1456663" y="-40463"/>
                    <a:pt x="1628084" y="43802"/>
                  </a:cubicBezTo>
                  <a:cubicBezTo>
                    <a:pt x="1799917" y="128067"/>
                    <a:pt x="1893269" y="284204"/>
                    <a:pt x="1908966" y="323032"/>
                  </a:cubicBezTo>
                  <a:cubicBezTo>
                    <a:pt x="1924249" y="361860"/>
                    <a:pt x="2090300" y="368882"/>
                    <a:pt x="2148129" y="426297"/>
                  </a:cubicBezTo>
                  <a:cubicBezTo>
                    <a:pt x="2205544" y="483713"/>
                    <a:pt x="2203892" y="506844"/>
                    <a:pt x="2188196" y="520062"/>
                  </a:cubicBezTo>
                  <a:cubicBezTo>
                    <a:pt x="2172912" y="532867"/>
                    <a:pt x="2029993" y="575826"/>
                    <a:pt x="2016775" y="598131"/>
                  </a:cubicBezTo>
                  <a:cubicBezTo>
                    <a:pt x="2003557" y="620849"/>
                    <a:pt x="1977121" y="679917"/>
                    <a:pt x="2055603" y="690244"/>
                  </a:cubicBezTo>
                  <a:cubicBezTo>
                    <a:pt x="2134085" y="700157"/>
                    <a:pt x="2101453" y="586152"/>
                    <a:pt x="2248090" y="544433"/>
                  </a:cubicBezTo>
                  <a:cubicBezTo>
                    <a:pt x="2394727" y="502714"/>
                    <a:pt x="2344333" y="812510"/>
                    <a:pt x="2292700" y="872817"/>
                  </a:cubicBezTo>
                  <a:cubicBezTo>
                    <a:pt x="2241068" y="932711"/>
                    <a:pt x="2075430" y="1054151"/>
                    <a:pt x="1999013" y="1050847"/>
                  </a:cubicBezTo>
                  <a:cubicBezTo>
                    <a:pt x="1970925" y="1049608"/>
                    <a:pt x="1954403" y="1049608"/>
                    <a:pt x="1942837" y="1049608"/>
                  </a:cubicBezTo>
                  <a:cubicBezTo>
                    <a:pt x="2106410" y="1237138"/>
                    <a:pt x="2065516" y="1451517"/>
                    <a:pt x="2065516" y="1451517"/>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0FE4B7CF-8FC6-418F-9AC5-F6770CA1750E}"/>
                </a:ext>
              </a:extLst>
            </p:cNvPr>
            <p:cNvSpPr/>
            <p:nvPr/>
          </p:nvSpPr>
          <p:spPr>
            <a:xfrm>
              <a:off x="3308005" y="7909713"/>
              <a:ext cx="1548982" cy="330450"/>
            </a:xfrm>
            <a:custGeom>
              <a:avLst/>
              <a:gdLst>
                <a:gd name="connsiteX0" fmla="*/ 1547950 w 1548982"/>
                <a:gd name="connsiteY0" fmla="*/ 276694 h 330449"/>
                <a:gd name="connsiteX1" fmla="*/ 1236914 w 1548982"/>
                <a:gd name="connsiteY1" fmla="*/ 173016 h 330449"/>
                <a:gd name="connsiteX2" fmla="*/ 645409 w 1548982"/>
                <a:gd name="connsiteY2" fmla="*/ 209365 h 330449"/>
                <a:gd name="connsiteX3" fmla="*/ 371549 w 1548982"/>
                <a:gd name="connsiteY3" fmla="*/ 329979 h 330449"/>
                <a:gd name="connsiteX4" fmla="*/ 356679 w 1548982"/>
                <a:gd name="connsiteY4" fmla="*/ 329566 h 330449"/>
                <a:gd name="connsiteX5" fmla="*/ 558666 w 1548982"/>
                <a:gd name="connsiteY5" fmla="*/ 196560 h 330449"/>
                <a:gd name="connsiteX6" fmla="*/ 330243 w 1548982"/>
                <a:gd name="connsiteY6" fmla="*/ 327914 h 330449"/>
                <a:gd name="connsiteX7" fmla="*/ 3098 w 1548982"/>
                <a:gd name="connsiteY7" fmla="*/ 265955 h 330449"/>
                <a:gd name="connsiteX8" fmla="*/ 1355463 w 1548982"/>
                <a:gd name="connsiteY8" fmla="*/ 150297 h 330449"/>
                <a:gd name="connsiteX9" fmla="*/ 1547950 w 1548982"/>
                <a:gd name="connsiteY9" fmla="*/ 276694 h 33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8982" h="330449">
                  <a:moveTo>
                    <a:pt x="1547950" y="276694"/>
                  </a:moveTo>
                  <a:cubicBezTo>
                    <a:pt x="1450054" y="228779"/>
                    <a:pt x="1341832" y="187886"/>
                    <a:pt x="1236914" y="173016"/>
                  </a:cubicBezTo>
                  <a:cubicBezTo>
                    <a:pt x="925465" y="128818"/>
                    <a:pt x="684650" y="193669"/>
                    <a:pt x="645409" y="209365"/>
                  </a:cubicBezTo>
                  <a:cubicBezTo>
                    <a:pt x="605755" y="225061"/>
                    <a:pt x="454575" y="330392"/>
                    <a:pt x="371549" y="329979"/>
                  </a:cubicBezTo>
                  <a:cubicBezTo>
                    <a:pt x="367006" y="329979"/>
                    <a:pt x="362049" y="329566"/>
                    <a:pt x="356679" y="329566"/>
                  </a:cubicBezTo>
                  <a:cubicBezTo>
                    <a:pt x="432269" y="282477"/>
                    <a:pt x="593777" y="187473"/>
                    <a:pt x="558666" y="196560"/>
                  </a:cubicBezTo>
                  <a:cubicBezTo>
                    <a:pt x="526035" y="204821"/>
                    <a:pt x="393441" y="287434"/>
                    <a:pt x="330243" y="327914"/>
                  </a:cubicBezTo>
                  <a:cubicBezTo>
                    <a:pt x="227804" y="319240"/>
                    <a:pt x="39861" y="287021"/>
                    <a:pt x="3098" y="265955"/>
                  </a:cubicBezTo>
                  <a:cubicBezTo>
                    <a:pt x="379398" y="-26906"/>
                    <a:pt x="907704" y="-88866"/>
                    <a:pt x="1355463" y="150297"/>
                  </a:cubicBezTo>
                  <a:cubicBezTo>
                    <a:pt x="1424857" y="186647"/>
                    <a:pt x="1488882" y="229192"/>
                    <a:pt x="1547950" y="276694"/>
                  </a:cubicBezTo>
                  <a:close/>
                </a:path>
              </a:pathLst>
            </a:custGeom>
            <a:grpFill/>
            <a:ln w="9525" cap="flat">
              <a:noFill/>
              <a:prstDash val="solid"/>
              <a:miter/>
            </a:ln>
          </p:spPr>
          <p:txBody>
            <a:bodyPr rtlCol="0" anchor="ctr"/>
            <a:lstStyle/>
            <a:p>
              <a:endParaRPr lang="en-US"/>
            </a:p>
          </p:txBody>
        </p:sp>
      </p:grpSp>
      <p:grpSp>
        <p:nvGrpSpPr>
          <p:cNvPr id="122" name="Group 121">
            <a:extLst>
              <a:ext uri="{FF2B5EF4-FFF2-40B4-BE49-F238E27FC236}">
                <a16:creationId xmlns:a16="http://schemas.microsoft.com/office/drawing/2014/main" id="{95616B11-892D-4B1D-A539-C316ED07E1BF}"/>
              </a:ext>
            </a:extLst>
          </p:cNvPr>
          <p:cNvGrpSpPr/>
          <p:nvPr/>
        </p:nvGrpSpPr>
        <p:grpSpPr>
          <a:xfrm flipH="1">
            <a:off x="-582299" y="3779993"/>
            <a:ext cx="972663" cy="1632168"/>
            <a:chOff x="3580353" y="348844"/>
            <a:chExt cx="4701972" cy="8848228"/>
          </a:xfrm>
          <a:solidFill>
            <a:srgbClr val="C8BE55"/>
          </a:solidFill>
        </p:grpSpPr>
        <p:sp>
          <p:nvSpPr>
            <p:cNvPr id="123" name="Freeform: Shape 122">
              <a:extLst>
                <a:ext uri="{FF2B5EF4-FFF2-40B4-BE49-F238E27FC236}">
                  <a16:creationId xmlns:a16="http://schemas.microsoft.com/office/drawing/2014/main" id="{21A48B4D-AC80-47F8-9568-A4F786A2E17C}"/>
                </a:ext>
              </a:extLst>
            </p:cNvPr>
            <p:cNvSpPr/>
            <p:nvPr/>
          </p:nvSpPr>
          <p:spPr>
            <a:xfrm>
              <a:off x="3580353" y="348844"/>
              <a:ext cx="4695672" cy="8848228"/>
            </a:xfrm>
            <a:custGeom>
              <a:avLst/>
              <a:gdLst>
                <a:gd name="connsiteX0" fmla="*/ 937475 w 1714206"/>
                <a:gd name="connsiteY0" fmla="*/ 350896 h 3230144"/>
                <a:gd name="connsiteX1" fmla="*/ 1126244 w 1714206"/>
                <a:gd name="connsiteY1" fmla="*/ 599972 h 3230144"/>
                <a:gd name="connsiteX2" fmla="*/ 1319970 w 1714206"/>
                <a:gd name="connsiteY2" fmla="*/ 891594 h 3230144"/>
                <a:gd name="connsiteX3" fmla="*/ 1154745 w 1714206"/>
                <a:gd name="connsiteY3" fmla="*/ 1155128 h 3230144"/>
                <a:gd name="connsiteX4" fmla="*/ 1097743 w 1714206"/>
                <a:gd name="connsiteY4" fmla="*/ 1189412 h 3230144"/>
                <a:gd name="connsiteX5" fmla="*/ 1154332 w 1714206"/>
                <a:gd name="connsiteY5" fmla="*/ 1236501 h 3230144"/>
                <a:gd name="connsiteX6" fmla="*/ 1173333 w 1714206"/>
                <a:gd name="connsiteY6" fmla="*/ 1220392 h 3230144"/>
                <a:gd name="connsiteX7" fmla="*/ 1380691 w 1714206"/>
                <a:gd name="connsiteY7" fmla="*/ 1017578 h 3230144"/>
                <a:gd name="connsiteX8" fmla="*/ 1480238 w 1714206"/>
                <a:gd name="connsiteY8" fmla="*/ 1454598 h 3230144"/>
                <a:gd name="connsiteX9" fmla="*/ 1270403 w 1714206"/>
                <a:gd name="connsiteY9" fmla="*/ 1597104 h 3230144"/>
                <a:gd name="connsiteX10" fmla="*/ 1089482 w 1714206"/>
                <a:gd name="connsiteY10" fmla="*/ 1698717 h 3230144"/>
                <a:gd name="connsiteX11" fmla="*/ 1055610 w 1714206"/>
                <a:gd name="connsiteY11" fmla="*/ 1723501 h 3230144"/>
                <a:gd name="connsiteX12" fmla="*/ 1160941 w 1714206"/>
                <a:gd name="connsiteY12" fmla="*/ 1687564 h 3230144"/>
                <a:gd name="connsiteX13" fmla="*/ 1276599 w 1714206"/>
                <a:gd name="connsiteY13" fmla="*/ 1621888 h 3230144"/>
                <a:gd name="connsiteX14" fmla="*/ 1484369 w 1714206"/>
                <a:gd name="connsiteY14" fmla="*/ 1486403 h 3230144"/>
                <a:gd name="connsiteX15" fmla="*/ 1488500 w 1714206"/>
                <a:gd name="connsiteY15" fmla="*/ 1520688 h 3230144"/>
                <a:gd name="connsiteX16" fmla="*/ 1499652 w 1714206"/>
                <a:gd name="connsiteY16" fmla="*/ 1605778 h 3230144"/>
                <a:gd name="connsiteX17" fmla="*/ 1308405 w 1714206"/>
                <a:gd name="connsiteY17" fmla="*/ 1758198 h 3230144"/>
                <a:gd name="connsiteX18" fmla="*/ 1117570 w 1714206"/>
                <a:gd name="connsiteY18" fmla="*/ 1866833 h 3230144"/>
                <a:gd name="connsiteX19" fmla="*/ 1081634 w 1714206"/>
                <a:gd name="connsiteY19" fmla="*/ 1899878 h 3230144"/>
                <a:gd name="connsiteX20" fmla="*/ 1196052 w 1714206"/>
                <a:gd name="connsiteY20" fmla="*/ 1885008 h 3230144"/>
                <a:gd name="connsiteX21" fmla="*/ 1320797 w 1714206"/>
                <a:gd name="connsiteY21" fmla="*/ 1812309 h 3230144"/>
                <a:gd name="connsiteX22" fmla="*/ 1509153 w 1714206"/>
                <a:gd name="connsiteY22" fmla="*/ 1672281 h 3230144"/>
                <a:gd name="connsiteX23" fmla="*/ 1591765 w 1714206"/>
                <a:gd name="connsiteY23" fmla="*/ 2022145 h 3230144"/>
                <a:gd name="connsiteX24" fmla="*/ 1628115 w 1714206"/>
                <a:gd name="connsiteY24" fmla="*/ 2123758 h 3230144"/>
                <a:gd name="connsiteX25" fmla="*/ 1593417 w 1714206"/>
                <a:gd name="connsiteY25" fmla="*/ 2138628 h 3230144"/>
                <a:gd name="connsiteX26" fmla="*/ 1458346 w 1714206"/>
                <a:gd name="connsiteY26" fmla="*/ 2232806 h 3230144"/>
                <a:gd name="connsiteX27" fmla="*/ 1658268 w 1714206"/>
                <a:gd name="connsiteY27" fmla="*/ 2202240 h 3230144"/>
                <a:gd name="connsiteX28" fmla="*/ 1666529 w 1714206"/>
                <a:gd name="connsiteY28" fmla="*/ 2223306 h 3230144"/>
                <a:gd name="connsiteX29" fmla="*/ 1714031 w 1714206"/>
                <a:gd name="connsiteY29" fmla="*/ 2386052 h 3230144"/>
                <a:gd name="connsiteX30" fmla="*/ 1377799 w 1714206"/>
                <a:gd name="connsiteY30" fmla="*/ 2958143 h 3230144"/>
                <a:gd name="connsiteX31" fmla="*/ 1410844 w 1714206"/>
                <a:gd name="connsiteY31" fmla="*/ 3101889 h 3230144"/>
                <a:gd name="connsiteX32" fmla="*/ 1463716 w 1714206"/>
                <a:gd name="connsiteY32" fmla="*/ 3197306 h 3230144"/>
                <a:gd name="connsiteX33" fmla="*/ 1402170 w 1714206"/>
                <a:gd name="connsiteY33" fmla="*/ 3227459 h 3230144"/>
                <a:gd name="connsiteX34" fmla="*/ 1337732 w 1714206"/>
                <a:gd name="connsiteY34" fmla="*/ 3063061 h 3230144"/>
                <a:gd name="connsiteX35" fmla="*/ 1307165 w 1714206"/>
                <a:gd name="connsiteY35" fmla="*/ 3033320 h 3230144"/>
                <a:gd name="connsiteX36" fmla="*/ 1234466 w 1714206"/>
                <a:gd name="connsiteY36" fmla="*/ 2989536 h 3230144"/>
                <a:gd name="connsiteX37" fmla="*/ 1214226 w 1714206"/>
                <a:gd name="connsiteY37" fmla="*/ 2990775 h 3230144"/>
                <a:gd name="connsiteX38" fmla="*/ 654114 w 1714206"/>
                <a:gd name="connsiteY38" fmla="*/ 2714023 h 3230144"/>
                <a:gd name="connsiteX39" fmla="*/ 992825 w 1714206"/>
                <a:gd name="connsiteY39" fmla="*/ 2663630 h 3230144"/>
                <a:gd name="connsiteX40" fmla="*/ 1088242 w 1714206"/>
                <a:gd name="connsiteY40" fmla="*/ 2590518 h 3230144"/>
                <a:gd name="connsiteX41" fmla="*/ 1046523 w 1714206"/>
                <a:gd name="connsiteY41" fmla="*/ 2596714 h 3230144"/>
                <a:gd name="connsiteX42" fmla="*/ 637592 w 1714206"/>
                <a:gd name="connsiteY42" fmla="*/ 2688413 h 3230144"/>
                <a:gd name="connsiteX43" fmla="*/ 548371 w 1714206"/>
                <a:gd name="connsiteY43" fmla="*/ 2545081 h 3230144"/>
                <a:gd name="connsiteX44" fmla="*/ 546305 w 1714206"/>
                <a:gd name="connsiteY44" fmla="*/ 2542190 h 3230144"/>
                <a:gd name="connsiteX45" fmla="*/ 459975 w 1714206"/>
                <a:gd name="connsiteY45" fmla="*/ 2372008 h 3230144"/>
                <a:gd name="connsiteX46" fmla="*/ 680551 w 1714206"/>
                <a:gd name="connsiteY46" fmla="*/ 2367465 h 3230144"/>
                <a:gd name="connsiteX47" fmla="*/ 789186 w 1714206"/>
                <a:gd name="connsiteY47" fmla="*/ 2342681 h 3230144"/>
                <a:gd name="connsiteX48" fmla="*/ 747053 w 1714206"/>
                <a:gd name="connsiteY48" fmla="*/ 2339376 h 3230144"/>
                <a:gd name="connsiteX49" fmla="*/ 449649 w 1714206"/>
                <a:gd name="connsiteY49" fmla="*/ 2345572 h 3230144"/>
                <a:gd name="connsiteX50" fmla="*/ 400081 w 1714206"/>
                <a:gd name="connsiteY50" fmla="*/ 2189435 h 3230144"/>
                <a:gd name="connsiteX51" fmla="*/ 725161 w 1714206"/>
                <a:gd name="connsiteY51" fmla="*/ 2246024 h 3230144"/>
                <a:gd name="connsiteX52" fmla="*/ 826361 w 1714206"/>
                <a:gd name="connsiteY52" fmla="*/ 2215871 h 3230144"/>
                <a:gd name="connsiteX53" fmla="*/ 783816 w 1714206"/>
                <a:gd name="connsiteY53" fmla="*/ 2201827 h 3230144"/>
                <a:gd name="connsiteX54" fmla="*/ 383972 w 1714206"/>
                <a:gd name="connsiteY54" fmla="*/ 2130780 h 3230144"/>
                <a:gd name="connsiteX55" fmla="*/ 351753 w 1714206"/>
                <a:gd name="connsiteY55" fmla="*/ 2004796 h 3230144"/>
                <a:gd name="connsiteX56" fmla="*/ 309208 w 1714206"/>
                <a:gd name="connsiteY56" fmla="*/ 1804874 h 3230144"/>
                <a:gd name="connsiteX57" fmla="*/ 682616 w 1714206"/>
                <a:gd name="connsiteY57" fmla="*/ 1856094 h 3230144"/>
                <a:gd name="connsiteX58" fmla="*/ 793730 w 1714206"/>
                <a:gd name="connsiteY58" fmla="*/ 1845767 h 3230144"/>
                <a:gd name="connsiteX59" fmla="*/ 752423 w 1714206"/>
                <a:gd name="connsiteY59" fmla="*/ 1837093 h 3230144"/>
                <a:gd name="connsiteX60" fmla="*/ 303838 w 1714206"/>
                <a:gd name="connsiteY60" fmla="*/ 1774307 h 3230144"/>
                <a:gd name="connsiteX61" fmla="*/ 232791 w 1714206"/>
                <a:gd name="connsiteY61" fmla="*/ 1408335 h 3230144"/>
                <a:gd name="connsiteX62" fmla="*/ 518630 w 1714206"/>
                <a:gd name="connsiteY62" fmla="*/ 1466576 h 3230144"/>
                <a:gd name="connsiteX63" fmla="*/ 539283 w 1714206"/>
                <a:gd name="connsiteY63" fmla="*/ 1395943 h 3230144"/>
                <a:gd name="connsiteX64" fmla="*/ 195616 w 1714206"/>
                <a:gd name="connsiteY64" fmla="*/ 1280698 h 3230144"/>
                <a:gd name="connsiteX65" fmla="*/ 31630 w 1714206"/>
                <a:gd name="connsiteY65" fmla="*/ 880441 h 3230144"/>
                <a:gd name="connsiteX66" fmla="*/ 250140 w 1714206"/>
                <a:gd name="connsiteY66" fmla="*/ 899442 h 3230144"/>
                <a:gd name="connsiteX67" fmla="*/ 301359 w 1714206"/>
                <a:gd name="connsiteY67" fmla="*/ 864332 h 3230144"/>
                <a:gd name="connsiteX68" fmla="*/ 13868 w 1714206"/>
                <a:gd name="connsiteY68" fmla="*/ 806916 h 3230144"/>
                <a:gd name="connsiteX69" fmla="*/ 13868 w 1714206"/>
                <a:gd name="connsiteY69" fmla="*/ 806916 h 3230144"/>
                <a:gd name="connsiteX70" fmla="*/ 3129 w 1714206"/>
                <a:gd name="connsiteY70" fmla="*/ 640866 h 3230144"/>
                <a:gd name="connsiteX71" fmla="*/ 204290 w 1714206"/>
                <a:gd name="connsiteY71" fmla="*/ 692085 h 3230144"/>
                <a:gd name="connsiteX72" fmla="*/ 257988 w 1714206"/>
                <a:gd name="connsiteY72" fmla="*/ 661106 h 3230144"/>
                <a:gd name="connsiteX73" fmla="*/ 5194 w 1714206"/>
                <a:gd name="connsiteY73" fmla="*/ 568167 h 3230144"/>
                <a:gd name="connsiteX74" fmla="*/ 41957 w 1714206"/>
                <a:gd name="connsiteY74" fmla="*/ 298024 h 3230144"/>
                <a:gd name="connsiteX75" fmla="*/ 15521 w 1714206"/>
                <a:gd name="connsiteY75" fmla="*/ 3098 h 3230144"/>
                <a:gd name="connsiteX76" fmla="*/ 439322 w 1714206"/>
                <a:gd name="connsiteY76" fmla="*/ 38208 h 3230144"/>
                <a:gd name="connsiteX77" fmla="*/ 711943 w 1714206"/>
                <a:gd name="connsiteY77" fmla="*/ 160888 h 3230144"/>
                <a:gd name="connsiteX78" fmla="*/ 711943 w 1714206"/>
                <a:gd name="connsiteY78" fmla="*/ 160888 h 3230144"/>
                <a:gd name="connsiteX79" fmla="*/ 694181 w 1714206"/>
                <a:gd name="connsiteY79" fmla="*/ 389311 h 3230144"/>
                <a:gd name="connsiteX80" fmla="*/ 652875 w 1714206"/>
                <a:gd name="connsiteY80" fmla="*/ 464901 h 3230144"/>
                <a:gd name="connsiteX81" fmla="*/ 708638 w 1714206"/>
                <a:gd name="connsiteY81" fmla="*/ 437639 h 3230144"/>
                <a:gd name="connsiteX82" fmla="*/ 719378 w 1714206"/>
                <a:gd name="connsiteY82" fmla="*/ 411203 h 3230144"/>
                <a:gd name="connsiteX83" fmla="*/ 797447 w 1714206"/>
                <a:gd name="connsiteY83" fmla="*/ 226978 h 3230144"/>
                <a:gd name="connsiteX84" fmla="*/ 797447 w 1714206"/>
                <a:gd name="connsiteY84" fmla="*/ 226978 h 3230144"/>
                <a:gd name="connsiteX85" fmla="*/ 863124 w 1714206"/>
                <a:gd name="connsiteY85" fmla="*/ 280263 h 3230144"/>
                <a:gd name="connsiteX86" fmla="*/ 866428 w 1714206"/>
                <a:gd name="connsiteY86" fmla="*/ 282741 h 3230144"/>
                <a:gd name="connsiteX87" fmla="*/ 814796 w 1714206"/>
                <a:gd name="connsiteY87" fmla="*/ 501664 h 3230144"/>
                <a:gd name="connsiteX88" fmla="*/ 744162 w 1714206"/>
                <a:gd name="connsiteY88" fmla="*/ 640866 h 3230144"/>
                <a:gd name="connsiteX89" fmla="*/ 799926 w 1714206"/>
                <a:gd name="connsiteY89" fmla="*/ 613603 h 3230144"/>
                <a:gd name="connsiteX90" fmla="*/ 839166 w 1714206"/>
                <a:gd name="connsiteY90" fmla="*/ 528100 h 3230144"/>
                <a:gd name="connsiteX91" fmla="*/ 937475 w 1714206"/>
                <a:gd name="connsiteY91" fmla="*/ 350896 h 323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714206" h="3230144">
                  <a:moveTo>
                    <a:pt x="937475" y="350896"/>
                  </a:moveTo>
                  <a:cubicBezTo>
                    <a:pt x="1008522" y="426900"/>
                    <a:pt x="1068416" y="517773"/>
                    <a:pt x="1126244" y="599972"/>
                  </a:cubicBezTo>
                  <a:cubicBezTo>
                    <a:pt x="1193160" y="694564"/>
                    <a:pt x="1263381" y="789568"/>
                    <a:pt x="1319970" y="891594"/>
                  </a:cubicBezTo>
                  <a:cubicBezTo>
                    <a:pt x="1312122" y="931661"/>
                    <a:pt x="1279490" y="1065080"/>
                    <a:pt x="1154745" y="1155128"/>
                  </a:cubicBezTo>
                  <a:cubicBezTo>
                    <a:pt x="1137397" y="1167520"/>
                    <a:pt x="1118396" y="1179085"/>
                    <a:pt x="1097743" y="1189412"/>
                  </a:cubicBezTo>
                  <a:cubicBezTo>
                    <a:pt x="897408" y="1288960"/>
                    <a:pt x="1094438" y="1279459"/>
                    <a:pt x="1154332" y="1236501"/>
                  </a:cubicBezTo>
                  <a:cubicBezTo>
                    <a:pt x="1160115" y="1232370"/>
                    <a:pt x="1166311" y="1227000"/>
                    <a:pt x="1173333" y="1220392"/>
                  </a:cubicBezTo>
                  <a:cubicBezTo>
                    <a:pt x="1229923" y="1165454"/>
                    <a:pt x="1318318" y="1036992"/>
                    <a:pt x="1380691" y="1017578"/>
                  </a:cubicBezTo>
                  <a:cubicBezTo>
                    <a:pt x="1436041" y="1157193"/>
                    <a:pt x="1461238" y="1305895"/>
                    <a:pt x="1480238" y="1454598"/>
                  </a:cubicBezTo>
                  <a:cubicBezTo>
                    <a:pt x="1452976" y="1474838"/>
                    <a:pt x="1364581" y="1537623"/>
                    <a:pt x="1270403" y="1597104"/>
                  </a:cubicBezTo>
                  <a:cubicBezTo>
                    <a:pt x="1206792" y="1637171"/>
                    <a:pt x="1140702" y="1675999"/>
                    <a:pt x="1089482" y="1698717"/>
                  </a:cubicBezTo>
                  <a:cubicBezTo>
                    <a:pt x="1074612" y="1705326"/>
                    <a:pt x="1061393" y="1714413"/>
                    <a:pt x="1055610" y="1723501"/>
                  </a:cubicBezTo>
                  <a:cubicBezTo>
                    <a:pt x="1047349" y="1735893"/>
                    <a:pt x="1056024" y="1742502"/>
                    <a:pt x="1160941" y="1687564"/>
                  </a:cubicBezTo>
                  <a:cubicBezTo>
                    <a:pt x="1198943" y="1667738"/>
                    <a:pt x="1238184" y="1645019"/>
                    <a:pt x="1276599" y="1621888"/>
                  </a:cubicBezTo>
                  <a:cubicBezTo>
                    <a:pt x="1361276" y="1570668"/>
                    <a:pt x="1439758" y="1517383"/>
                    <a:pt x="1484369" y="1486403"/>
                  </a:cubicBezTo>
                  <a:cubicBezTo>
                    <a:pt x="1485608" y="1497556"/>
                    <a:pt x="1487260" y="1509122"/>
                    <a:pt x="1488500" y="1520688"/>
                  </a:cubicBezTo>
                  <a:cubicBezTo>
                    <a:pt x="1491804" y="1549189"/>
                    <a:pt x="1495521" y="1577690"/>
                    <a:pt x="1499652" y="1605778"/>
                  </a:cubicBezTo>
                  <a:cubicBezTo>
                    <a:pt x="1455868" y="1644193"/>
                    <a:pt x="1383995" y="1704087"/>
                    <a:pt x="1308405" y="1758198"/>
                  </a:cubicBezTo>
                  <a:cubicBezTo>
                    <a:pt x="1241488" y="1806113"/>
                    <a:pt x="1172094" y="1848659"/>
                    <a:pt x="1117570" y="1866833"/>
                  </a:cubicBezTo>
                  <a:cubicBezTo>
                    <a:pt x="1101461" y="1872203"/>
                    <a:pt x="1087417" y="1883769"/>
                    <a:pt x="1081634" y="1899878"/>
                  </a:cubicBezTo>
                  <a:cubicBezTo>
                    <a:pt x="1073372" y="1921771"/>
                    <a:pt x="1083286" y="1940358"/>
                    <a:pt x="1196052" y="1885008"/>
                  </a:cubicBezTo>
                  <a:cubicBezTo>
                    <a:pt x="1237358" y="1864768"/>
                    <a:pt x="1279490" y="1839571"/>
                    <a:pt x="1320797" y="1812309"/>
                  </a:cubicBezTo>
                  <a:cubicBezTo>
                    <a:pt x="1393082" y="1764807"/>
                    <a:pt x="1460825" y="1711935"/>
                    <a:pt x="1509153" y="1672281"/>
                  </a:cubicBezTo>
                  <a:cubicBezTo>
                    <a:pt x="1527740" y="1790830"/>
                    <a:pt x="1552524" y="1906074"/>
                    <a:pt x="1591765" y="2022145"/>
                  </a:cubicBezTo>
                  <a:cubicBezTo>
                    <a:pt x="1603331" y="2056429"/>
                    <a:pt x="1615723" y="2090300"/>
                    <a:pt x="1628115" y="2123758"/>
                  </a:cubicBezTo>
                  <a:cubicBezTo>
                    <a:pt x="1616549" y="2129128"/>
                    <a:pt x="1604983" y="2134085"/>
                    <a:pt x="1593417" y="2138628"/>
                  </a:cubicBezTo>
                  <a:cubicBezTo>
                    <a:pt x="1534349" y="2163412"/>
                    <a:pt x="1482717" y="2197696"/>
                    <a:pt x="1458346" y="2232806"/>
                  </a:cubicBezTo>
                  <a:cubicBezTo>
                    <a:pt x="1432323" y="2270808"/>
                    <a:pt x="1447606" y="2294765"/>
                    <a:pt x="1658268" y="2202240"/>
                  </a:cubicBezTo>
                  <a:cubicBezTo>
                    <a:pt x="1661160" y="2209262"/>
                    <a:pt x="1663638" y="2216284"/>
                    <a:pt x="1666529" y="2223306"/>
                  </a:cubicBezTo>
                  <a:cubicBezTo>
                    <a:pt x="1686769" y="2274939"/>
                    <a:pt x="1715684" y="2329463"/>
                    <a:pt x="1714031" y="2386052"/>
                  </a:cubicBezTo>
                  <a:cubicBezTo>
                    <a:pt x="1711553" y="2473208"/>
                    <a:pt x="1676856" y="2843725"/>
                    <a:pt x="1377799" y="2958143"/>
                  </a:cubicBezTo>
                  <a:cubicBezTo>
                    <a:pt x="1375321" y="3006471"/>
                    <a:pt x="1391843" y="3058930"/>
                    <a:pt x="1410844" y="3101889"/>
                  </a:cubicBezTo>
                  <a:cubicBezTo>
                    <a:pt x="1435214" y="3156826"/>
                    <a:pt x="1463716" y="3197306"/>
                    <a:pt x="1463716" y="3197306"/>
                  </a:cubicBezTo>
                  <a:lnTo>
                    <a:pt x="1402170" y="3227459"/>
                  </a:lnTo>
                  <a:cubicBezTo>
                    <a:pt x="1398865" y="3153521"/>
                    <a:pt x="1370364" y="3100236"/>
                    <a:pt x="1337732" y="3063061"/>
                  </a:cubicBezTo>
                  <a:cubicBezTo>
                    <a:pt x="1327818" y="3051908"/>
                    <a:pt x="1317492" y="3041995"/>
                    <a:pt x="1307165" y="3033320"/>
                  </a:cubicBezTo>
                  <a:cubicBezTo>
                    <a:pt x="1269164" y="3001928"/>
                    <a:pt x="1234466" y="2989536"/>
                    <a:pt x="1234466" y="2989536"/>
                  </a:cubicBezTo>
                  <a:cubicBezTo>
                    <a:pt x="1227858" y="2989949"/>
                    <a:pt x="1221249" y="2990362"/>
                    <a:pt x="1214226" y="2990775"/>
                  </a:cubicBezTo>
                  <a:cubicBezTo>
                    <a:pt x="892038" y="3007297"/>
                    <a:pt x="752423" y="2863139"/>
                    <a:pt x="654114" y="2714023"/>
                  </a:cubicBezTo>
                  <a:cubicBezTo>
                    <a:pt x="739205" y="2699153"/>
                    <a:pt x="879233" y="2697501"/>
                    <a:pt x="992825" y="2663630"/>
                  </a:cubicBezTo>
                  <a:cubicBezTo>
                    <a:pt x="1106417" y="2629759"/>
                    <a:pt x="1102700" y="2593822"/>
                    <a:pt x="1088242" y="2590518"/>
                  </a:cubicBezTo>
                  <a:cubicBezTo>
                    <a:pt x="1077503" y="2588039"/>
                    <a:pt x="1061806" y="2590931"/>
                    <a:pt x="1046523" y="2596714"/>
                  </a:cubicBezTo>
                  <a:cubicBezTo>
                    <a:pt x="937062" y="2637194"/>
                    <a:pt x="733009" y="2673130"/>
                    <a:pt x="637592" y="2688413"/>
                  </a:cubicBezTo>
                  <a:cubicBezTo>
                    <a:pt x="605786" y="2638020"/>
                    <a:pt x="577698" y="2588453"/>
                    <a:pt x="548371" y="2545081"/>
                  </a:cubicBezTo>
                  <a:cubicBezTo>
                    <a:pt x="547544" y="2544255"/>
                    <a:pt x="547131" y="2543016"/>
                    <a:pt x="546305" y="2542190"/>
                  </a:cubicBezTo>
                  <a:cubicBezTo>
                    <a:pt x="511608" y="2490144"/>
                    <a:pt x="483520" y="2432315"/>
                    <a:pt x="459975" y="2372008"/>
                  </a:cubicBezTo>
                  <a:cubicBezTo>
                    <a:pt x="530196" y="2373247"/>
                    <a:pt x="608678" y="2372421"/>
                    <a:pt x="680551" y="2367465"/>
                  </a:cubicBezTo>
                  <a:cubicBezTo>
                    <a:pt x="798686" y="2358790"/>
                    <a:pt x="802817" y="2348877"/>
                    <a:pt x="789186" y="2342681"/>
                  </a:cubicBezTo>
                  <a:cubicBezTo>
                    <a:pt x="779272" y="2338137"/>
                    <a:pt x="763576" y="2337311"/>
                    <a:pt x="747053" y="2339376"/>
                  </a:cubicBezTo>
                  <a:cubicBezTo>
                    <a:pt x="668985" y="2350116"/>
                    <a:pt x="548784" y="2349290"/>
                    <a:pt x="449649" y="2345572"/>
                  </a:cubicBezTo>
                  <a:cubicBezTo>
                    <a:pt x="430648" y="2294353"/>
                    <a:pt x="414539" y="2241894"/>
                    <a:pt x="400081" y="2189435"/>
                  </a:cubicBezTo>
                  <a:cubicBezTo>
                    <a:pt x="486824" y="2212566"/>
                    <a:pt x="616113" y="2242307"/>
                    <a:pt x="725161" y="2246024"/>
                  </a:cubicBezTo>
                  <a:cubicBezTo>
                    <a:pt x="839992" y="2250568"/>
                    <a:pt x="841232" y="2231154"/>
                    <a:pt x="826361" y="2215871"/>
                  </a:cubicBezTo>
                  <a:cubicBezTo>
                    <a:pt x="815209" y="2204718"/>
                    <a:pt x="799512" y="2200174"/>
                    <a:pt x="783816" y="2201827"/>
                  </a:cubicBezTo>
                  <a:cubicBezTo>
                    <a:pt x="678485" y="2211740"/>
                    <a:pt x="485585" y="2161347"/>
                    <a:pt x="383972" y="2130780"/>
                  </a:cubicBezTo>
                  <a:cubicBezTo>
                    <a:pt x="372819" y="2088234"/>
                    <a:pt x="362493" y="2045689"/>
                    <a:pt x="351753" y="2004796"/>
                  </a:cubicBezTo>
                  <a:cubicBezTo>
                    <a:pt x="334817" y="1939119"/>
                    <a:pt x="321600" y="1872203"/>
                    <a:pt x="309208" y="1804874"/>
                  </a:cubicBezTo>
                  <a:cubicBezTo>
                    <a:pt x="387690" y="1819744"/>
                    <a:pt x="546718" y="1847832"/>
                    <a:pt x="682616" y="1856094"/>
                  </a:cubicBezTo>
                  <a:cubicBezTo>
                    <a:pt x="800751" y="1863529"/>
                    <a:pt x="806121" y="1854028"/>
                    <a:pt x="793730" y="1845767"/>
                  </a:cubicBezTo>
                  <a:cubicBezTo>
                    <a:pt x="784642" y="1839984"/>
                    <a:pt x="768946" y="1837093"/>
                    <a:pt x="752423" y="1837093"/>
                  </a:cubicBezTo>
                  <a:cubicBezTo>
                    <a:pt x="619417" y="1837093"/>
                    <a:pt x="372406" y="1788765"/>
                    <a:pt x="303838" y="1774307"/>
                  </a:cubicBezTo>
                  <a:cubicBezTo>
                    <a:pt x="281946" y="1652041"/>
                    <a:pt x="263358" y="1528536"/>
                    <a:pt x="232791" y="1408335"/>
                  </a:cubicBezTo>
                  <a:cubicBezTo>
                    <a:pt x="312512" y="1405030"/>
                    <a:pt x="458736" y="1464924"/>
                    <a:pt x="518630" y="1466576"/>
                  </a:cubicBezTo>
                  <a:cubicBezTo>
                    <a:pt x="592155" y="1468642"/>
                    <a:pt x="761098" y="1366202"/>
                    <a:pt x="539283" y="1395943"/>
                  </a:cubicBezTo>
                  <a:cubicBezTo>
                    <a:pt x="360428" y="1419900"/>
                    <a:pt x="237335" y="1320353"/>
                    <a:pt x="195616" y="1280698"/>
                  </a:cubicBezTo>
                  <a:cubicBezTo>
                    <a:pt x="148527" y="1146040"/>
                    <a:pt x="71697" y="1017578"/>
                    <a:pt x="31630" y="880441"/>
                  </a:cubicBezTo>
                  <a:cubicBezTo>
                    <a:pt x="97307" y="876311"/>
                    <a:pt x="211725" y="899029"/>
                    <a:pt x="250140" y="899442"/>
                  </a:cubicBezTo>
                  <a:cubicBezTo>
                    <a:pt x="300534" y="900269"/>
                    <a:pt x="451714" y="842027"/>
                    <a:pt x="301359" y="864332"/>
                  </a:cubicBezTo>
                  <a:cubicBezTo>
                    <a:pt x="195616" y="880028"/>
                    <a:pt x="75415" y="835005"/>
                    <a:pt x="13868" y="806916"/>
                  </a:cubicBezTo>
                  <a:lnTo>
                    <a:pt x="13868" y="806916"/>
                  </a:lnTo>
                  <a:cubicBezTo>
                    <a:pt x="6433" y="762719"/>
                    <a:pt x="2716" y="704890"/>
                    <a:pt x="3129" y="640866"/>
                  </a:cubicBezTo>
                  <a:cubicBezTo>
                    <a:pt x="55588" y="638387"/>
                    <a:pt x="161745" y="688368"/>
                    <a:pt x="204290" y="692085"/>
                  </a:cubicBezTo>
                  <a:cubicBezTo>
                    <a:pt x="254684" y="696629"/>
                    <a:pt x="409582" y="649953"/>
                    <a:pt x="257988" y="661106"/>
                  </a:cubicBezTo>
                  <a:cubicBezTo>
                    <a:pt x="151418" y="668954"/>
                    <a:pt x="53522" y="606168"/>
                    <a:pt x="5194" y="568167"/>
                  </a:cubicBezTo>
                  <a:cubicBezTo>
                    <a:pt x="9325" y="474402"/>
                    <a:pt x="21717" y="376093"/>
                    <a:pt x="41957" y="298024"/>
                  </a:cubicBezTo>
                  <a:cubicBezTo>
                    <a:pt x="84089" y="136104"/>
                    <a:pt x="15521" y="3098"/>
                    <a:pt x="15521" y="3098"/>
                  </a:cubicBezTo>
                  <a:cubicBezTo>
                    <a:pt x="80784" y="6815"/>
                    <a:pt x="238574" y="-8881"/>
                    <a:pt x="439322" y="38208"/>
                  </a:cubicBezTo>
                  <a:cubicBezTo>
                    <a:pt x="557871" y="65883"/>
                    <a:pt x="638418" y="108842"/>
                    <a:pt x="711943" y="160888"/>
                  </a:cubicBezTo>
                  <a:cubicBezTo>
                    <a:pt x="711943" y="160888"/>
                    <a:pt x="711943" y="160888"/>
                    <a:pt x="711943" y="160888"/>
                  </a:cubicBezTo>
                  <a:cubicBezTo>
                    <a:pt x="712769" y="165431"/>
                    <a:pt x="733422" y="282328"/>
                    <a:pt x="694181" y="389311"/>
                  </a:cubicBezTo>
                  <a:cubicBezTo>
                    <a:pt x="684681" y="415747"/>
                    <a:pt x="671050" y="441770"/>
                    <a:pt x="652875" y="464901"/>
                  </a:cubicBezTo>
                  <a:cubicBezTo>
                    <a:pt x="559110" y="584276"/>
                    <a:pt x="684268" y="481424"/>
                    <a:pt x="708638" y="437639"/>
                  </a:cubicBezTo>
                  <a:cubicBezTo>
                    <a:pt x="712356" y="431030"/>
                    <a:pt x="715661" y="421943"/>
                    <a:pt x="719378" y="411203"/>
                  </a:cubicBezTo>
                  <a:cubicBezTo>
                    <a:pt x="739618" y="350070"/>
                    <a:pt x="759445" y="236065"/>
                    <a:pt x="797447" y="226978"/>
                  </a:cubicBezTo>
                  <a:lnTo>
                    <a:pt x="797447" y="226978"/>
                  </a:lnTo>
                  <a:cubicBezTo>
                    <a:pt x="818513" y="244326"/>
                    <a:pt x="839992" y="262088"/>
                    <a:pt x="863124" y="280263"/>
                  </a:cubicBezTo>
                  <a:cubicBezTo>
                    <a:pt x="864363" y="281089"/>
                    <a:pt x="865602" y="281915"/>
                    <a:pt x="866428" y="282741"/>
                  </a:cubicBezTo>
                  <a:cubicBezTo>
                    <a:pt x="862298" y="315373"/>
                    <a:pt x="846601" y="410377"/>
                    <a:pt x="814796" y="501664"/>
                  </a:cubicBezTo>
                  <a:cubicBezTo>
                    <a:pt x="797034" y="553297"/>
                    <a:pt x="773489" y="603690"/>
                    <a:pt x="744162" y="640866"/>
                  </a:cubicBezTo>
                  <a:cubicBezTo>
                    <a:pt x="650397" y="760240"/>
                    <a:pt x="775968" y="657388"/>
                    <a:pt x="799926" y="613603"/>
                  </a:cubicBezTo>
                  <a:cubicBezTo>
                    <a:pt x="807773" y="599146"/>
                    <a:pt x="822230" y="566514"/>
                    <a:pt x="839166" y="528100"/>
                  </a:cubicBezTo>
                  <a:cubicBezTo>
                    <a:pt x="870146" y="463662"/>
                    <a:pt x="908148" y="381463"/>
                    <a:pt x="937475" y="350896"/>
                  </a:cubicBezTo>
                  <a:close/>
                </a:path>
              </a:pathLst>
            </a:custGeom>
            <a:grpFill/>
            <a:ln w="9525" cap="flat">
              <a:noFill/>
              <a:prstDash val="solid"/>
              <a:miter/>
            </a:ln>
          </p:spPr>
          <p:txBody>
            <a:bodyPr rtlCol="0" anchor="ctr"/>
            <a:lstStyle/>
            <a:p>
              <a:endParaRPr lang="en-US"/>
            </a:p>
          </p:txBody>
        </p:sp>
        <p:grpSp>
          <p:nvGrpSpPr>
            <p:cNvPr id="124" name="Group 123">
              <a:extLst>
                <a:ext uri="{FF2B5EF4-FFF2-40B4-BE49-F238E27FC236}">
                  <a16:creationId xmlns:a16="http://schemas.microsoft.com/office/drawing/2014/main" id="{ACC641B2-1908-442A-96F7-72C405D4BD6C}"/>
                </a:ext>
              </a:extLst>
            </p:cNvPr>
            <p:cNvGrpSpPr/>
            <p:nvPr/>
          </p:nvGrpSpPr>
          <p:grpSpPr>
            <a:xfrm>
              <a:off x="3617777" y="354501"/>
              <a:ext cx="4664548" cy="8495204"/>
              <a:chOff x="3617777" y="354501"/>
              <a:chExt cx="4664548" cy="8495204"/>
            </a:xfrm>
            <a:grpFill/>
          </p:grpSpPr>
          <p:sp>
            <p:nvSpPr>
              <p:cNvPr id="125" name="Freeform: Shape 124">
                <a:extLst>
                  <a:ext uri="{FF2B5EF4-FFF2-40B4-BE49-F238E27FC236}">
                    <a16:creationId xmlns:a16="http://schemas.microsoft.com/office/drawing/2014/main" id="{6D2AB38D-C24B-4FF1-AA6D-53E0D2F0AD9C}"/>
                  </a:ext>
                </a:extLst>
              </p:cNvPr>
              <p:cNvSpPr/>
              <p:nvPr/>
            </p:nvSpPr>
            <p:spPr>
              <a:xfrm>
                <a:off x="7116893" y="4923445"/>
                <a:ext cx="1165432" cy="3926260"/>
              </a:xfrm>
              <a:custGeom>
                <a:avLst/>
                <a:gdLst>
                  <a:gd name="connsiteX0" fmla="*/ 30157 w 425453"/>
                  <a:gd name="connsiteY0" fmla="*/ 143126 h 1433324"/>
                  <a:gd name="connsiteX1" fmla="*/ 218513 w 425453"/>
                  <a:gd name="connsiteY1" fmla="*/ 3098 h 1433324"/>
                  <a:gd name="connsiteX2" fmla="*/ 301125 w 425453"/>
                  <a:gd name="connsiteY2" fmla="*/ 352961 h 1433324"/>
                  <a:gd name="connsiteX3" fmla="*/ 337475 w 425453"/>
                  <a:gd name="connsiteY3" fmla="*/ 454575 h 1433324"/>
                  <a:gd name="connsiteX4" fmla="*/ 302778 w 425453"/>
                  <a:gd name="connsiteY4" fmla="*/ 469445 h 1433324"/>
                  <a:gd name="connsiteX5" fmla="*/ 167707 w 425453"/>
                  <a:gd name="connsiteY5" fmla="*/ 563623 h 1433324"/>
                  <a:gd name="connsiteX6" fmla="*/ 367628 w 425453"/>
                  <a:gd name="connsiteY6" fmla="*/ 533056 h 1433324"/>
                  <a:gd name="connsiteX7" fmla="*/ 375889 w 425453"/>
                  <a:gd name="connsiteY7" fmla="*/ 554123 h 1433324"/>
                  <a:gd name="connsiteX8" fmla="*/ 423392 w 425453"/>
                  <a:gd name="connsiteY8" fmla="*/ 716869 h 1433324"/>
                  <a:gd name="connsiteX9" fmla="*/ 87160 w 425453"/>
                  <a:gd name="connsiteY9" fmla="*/ 1288960 h 1433324"/>
                  <a:gd name="connsiteX10" fmla="*/ 120205 w 425453"/>
                  <a:gd name="connsiteY10" fmla="*/ 1432705 h 1433324"/>
                  <a:gd name="connsiteX11" fmla="*/ 47505 w 425453"/>
                  <a:gd name="connsiteY11" fmla="*/ 1393878 h 1433324"/>
                  <a:gd name="connsiteX12" fmla="*/ 16939 w 425453"/>
                  <a:gd name="connsiteY12" fmla="*/ 1364137 h 1433324"/>
                  <a:gd name="connsiteX13" fmla="*/ 53288 w 425453"/>
                  <a:gd name="connsiteY13" fmla="*/ 1246414 h 1433324"/>
                  <a:gd name="connsiteX14" fmla="*/ 164815 w 425453"/>
                  <a:gd name="connsiteY14" fmla="*/ 720587 h 1433324"/>
                  <a:gd name="connsiteX15" fmla="*/ 30157 w 425453"/>
                  <a:gd name="connsiteY15" fmla="*/ 143126 h 143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5453" h="1433324">
                    <a:moveTo>
                      <a:pt x="30157" y="143126"/>
                    </a:moveTo>
                    <a:cubicBezTo>
                      <a:pt x="102443" y="95624"/>
                      <a:pt x="170185" y="42752"/>
                      <a:pt x="218513" y="3098"/>
                    </a:cubicBezTo>
                    <a:cubicBezTo>
                      <a:pt x="237101" y="121647"/>
                      <a:pt x="261884" y="236891"/>
                      <a:pt x="301125" y="352961"/>
                    </a:cubicBezTo>
                    <a:cubicBezTo>
                      <a:pt x="312691" y="387246"/>
                      <a:pt x="325083" y="421117"/>
                      <a:pt x="337475" y="454575"/>
                    </a:cubicBezTo>
                    <a:cubicBezTo>
                      <a:pt x="325909" y="459945"/>
                      <a:pt x="314344" y="464901"/>
                      <a:pt x="302778" y="469445"/>
                    </a:cubicBezTo>
                    <a:cubicBezTo>
                      <a:pt x="243710" y="494229"/>
                      <a:pt x="192077" y="528513"/>
                      <a:pt x="167707" y="563623"/>
                    </a:cubicBezTo>
                    <a:cubicBezTo>
                      <a:pt x="141684" y="601625"/>
                      <a:pt x="156967" y="625582"/>
                      <a:pt x="367628" y="533056"/>
                    </a:cubicBezTo>
                    <a:cubicBezTo>
                      <a:pt x="370520" y="540078"/>
                      <a:pt x="372998" y="547101"/>
                      <a:pt x="375889" y="554123"/>
                    </a:cubicBezTo>
                    <a:cubicBezTo>
                      <a:pt x="396130" y="605755"/>
                      <a:pt x="425044" y="660280"/>
                      <a:pt x="423392" y="716869"/>
                    </a:cubicBezTo>
                    <a:cubicBezTo>
                      <a:pt x="420913" y="804025"/>
                      <a:pt x="386216" y="1174542"/>
                      <a:pt x="87160" y="1288960"/>
                    </a:cubicBezTo>
                    <a:cubicBezTo>
                      <a:pt x="84681" y="1337288"/>
                      <a:pt x="101203" y="1389747"/>
                      <a:pt x="120205" y="1432705"/>
                    </a:cubicBezTo>
                    <a:cubicBezTo>
                      <a:pt x="97899" y="1423618"/>
                      <a:pt x="70224" y="1410813"/>
                      <a:pt x="47505" y="1393878"/>
                    </a:cubicBezTo>
                    <a:cubicBezTo>
                      <a:pt x="35527" y="1385203"/>
                      <a:pt x="24787" y="1375290"/>
                      <a:pt x="16939" y="1364137"/>
                    </a:cubicBezTo>
                    <a:cubicBezTo>
                      <a:pt x="-5779" y="1332744"/>
                      <a:pt x="-4953" y="1293504"/>
                      <a:pt x="53288" y="1246414"/>
                    </a:cubicBezTo>
                    <a:cubicBezTo>
                      <a:pt x="211491" y="1118778"/>
                      <a:pt x="211078" y="833766"/>
                      <a:pt x="164815" y="720587"/>
                    </a:cubicBezTo>
                    <a:cubicBezTo>
                      <a:pt x="139205" y="659453"/>
                      <a:pt x="97073" y="440117"/>
                      <a:pt x="30157" y="143126"/>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F9EDC05D-E534-40C2-BA6D-71EF9589EE7F}"/>
                  </a:ext>
                </a:extLst>
              </p:cNvPr>
              <p:cNvSpPr/>
              <p:nvPr/>
            </p:nvSpPr>
            <p:spPr>
              <a:xfrm>
                <a:off x="7068813" y="4413144"/>
                <a:ext cx="622318" cy="758095"/>
              </a:xfrm>
              <a:custGeom>
                <a:avLst/>
                <a:gdLst>
                  <a:gd name="connsiteX0" fmla="*/ 3098 w 227184"/>
                  <a:gd name="connsiteY0" fmla="*/ 138582 h 276751"/>
                  <a:gd name="connsiteX1" fmla="*/ 210868 w 227184"/>
                  <a:gd name="connsiteY1" fmla="*/ 3098 h 276751"/>
                  <a:gd name="connsiteX2" fmla="*/ 214999 w 227184"/>
                  <a:gd name="connsiteY2" fmla="*/ 37382 h 276751"/>
                  <a:gd name="connsiteX3" fmla="*/ 226151 w 227184"/>
                  <a:gd name="connsiteY3" fmla="*/ 122473 h 276751"/>
                  <a:gd name="connsiteX4" fmla="*/ 34904 w 227184"/>
                  <a:gd name="connsiteY4" fmla="*/ 274893 h 276751"/>
                  <a:gd name="connsiteX5" fmla="*/ 3098 w 227184"/>
                  <a:gd name="connsiteY5" fmla="*/ 138582 h 27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184" h="276751">
                    <a:moveTo>
                      <a:pt x="3098" y="138582"/>
                    </a:moveTo>
                    <a:cubicBezTo>
                      <a:pt x="87776" y="87362"/>
                      <a:pt x="166257" y="34078"/>
                      <a:pt x="210868" y="3098"/>
                    </a:cubicBezTo>
                    <a:cubicBezTo>
                      <a:pt x="212108" y="14251"/>
                      <a:pt x="213760" y="25816"/>
                      <a:pt x="214999" y="37382"/>
                    </a:cubicBezTo>
                    <a:cubicBezTo>
                      <a:pt x="218304" y="65883"/>
                      <a:pt x="222021" y="94385"/>
                      <a:pt x="226151" y="122473"/>
                    </a:cubicBezTo>
                    <a:cubicBezTo>
                      <a:pt x="182367" y="160888"/>
                      <a:pt x="110494" y="220782"/>
                      <a:pt x="34904" y="274893"/>
                    </a:cubicBezTo>
                    <a:cubicBezTo>
                      <a:pt x="24990" y="231108"/>
                      <a:pt x="14251" y="185671"/>
                      <a:pt x="3098" y="138582"/>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3D37A633-8735-4D6A-AC02-7D1CFA3C9688}"/>
                  </a:ext>
                </a:extLst>
              </p:cNvPr>
              <p:cNvSpPr/>
              <p:nvPr/>
            </p:nvSpPr>
            <p:spPr>
              <a:xfrm>
                <a:off x="6785940" y="3127776"/>
                <a:ext cx="848614" cy="1595396"/>
              </a:xfrm>
              <a:custGeom>
                <a:avLst/>
                <a:gdLst>
                  <a:gd name="connsiteX0" fmla="*/ 210455 w 309796"/>
                  <a:gd name="connsiteY0" fmla="*/ 3098 h 582417"/>
                  <a:gd name="connsiteX1" fmla="*/ 310003 w 309796"/>
                  <a:gd name="connsiteY1" fmla="*/ 440118 h 582417"/>
                  <a:gd name="connsiteX2" fmla="*/ 100168 w 309796"/>
                  <a:gd name="connsiteY2" fmla="*/ 582624 h 582417"/>
                  <a:gd name="connsiteX3" fmla="*/ 3098 w 309796"/>
                  <a:gd name="connsiteY3" fmla="*/ 205912 h 582417"/>
                  <a:gd name="connsiteX4" fmla="*/ 210455 w 309796"/>
                  <a:gd name="connsiteY4" fmla="*/ 3098 h 582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796" h="582417">
                    <a:moveTo>
                      <a:pt x="210455" y="3098"/>
                    </a:moveTo>
                    <a:cubicBezTo>
                      <a:pt x="265806" y="142713"/>
                      <a:pt x="291002" y="291415"/>
                      <a:pt x="310003" y="440118"/>
                    </a:cubicBezTo>
                    <a:cubicBezTo>
                      <a:pt x="282741" y="460358"/>
                      <a:pt x="194346" y="523143"/>
                      <a:pt x="100168" y="582624"/>
                    </a:cubicBezTo>
                    <a:cubicBezTo>
                      <a:pt x="71667" y="463662"/>
                      <a:pt x="39035" y="336439"/>
                      <a:pt x="3098" y="205912"/>
                    </a:cubicBezTo>
                    <a:cubicBezTo>
                      <a:pt x="60101" y="150974"/>
                      <a:pt x="148496" y="22512"/>
                      <a:pt x="210455" y="309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17B2E679-3589-4CC0-942E-701815278055}"/>
                  </a:ext>
                </a:extLst>
              </p:cNvPr>
              <p:cNvSpPr/>
              <p:nvPr/>
            </p:nvSpPr>
            <p:spPr>
              <a:xfrm>
                <a:off x="3617777" y="354501"/>
                <a:ext cx="1934843" cy="1074913"/>
              </a:xfrm>
              <a:custGeom>
                <a:avLst/>
                <a:gdLst>
                  <a:gd name="connsiteX0" fmla="*/ 681759 w 706335"/>
                  <a:gd name="connsiteY0" fmla="*/ 389311 h 392408"/>
                  <a:gd name="connsiteX1" fmla="*/ 3098 w 706335"/>
                  <a:gd name="connsiteY1" fmla="*/ 3098 h 392408"/>
                  <a:gd name="connsiteX2" fmla="*/ 426900 w 706335"/>
                  <a:gd name="connsiteY2" fmla="*/ 38208 h 392408"/>
                  <a:gd name="connsiteX3" fmla="*/ 699521 w 706335"/>
                  <a:gd name="connsiteY3" fmla="*/ 160888 h 392408"/>
                  <a:gd name="connsiteX4" fmla="*/ 699521 w 706335"/>
                  <a:gd name="connsiteY4" fmla="*/ 160888 h 392408"/>
                  <a:gd name="connsiteX5" fmla="*/ 681759 w 706335"/>
                  <a:gd name="connsiteY5" fmla="*/ 389311 h 39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335" h="392408">
                    <a:moveTo>
                      <a:pt x="681759" y="389311"/>
                    </a:moveTo>
                    <a:cubicBezTo>
                      <a:pt x="367419" y="123299"/>
                      <a:pt x="3098" y="3098"/>
                      <a:pt x="3098" y="3098"/>
                    </a:cubicBezTo>
                    <a:cubicBezTo>
                      <a:pt x="68362" y="6815"/>
                      <a:pt x="226151" y="-8881"/>
                      <a:pt x="426900" y="38208"/>
                    </a:cubicBezTo>
                    <a:cubicBezTo>
                      <a:pt x="545448" y="65883"/>
                      <a:pt x="625996" y="108842"/>
                      <a:pt x="699521" y="160888"/>
                    </a:cubicBezTo>
                    <a:cubicBezTo>
                      <a:pt x="699521" y="160888"/>
                      <a:pt x="699521" y="160888"/>
                      <a:pt x="699521" y="160888"/>
                    </a:cubicBezTo>
                    <a:cubicBezTo>
                      <a:pt x="699934" y="165431"/>
                      <a:pt x="721000" y="282328"/>
                      <a:pt x="681759" y="389311"/>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638895A9-5AC8-4FC1-BD61-B47DCECC49B1}"/>
                  </a:ext>
                </a:extLst>
              </p:cNvPr>
              <p:cNvSpPr/>
              <p:nvPr/>
            </p:nvSpPr>
            <p:spPr>
              <a:xfrm>
                <a:off x="5872830" y="1301556"/>
                <a:ext cx="1323839" cy="2217714"/>
              </a:xfrm>
              <a:custGeom>
                <a:avLst/>
                <a:gdLst>
                  <a:gd name="connsiteX0" fmla="*/ 100580 w 483282"/>
                  <a:gd name="connsiteY0" fmla="*/ 3098 h 809601"/>
                  <a:gd name="connsiteX1" fmla="*/ 289350 w 483282"/>
                  <a:gd name="connsiteY1" fmla="*/ 252174 h 809601"/>
                  <a:gd name="connsiteX2" fmla="*/ 483076 w 483282"/>
                  <a:gd name="connsiteY2" fmla="*/ 543796 h 809601"/>
                  <a:gd name="connsiteX3" fmla="*/ 317851 w 483282"/>
                  <a:gd name="connsiteY3" fmla="*/ 807330 h 809601"/>
                  <a:gd name="connsiteX4" fmla="*/ 262088 w 483282"/>
                  <a:gd name="connsiteY4" fmla="*/ 618973 h 809601"/>
                  <a:gd name="connsiteX5" fmla="*/ 3098 w 483282"/>
                  <a:gd name="connsiteY5" fmla="*/ 182367 h 809601"/>
                  <a:gd name="connsiteX6" fmla="*/ 100580 w 483282"/>
                  <a:gd name="connsiteY6" fmla="*/ 3098 h 80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3282" h="809601">
                    <a:moveTo>
                      <a:pt x="100580" y="3098"/>
                    </a:moveTo>
                    <a:cubicBezTo>
                      <a:pt x="171627" y="79101"/>
                      <a:pt x="231521" y="169975"/>
                      <a:pt x="289350" y="252174"/>
                    </a:cubicBezTo>
                    <a:cubicBezTo>
                      <a:pt x="356266" y="346765"/>
                      <a:pt x="426486" y="441770"/>
                      <a:pt x="483076" y="543796"/>
                    </a:cubicBezTo>
                    <a:cubicBezTo>
                      <a:pt x="475228" y="583863"/>
                      <a:pt x="442596" y="717282"/>
                      <a:pt x="317851" y="807330"/>
                    </a:cubicBezTo>
                    <a:cubicBezTo>
                      <a:pt x="300090" y="745370"/>
                      <a:pt x="281502" y="682172"/>
                      <a:pt x="262088" y="618973"/>
                    </a:cubicBezTo>
                    <a:cubicBezTo>
                      <a:pt x="210042" y="449618"/>
                      <a:pt x="115451" y="304633"/>
                      <a:pt x="3098" y="182367"/>
                    </a:cubicBezTo>
                    <a:cubicBezTo>
                      <a:pt x="33252" y="115864"/>
                      <a:pt x="71253" y="33665"/>
                      <a:pt x="100580" y="309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7CC689B5-22A0-41F9-9DB8-8188BC05EFC6}"/>
                  </a:ext>
                </a:extLst>
              </p:cNvPr>
              <p:cNvSpPr/>
              <p:nvPr/>
            </p:nvSpPr>
            <p:spPr>
              <a:xfrm>
                <a:off x="5545830" y="967768"/>
                <a:ext cx="418650" cy="769411"/>
              </a:xfrm>
              <a:custGeom>
                <a:avLst/>
                <a:gdLst>
                  <a:gd name="connsiteX0" fmla="*/ 81167 w 152832"/>
                  <a:gd name="connsiteY0" fmla="*/ 3098 h 280882"/>
                  <a:gd name="connsiteX1" fmla="*/ 81167 w 152832"/>
                  <a:gd name="connsiteY1" fmla="*/ 3098 h 280882"/>
                  <a:gd name="connsiteX2" fmla="*/ 146844 w 152832"/>
                  <a:gd name="connsiteY2" fmla="*/ 56383 h 280882"/>
                  <a:gd name="connsiteX3" fmla="*/ 150148 w 152832"/>
                  <a:gd name="connsiteY3" fmla="*/ 58861 h 280882"/>
                  <a:gd name="connsiteX4" fmla="*/ 98515 w 152832"/>
                  <a:gd name="connsiteY4" fmla="*/ 277784 h 280882"/>
                  <a:gd name="connsiteX5" fmla="*/ 3098 w 152832"/>
                  <a:gd name="connsiteY5" fmla="*/ 186911 h 280882"/>
                  <a:gd name="connsiteX6" fmla="*/ 81167 w 152832"/>
                  <a:gd name="connsiteY6" fmla="*/ 3098 h 280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832" h="280882">
                    <a:moveTo>
                      <a:pt x="81167" y="3098"/>
                    </a:moveTo>
                    <a:lnTo>
                      <a:pt x="81167" y="3098"/>
                    </a:lnTo>
                    <a:cubicBezTo>
                      <a:pt x="102646" y="20033"/>
                      <a:pt x="124125" y="38208"/>
                      <a:pt x="146844" y="56383"/>
                    </a:cubicBezTo>
                    <a:cubicBezTo>
                      <a:pt x="148083" y="57209"/>
                      <a:pt x="149322" y="58035"/>
                      <a:pt x="150148" y="58861"/>
                    </a:cubicBezTo>
                    <a:cubicBezTo>
                      <a:pt x="146017" y="91493"/>
                      <a:pt x="130321" y="186497"/>
                      <a:pt x="98515" y="277784"/>
                    </a:cubicBezTo>
                    <a:cubicBezTo>
                      <a:pt x="67949" y="245978"/>
                      <a:pt x="35730" y="215412"/>
                      <a:pt x="3098" y="186911"/>
                    </a:cubicBezTo>
                    <a:cubicBezTo>
                      <a:pt x="23338" y="126190"/>
                      <a:pt x="43165" y="12185"/>
                      <a:pt x="81167" y="3098"/>
                    </a:cubicBezTo>
                    <a:close/>
                  </a:path>
                </a:pathLst>
              </a:custGeom>
              <a:grpFill/>
              <a:ln w="9525" cap="flat">
                <a:noFill/>
                <a:prstDash val="solid"/>
                <a:miter/>
              </a:ln>
            </p:spPr>
            <p:txBody>
              <a:bodyPr rtlCol="0" anchor="ctr"/>
              <a:lstStyle/>
              <a:p>
                <a:endParaRPr lang="en-US"/>
              </a:p>
            </p:txBody>
          </p:sp>
        </p:grpSp>
      </p:grpSp>
      <p:grpSp>
        <p:nvGrpSpPr>
          <p:cNvPr id="204" name="Group 203">
            <a:extLst>
              <a:ext uri="{FF2B5EF4-FFF2-40B4-BE49-F238E27FC236}">
                <a16:creationId xmlns:a16="http://schemas.microsoft.com/office/drawing/2014/main" id="{5DB753FE-FD93-4646-8912-13E8F1EDC3C6}"/>
              </a:ext>
            </a:extLst>
          </p:cNvPr>
          <p:cNvGrpSpPr/>
          <p:nvPr/>
        </p:nvGrpSpPr>
        <p:grpSpPr>
          <a:xfrm rot="19709716">
            <a:off x="-713951" y="3965485"/>
            <a:ext cx="770951" cy="1153345"/>
            <a:chOff x="15923872" y="2225971"/>
            <a:chExt cx="3223161" cy="5407397"/>
          </a:xfrm>
          <a:solidFill>
            <a:srgbClr val="8CA771"/>
          </a:solidFill>
        </p:grpSpPr>
        <p:sp>
          <p:nvSpPr>
            <p:cNvPr id="205" name="Freeform: Shape 204">
              <a:extLst>
                <a:ext uri="{FF2B5EF4-FFF2-40B4-BE49-F238E27FC236}">
                  <a16:creationId xmlns:a16="http://schemas.microsoft.com/office/drawing/2014/main" id="{35B22A81-B6FC-455F-8E8D-1DA001317204}"/>
                </a:ext>
              </a:extLst>
            </p:cNvPr>
            <p:cNvSpPr/>
            <p:nvPr/>
          </p:nvSpPr>
          <p:spPr>
            <a:xfrm>
              <a:off x="15923872" y="2225971"/>
              <a:ext cx="3034763" cy="5407397"/>
            </a:xfrm>
            <a:custGeom>
              <a:avLst/>
              <a:gdLst>
                <a:gd name="connsiteX0" fmla="*/ 110204 w 2044656"/>
                <a:gd name="connsiteY0" fmla="*/ 764350 h 3643206"/>
                <a:gd name="connsiteX1" fmla="*/ 391086 w 2044656"/>
                <a:gd name="connsiteY1" fmla="*/ 466532 h 3643206"/>
                <a:gd name="connsiteX2" fmla="*/ 437761 w 2044656"/>
                <a:gd name="connsiteY2" fmla="*/ 706108 h 3643206"/>
                <a:gd name="connsiteX3" fmla="*/ 534418 w 2044656"/>
                <a:gd name="connsiteY3" fmla="*/ 1081168 h 3643206"/>
                <a:gd name="connsiteX4" fmla="*/ 642227 w 2044656"/>
                <a:gd name="connsiteY4" fmla="*/ 1077451 h 3643206"/>
                <a:gd name="connsiteX5" fmla="*/ 495177 w 2044656"/>
                <a:gd name="connsiteY5" fmla="*/ 667693 h 3643206"/>
                <a:gd name="connsiteX6" fmla="*/ 685598 w 2044656"/>
                <a:gd name="connsiteY6" fmla="*/ 233152 h 3643206"/>
                <a:gd name="connsiteX7" fmla="*/ 956981 w 2044656"/>
                <a:gd name="connsiteY7" fmla="*/ 181106 h 3643206"/>
                <a:gd name="connsiteX8" fmla="*/ 919805 w 2044656"/>
                <a:gd name="connsiteY8" fmla="*/ 751545 h 3643206"/>
                <a:gd name="connsiteX9" fmla="*/ 1002830 w 2044656"/>
                <a:gd name="connsiteY9" fmla="*/ 754436 h 3643206"/>
                <a:gd name="connsiteX10" fmla="*/ 1024309 w 2044656"/>
                <a:gd name="connsiteY10" fmla="*/ 237283 h 3643206"/>
                <a:gd name="connsiteX11" fmla="*/ 1168056 w 2044656"/>
                <a:gd name="connsiteY11" fmla="*/ 79080 h 3643206"/>
                <a:gd name="connsiteX12" fmla="*/ 1489004 w 2044656"/>
                <a:gd name="connsiteY12" fmla="*/ 100146 h 3643206"/>
                <a:gd name="connsiteX13" fmla="*/ 1360541 w 2044656"/>
                <a:gd name="connsiteY13" fmla="*/ 450836 h 3643206"/>
                <a:gd name="connsiteX14" fmla="*/ 1372108 w 2044656"/>
                <a:gd name="connsiteY14" fmla="*/ 596233 h 3643206"/>
                <a:gd name="connsiteX15" fmla="*/ 1509243 w 2044656"/>
                <a:gd name="connsiteY15" fmla="*/ 248848 h 3643206"/>
                <a:gd name="connsiteX16" fmla="*/ 1719905 w 2044656"/>
                <a:gd name="connsiteY16" fmla="*/ 24969 h 3643206"/>
                <a:gd name="connsiteX17" fmla="*/ 1975592 w 2044656"/>
                <a:gd name="connsiteY17" fmla="*/ 13816 h 3643206"/>
                <a:gd name="connsiteX18" fmla="*/ 2038376 w 2044656"/>
                <a:gd name="connsiteY18" fmla="*/ 371528 h 3643206"/>
                <a:gd name="connsiteX19" fmla="*/ 2041268 w 2044656"/>
                <a:gd name="connsiteY19" fmla="*/ 506599 h 3643206"/>
                <a:gd name="connsiteX20" fmla="*/ 1960721 w 2044656"/>
                <a:gd name="connsiteY20" fmla="*/ 543775 h 3643206"/>
                <a:gd name="connsiteX21" fmla="*/ 1625728 w 2044656"/>
                <a:gd name="connsiteY21" fmla="*/ 709412 h 3643206"/>
                <a:gd name="connsiteX22" fmla="*/ 1771538 w 2044656"/>
                <a:gd name="connsiteY22" fmla="*/ 708586 h 3643206"/>
                <a:gd name="connsiteX23" fmla="*/ 2037138 w 2044656"/>
                <a:gd name="connsiteY23" fmla="*/ 596233 h 3643206"/>
                <a:gd name="connsiteX24" fmla="*/ 1939655 w 2044656"/>
                <a:gd name="connsiteY24" fmla="*/ 1037797 h 3643206"/>
                <a:gd name="connsiteX25" fmla="*/ 1498917 w 2044656"/>
                <a:gd name="connsiteY25" fmla="*/ 1091082 h 3643206"/>
                <a:gd name="connsiteX26" fmla="*/ 1508832 w 2044656"/>
                <a:gd name="connsiteY26" fmla="*/ 1173694 h 3643206"/>
                <a:gd name="connsiteX27" fmla="*/ 1906610 w 2044656"/>
                <a:gd name="connsiteY27" fmla="*/ 1117931 h 3643206"/>
                <a:gd name="connsiteX28" fmla="*/ 1622010 w 2044656"/>
                <a:gd name="connsiteY28" fmla="*/ 1556189 h 3643206"/>
                <a:gd name="connsiteX29" fmla="*/ 1249014 w 2044656"/>
                <a:gd name="connsiteY29" fmla="*/ 1533471 h 3643206"/>
                <a:gd name="connsiteX30" fmla="*/ 1254385 w 2044656"/>
                <a:gd name="connsiteY30" fmla="*/ 1641280 h 3643206"/>
                <a:gd name="connsiteX31" fmla="*/ 1476198 w 2044656"/>
                <a:gd name="connsiteY31" fmla="*/ 1697456 h 3643206"/>
                <a:gd name="connsiteX32" fmla="*/ 1285365 w 2044656"/>
                <a:gd name="connsiteY32" fmla="*/ 1837897 h 3643206"/>
                <a:gd name="connsiteX33" fmla="*/ 1085030 w 2044656"/>
                <a:gd name="connsiteY33" fmla="*/ 1749502 h 3643206"/>
                <a:gd name="connsiteX34" fmla="*/ 1081312 w 2044656"/>
                <a:gd name="connsiteY34" fmla="*/ 1807744 h 3643206"/>
                <a:gd name="connsiteX35" fmla="*/ 1164750 w 2044656"/>
                <a:gd name="connsiteY35" fmla="*/ 1906466 h 3643206"/>
                <a:gd name="connsiteX36" fmla="*/ 812822 w 2044656"/>
                <a:gd name="connsiteY36" fmla="*/ 2037820 h 3643206"/>
                <a:gd name="connsiteX37" fmla="*/ 772755 w 2044656"/>
                <a:gd name="connsiteY37" fmla="*/ 1881269 h 3643206"/>
                <a:gd name="connsiteX38" fmla="*/ 703360 w 2044656"/>
                <a:gd name="connsiteY38" fmla="*/ 1566516 h 3643206"/>
                <a:gd name="connsiteX39" fmla="*/ 495590 w 2044656"/>
                <a:gd name="connsiteY39" fmla="*/ 2082017 h 3643206"/>
                <a:gd name="connsiteX40" fmla="*/ 471220 w 2044656"/>
                <a:gd name="connsiteY40" fmla="*/ 3642152 h 3643206"/>
                <a:gd name="connsiteX41" fmla="*/ 415456 w 2044656"/>
                <a:gd name="connsiteY41" fmla="*/ 3640500 h 3643206"/>
                <a:gd name="connsiteX42" fmla="*/ 421239 w 2044656"/>
                <a:gd name="connsiteY42" fmla="*/ 2082843 h 3643206"/>
                <a:gd name="connsiteX43" fmla="*/ 643054 w 2044656"/>
                <a:gd name="connsiteY43" fmla="*/ 1522318 h 3643206"/>
                <a:gd name="connsiteX44" fmla="*/ 323757 w 2044656"/>
                <a:gd name="connsiteY44" fmla="*/ 1479360 h 3643206"/>
                <a:gd name="connsiteX45" fmla="*/ 16438 w 2044656"/>
                <a:gd name="connsiteY45" fmla="*/ 1239371 h 3643206"/>
                <a:gd name="connsiteX46" fmla="*/ 110204 w 2044656"/>
                <a:gd name="connsiteY46" fmla="*/ 764350 h 3643206"/>
                <a:gd name="connsiteX47" fmla="*/ 1479918 w 2044656"/>
                <a:gd name="connsiteY47" fmla="*/ 725935 h 3643206"/>
                <a:gd name="connsiteX48" fmla="*/ 1473308 w 2044656"/>
                <a:gd name="connsiteY48" fmla="*/ 687520 h 3643206"/>
                <a:gd name="connsiteX49" fmla="*/ 1403501 w 2044656"/>
                <a:gd name="connsiteY49" fmla="*/ 739979 h 3643206"/>
                <a:gd name="connsiteX50" fmla="*/ 1479918 w 2044656"/>
                <a:gd name="connsiteY50" fmla="*/ 725935 h 3643206"/>
                <a:gd name="connsiteX51" fmla="*/ 1234971 w 2044656"/>
                <a:gd name="connsiteY51" fmla="*/ 526839 h 3643206"/>
                <a:gd name="connsiteX52" fmla="*/ 1245297 w 2044656"/>
                <a:gd name="connsiteY52" fmla="*/ 685042 h 3643206"/>
                <a:gd name="connsiteX53" fmla="*/ 1299822 w 2044656"/>
                <a:gd name="connsiteY53" fmla="*/ 554927 h 3643206"/>
                <a:gd name="connsiteX54" fmla="*/ 1234971 w 2044656"/>
                <a:gd name="connsiteY54" fmla="*/ 526839 h 3643206"/>
                <a:gd name="connsiteX55" fmla="*/ 1347738 w 2044656"/>
                <a:gd name="connsiteY55" fmla="*/ 1027883 h 3643206"/>
                <a:gd name="connsiteX56" fmla="*/ 1151945 w 2044656"/>
                <a:gd name="connsiteY56" fmla="*/ 1015491 h 3643206"/>
                <a:gd name="connsiteX57" fmla="*/ 1289496 w 2044656"/>
                <a:gd name="connsiteY57" fmla="*/ 1128257 h 3643206"/>
                <a:gd name="connsiteX58" fmla="*/ 1347738 w 2044656"/>
                <a:gd name="connsiteY58" fmla="*/ 1027883 h 3643206"/>
                <a:gd name="connsiteX59" fmla="*/ 1168467 w 2044656"/>
                <a:gd name="connsiteY59" fmla="*/ 1435162 h 3643206"/>
                <a:gd name="connsiteX60" fmla="*/ 1242818 w 2044656"/>
                <a:gd name="connsiteY60" fmla="*/ 1345941 h 3643206"/>
                <a:gd name="connsiteX61" fmla="*/ 990852 w 2044656"/>
                <a:gd name="connsiteY61" fmla="*/ 1282329 h 3643206"/>
                <a:gd name="connsiteX62" fmla="*/ 1168467 w 2044656"/>
                <a:gd name="connsiteY62" fmla="*/ 1435162 h 3643206"/>
                <a:gd name="connsiteX63" fmla="*/ 857019 w 2044656"/>
                <a:gd name="connsiteY63" fmla="*/ 936596 h 3643206"/>
                <a:gd name="connsiteX64" fmla="*/ 854954 w 2044656"/>
                <a:gd name="connsiteY64" fmla="*/ 795742 h 3643206"/>
                <a:gd name="connsiteX65" fmla="*/ 783907 w 2044656"/>
                <a:gd name="connsiteY65" fmla="*/ 796155 h 3643206"/>
                <a:gd name="connsiteX66" fmla="*/ 857019 w 2044656"/>
                <a:gd name="connsiteY66" fmla="*/ 936596 h 3643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044656" h="3643206">
                  <a:moveTo>
                    <a:pt x="110204" y="764350"/>
                  </a:moveTo>
                  <a:cubicBezTo>
                    <a:pt x="157706" y="611104"/>
                    <a:pt x="355562" y="461162"/>
                    <a:pt x="391086" y="466532"/>
                  </a:cubicBezTo>
                  <a:cubicBezTo>
                    <a:pt x="426609" y="471902"/>
                    <a:pt x="443957" y="547079"/>
                    <a:pt x="437761" y="706108"/>
                  </a:cubicBezTo>
                  <a:cubicBezTo>
                    <a:pt x="431565" y="865550"/>
                    <a:pt x="490633" y="994838"/>
                    <a:pt x="534418" y="1081168"/>
                  </a:cubicBezTo>
                  <a:cubicBezTo>
                    <a:pt x="578202" y="1167911"/>
                    <a:pt x="634792" y="1112561"/>
                    <a:pt x="642227" y="1077451"/>
                  </a:cubicBezTo>
                  <a:cubicBezTo>
                    <a:pt x="649662" y="1042340"/>
                    <a:pt x="511700" y="776328"/>
                    <a:pt x="495177" y="667693"/>
                  </a:cubicBezTo>
                  <a:cubicBezTo>
                    <a:pt x="479067" y="559471"/>
                    <a:pt x="613726" y="311221"/>
                    <a:pt x="685598" y="233152"/>
                  </a:cubicBezTo>
                  <a:cubicBezTo>
                    <a:pt x="757058" y="155083"/>
                    <a:pt x="969373" y="135256"/>
                    <a:pt x="956981" y="181106"/>
                  </a:cubicBezTo>
                  <a:cubicBezTo>
                    <a:pt x="944589" y="226956"/>
                    <a:pt x="904935" y="642083"/>
                    <a:pt x="919805" y="751545"/>
                  </a:cubicBezTo>
                  <a:cubicBezTo>
                    <a:pt x="934675" y="860593"/>
                    <a:pt x="984656" y="817222"/>
                    <a:pt x="1002830" y="754436"/>
                  </a:cubicBezTo>
                  <a:cubicBezTo>
                    <a:pt x="1021005" y="692064"/>
                    <a:pt x="1011091" y="313286"/>
                    <a:pt x="1024309" y="237283"/>
                  </a:cubicBezTo>
                  <a:cubicBezTo>
                    <a:pt x="1037528" y="161279"/>
                    <a:pt x="1087095" y="123278"/>
                    <a:pt x="1168056" y="79080"/>
                  </a:cubicBezTo>
                  <a:cubicBezTo>
                    <a:pt x="1249014" y="34882"/>
                    <a:pt x="1489004" y="100146"/>
                    <a:pt x="1489004" y="100146"/>
                  </a:cubicBezTo>
                  <a:cubicBezTo>
                    <a:pt x="1466699" y="140626"/>
                    <a:pt x="1380783" y="392181"/>
                    <a:pt x="1360541" y="450836"/>
                  </a:cubicBezTo>
                  <a:cubicBezTo>
                    <a:pt x="1340301" y="509490"/>
                    <a:pt x="1323779" y="607799"/>
                    <a:pt x="1372108" y="596233"/>
                  </a:cubicBezTo>
                  <a:cubicBezTo>
                    <a:pt x="1420435" y="585081"/>
                    <a:pt x="1465047" y="426465"/>
                    <a:pt x="1509243" y="248848"/>
                  </a:cubicBezTo>
                  <a:cubicBezTo>
                    <a:pt x="1553028" y="71232"/>
                    <a:pt x="1653815" y="48513"/>
                    <a:pt x="1719905" y="24969"/>
                  </a:cubicBezTo>
                  <a:cubicBezTo>
                    <a:pt x="1807475" y="-6011"/>
                    <a:pt x="1906196" y="1424"/>
                    <a:pt x="1975592" y="13816"/>
                  </a:cubicBezTo>
                  <a:cubicBezTo>
                    <a:pt x="2009462" y="127821"/>
                    <a:pt x="2030942" y="247609"/>
                    <a:pt x="2038376" y="371528"/>
                  </a:cubicBezTo>
                  <a:cubicBezTo>
                    <a:pt x="2041268" y="416965"/>
                    <a:pt x="2042093" y="461988"/>
                    <a:pt x="2041268" y="506599"/>
                  </a:cubicBezTo>
                  <a:cubicBezTo>
                    <a:pt x="2018963" y="520230"/>
                    <a:pt x="1992114" y="532622"/>
                    <a:pt x="1960721" y="543775"/>
                  </a:cubicBezTo>
                  <a:cubicBezTo>
                    <a:pt x="1788060" y="605321"/>
                    <a:pt x="1632750" y="660258"/>
                    <a:pt x="1625728" y="709412"/>
                  </a:cubicBezTo>
                  <a:cubicBezTo>
                    <a:pt x="1618293" y="758567"/>
                    <a:pt x="1713709" y="730892"/>
                    <a:pt x="1771538" y="708586"/>
                  </a:cubicBezTo>
                  <a:cubicBezTo>
                    <a:pt x="1836803" y="683803"/>
                    <a:pt x="1944199" y="650345"/>
                    <a:pt x="2037138" y="596233"/>
                  </a:cubicBezTo>
                  <a:cubicBezTo>
                    <a:pt x="2025571" y="749893"/>
                    <a:pt x="1992114" y="898182"/>
                    <a:pt x="1939655" y="1037797"/>
                  </a:cubicBezTo>
                  <a:cubicBezTo>
                    <a:pt x="1803344" y="1054319"/>
                    <a:pt x="1548073" y="1072081"/>
                    <a:pt x="1498917" y="1091082"/>
                  </a:cubicBezTo>
                  <a:cubicBezTo>
                    <a:pt x="1438198" y="1114213"/>
                    <a:pt x="1398957" y="1167911"/>
                    <a:pt x="1508832" y="1173694"/>
                  </a:cubicBezTo>
                  <a:cubicBezTo>
                    <a:pt x="1576574" y="1176999"/>
                    <a:pt x="1764103" y="1140236"/>
                    <a:pt x="1906610" y="1117931"/>
                  </a:cubicBezTo>
                  <a:cubicBezTo>
                    <a:pt x="1835976" y="1279438"/>
                    <a:pt x="1739320" y="1427314"/>
                    <a:pt x="1622010" y="1556189"/>
                  </a:cubicBezTo>
                  <a:cubicBezTo>
                    <a:pt x="1358476" y="1500013"/>
                    <a:pt x="1276690" y="1525210"/>
                    <a:pt x="1249014" y="1533471"/>
                  </a:cubicBezTo>
                  <a:cubicBezTo>
                    <a:pt x="1215144" y="1543798"/>
                    <a:pt x="1164750" y="1604931"/>
                    <a:pt x="1254385" y="1641280"/>
                  </a:cubicBezTo>
                  <a:cubicBezTo>
                    <a:pt x="1333281" y="1673086"/>
                    <a:pt x="1355172" y="1686304"/>
                    <a:pt x="1476198" y="1697456"/>
                  </a:cubicBezTo>
                  <a:cubicBezTo>
                    <a:pt x="1416304" y="1748676"/>
                    <a:pt x="1352693" y="1795765"/>
                    <a:pt x="1285365" y="1837897"/>
                  </a:cubicBezTo>
                  <a:cubicBezTo>
                    <a:pt x="1185817" y="1781721"/>
                    <a:pt x="1085030" y="1749502"/>
                    <a:pt x="1085030" y="1749502"/>
                  </a:cubicBezTo>
                  <a:cubicBezTo>
                    <a:pt x="1006135" y="1719762"/>
                    <a:pt x="1081312" y="1807744"/>
                    <a:pt x="1081312" y="1807744"/>
                  </a:cubicBezTo>
                  <a:lnTo>
                    <a:pt x="1164750" y="1906466"/>
                  </a:lnTo>
                  <a:cubicBezTo>
                    <a:pt x="1054463" y="1963055"/>
                    <a:pt x="936740" y="2007253"/>
                    <a:pt x="812822" y="2037820"/>
                  </a:cubicBezTo>
                  <a:cubicBezTo>
                    <a:pt x="784321" y="1993209"/>
                    <a:pt x="769450" y="1939924"/>
                    <a:pt x="772755" y="1881269"/>
                  </a:cubicBezTo>
                  <a:cubicBezTo>
                    <a:pt x="781016" y="1728849"/>
                    <a:pt x="732274" y="1582625"/>
                    <a:pt x="703360" y="1566516"/>
                  </a:cubicBezTo>
                  <a:cubicBezTo>
                    <a:pt x="703360" y="1566516"/>
                    <a:pt x="584398" y="1738350"/>
                    <a:pt x="495590" y="2082017"/>
                  </a:cubicBezTo>
                  <a:cubicBezTo>
                    <a:pt x="406369" y="2427750"/>
                    <a:pt x="347714" y="2947795"/>
                    <a:pt x="471220" y="3642152"/>
                  </a:cubicBezTo>
                  <a:lnTo>
                    <a:pt x="415456" y="3640500"/>
                  </a:lnTo>
                  <a:cubicBezTo>
                    <a:pt x="415456" y="3640500"/>
                    <a:pt x="265102" y="2797027"/>
                    <a:pt x="421239" y="2082843"/>
                  </a:cubicBezTo>
                  <a:cubicBezTo>
                    <a:pt x="466263" y="1877552"/>
                    <a:pt x="536484" y="1682999"/>
                    <a:pt x="643054" y="1522318"/>
                  </a:cubicBezTo>
                  <a:cubicBezTo>
                    <a:pt x="624466" y="1495056"/>
                    <a:pt x="474524" y="1457881"/>
                    <a:pt x="323757" y="1479360"/>
                  </a:cubicBezTo>
                  <a:cubicBezTo>
                    <a:pt x="172576" y="1500426"/>
                    <a:pt x="64354" y="1391791"/>
                    <a:pt x="16438" y="1239371"/>
                  </a:cubicBezTo>
                  <a:cubicBezTo>
                    <a:pt x="-31890" y="1086951"/>
                    <a:pt x="63114" y="917596"/>
                    <a:pt x="110204" y="764350"/>
                  </a:cubicBezTo>
                  <a:close/>
                  <a:moveTo>
                    <a:pt x="1479918" y="725935"/>
                  </a:moveTo>
                  <a:cubicBezTo>
                    <a:pt x="1520810" y="699499"/>
                    <a:pt x="1488590" y="685455"/>
                    <a:pt x="1473308" y="687520"/>
                  </a:cubicBezTo>
                  <a:cubicBezTo>
                    <a:pt x="1458024" y="689585"/>
                    <a:pt x="1403501" y="739979"/>
                    <a:pt x="1403501" y="739979"/>
                  </a:cubicBezTo>
                  <a:cubicBezTo>
                    <a:pt x="1403501" y="739979"/>
                    <a:pt x="1439023" y="752371"/>
                    <a:pt x="1479918" y="725935"/>
                  </a:cubicBezTo>
                  <a:close/>
                  <a:moveTo>
                    <a:pt x="1234971" y="526839"/>
                  </a:moveTo>
                  <a:cubicBezTo>
                    <a:pt x="1222579" y="552036"/>
                    <a:pt x="1245297" y="685042"/>
                    <a:pt x="1245297" y="685042"/>
                  </a:cubicBezTo>
                  <a:cubicBezTo>
                    <a:pt x="1245297" y="685042"/>
                    <a:pt x="1299822" y="643323"/>
                    <a:pt x="1299822" y="554927"/>
                  </a:cubicBezTo>
                  <a:cubicBezTo>
                    <a:pt x="1300236" y="466532"/>
                    <a:pt x="1247362" y="501229"/>
                    <a:pt x="1234971" y="526839"/>
                  </a:cubicBezTo>
                  <a:close/>
                  <a:moveTo>
                    <a:pt x="1347738" y="1027883"/>
                  </a:moveTo>
                  <a:cubicBezTo>
                    <a:pt x="1308908" y="1001447"/>
                    <a:pt x="1151945" y="1015491"/>
                    <a:pt x="1151945" y="1015491"/>
                  </a:cubicBezTo>
                  <a:cubicBezTo>
                    <a:pt x="1151945" y="1015491"/>
                    <a:pt x="1146162" y="1106778"/>
                    <a:pt x="1289496" y="1128257"/>
                  </a:cubicBezTo>
                  <a:cubicBezTo>
                    <a:pt x="1432827" y="1149736"/>
                    <a:pt x="1386565" y="1054732"/>
                    <a:pt x="1347738" y="1027883"/>
                  </a:cubicBezTo>
                  <a:close/>
                  <a:moveTo>
                    <a:pt x="1168467" y="1435162"/>
                  </a:moveTo>
                  <a:cubicBezTo>
                    <a:pt x="1306018" y="1480186"/>
                    <a:pt x="1276277" y="1378573"/>
                    <a:pt x="1242818" y="1345941"/>
                  </a:cubicBezTo>
                  <a:cubicBezTo>
                    <a:pt x="1209362" y="1312896"/>
                    <a:pt x="990852" y="1282329"/>
                    <a:pt x="990852" y="1282329"/>
                  </a:cubicBezTo>
                  <a:cubicBezTo>
                    <a:pt x="990852" y="1282329"/>
                    <a:pt x="1030918" y="1390551"/>
                    <a:pt x="1168467" y="1435162"/>
                  </a:cubicBezTo>
                  <a:close/>
                  <a:moveTo>
                    <a:pt x="857019" y="936596"/>
                  </a:moveTo>
                  <a:cubicBezTo>
                    <a:pt x="857019" y="936596"/>
                    <a:pt x="890064" y="876289"/>
                    <a:pt x="854954" y="795742"/>
                  </a:cubicBezTo>
                  <a:cubicBezTo>
                    <a:pt x="819431" y="714782"/>
                    <a:pt x="785560" y="767654"/>
                    <a:pt x="783907" y="796155"/>
                  </a:cubicBezTo>
                  <a:cubicBezTo>
                    <a:pt x="782668" y="824244"/>
                    <a:pt x="857019" y="936596"/>
                    <a:pt x="857019" y="936596"/>
                  </a:cubicBezTo>
                  <a:close/>
                </a:path>
              </a:pathLst>
            </a:custGeom>
            <a:grpFill/>
            <a:ln w="9525" cap="flat">
              <a:noFill/>
              <a:prstDash val="solid"/>
              <a:miter/>
            </a:ln>
          </p:spPr>
          <p:txBody>
            <a:bodyPr rtlCol="0" anchor="ctr"/>
            <a:lstStyle/>
            <a:p>
              <a:endParaRPr lang="en-US"/>
            </a:p>
          </p:txBody>
        </p:sp>
        <p:grpSp>
          <p:nvGrpSpPr>
            <p:cNvPr id="206" name="Group 205">
              <a:extLst>
                <a:ext uri="{FF2B5EF4-FFF2-40B4-BE49-F238E27FC236}">
                  <a16:creationId xmlns:a16="http://schemas.microsoft.com/office/drawing/2014/main" id="{08AAE58D-E743-48B8-8879-C9C65F83FC3F}"/>
                </a:ext>
              </a:extLst>
            </p:cNvPr>
            <p:cNvGrpSpPr/>
            <p:nvPr/>
          </p:nvGrpSpPr>
          <p:grpSpPr>
            <a:xfrm>
              <a:off x="17125698" y="2241879"/>
              <a:ext cx="2021335" cy="3207041"/>
              <a:chOff x="17125698" y="2241879"/>
              <a:chExt cx="2021335" cy="3207041"/>
            </a:xfrm>
            <a:grpFill/>
          </p:grpSpPr>
          <p:sp>
            <p:nvSpPr>
              <p:cNvPr id="207" name="Freeform: Shape 206">
                <a:extLst>
                  <a:ext uri="{FF2B5EF4-FFF2-40B4-BE49-F238E27FC236}">
                    <a16:creationId xmlns:a16="http://schemas.microsoft.com/office/drawing/2014/main" id="{33E37B9B-5596-451D-BBE8-3C172F3EE105}"/>
                  </a:ext>
                </a:extLst>
              </p:cNvPr>
              <p:cNvSpPr/>
              <p:nvPr/>
            </p:nvSpPr>
            <p:spPr>
              <a:xfrm>
                <a:off x="18851529" y="2241879"/>
                <a:ext cx="288149" cy="735700"/>
              </a:xfrm>
              <a:custGeom>
                <a:avLst/>
                <a:gdLst>
                  <a:gd name="connsiteX0" fmla="*/ 65882 w 194139"/>
                  <a:gd name="connsiteY0" fmla="*/ 360397 h 495674"/>
                  <a:gd name="connsiteX1" fmla="*/ 68774 w 194139"/>
                  <a:gd name="connsiteY1" fmla="*/ 495468 h 495674"/>
                  <a:gd name="connsiteX2" fmla="*/ 193518 w 194139"/>
                  <a:gd name="connsiteY2" fmla="*/ 303807 h 495674"/>
                  <a:gd name="connsiteX3" fmla="*/ 95210 w 194139"/>
                  <a:gd name="connsiteY3" fmla="*/ 24990 h 495674"/>
                  <a:gd name="connsiteX4" fmla="*/ 91493 w 194139"/>
                  <a:gd name="connsiteY4" fmla="*/ 24577 h 495674"/>
                  <a:gd name="connsiteX5" fmla="*/ 3098 w 194139"/>
                  <a:gd name="connsiteY5" fmla="*/ 3098 h 495674"/>
                  <a:gd name="connsiteX6" fmla="*/ 65882 w 194139"/>
                  <a:gd name="connsiteY6" fmla="*/ 360397 h 495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139" h="495674">
                    <a:moveTo>
                      <a:pt x="65882" y="360397"/>
                    </a:moveTo>
                    <a:cubicBezTo>
                      <a:pt x="68774" y="405833"/>
                      <a:pt x="69599" y="450857"/>
                      <a:pt x="68774" y="495468"/>
                    </a:cubicBezTo>
                    <a:cubicBezTo>
                      <a:pt x="178236" y="430204"/>
                      <a:pt x="189801" y="345939"/>
                      <a:pt x="193518" y="303807"/>
                    </a:cubicBezTo>
                    <a:cubicBezTo>
                      <a:pt x="198889" y="242261"/>
                      <a:pt x="107602" y="76623"/>
                      <a:pt x="95210" y="24990"/>
                    </a:cubicBezTo>
                    <a:cubicBezTo>
                      <a:pt x="93145" y="24577"/>
                      <a:pt x="91493" y="24577"/>
                      <a:pt x="91493" y="24577"/>
                    </a:cubicBezTo>
                    <a:cubicBezTo>
                      <a:pt x="91493" y="24577"/>
                      <a:pt x="55969" y="12185"/>
                      <a:pt x="3098" y="3098"/>
                    </a:cubicBezTo>
                    <a:cubicBezTo>
                      <a:pt x="36554" y="116690"/>
                      <a:pt x="58034" y="236478"/>
                      <a:pt x="65882" y="360397"/>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C3FE4EED-57D1-4DED-BC2B-C360DD1B1652}"/>
                  </a:ext>
                </a:extLst>
              </p:cNvPr>
              <p:cNvSpPr/>
              <p:nvPr/>
            </p:nvSpPr>
            <p:spPr>
              <a:xfrm>
                <a:off x="18797576" y="2968997"/>
                <a:ext cx="349457" cy="797008"/>
              </a:xfrm>
              <a:custGeom>
                <a:avLst/>
                <a:gdLst>
                  <a:gd name="connsiteX0" fmla="*/ 3098 w 235445"/>
                  <a:gd name="connsiteY0" fmla="*/ 536774 h 536980"/>
                  <a:gd name="connsiteX1" fmla="*/ 76211 w 235445"/>
                  <a:gd name="connsiteY1" fmla="*/ 525208 h 536980"/>
                  <a:gd name="connsiteX2" fmla="*/ 221607 w 235445"/>
                  <a:gd name="connsiteY2" fmla="*/ 368658 h 536980"/>
                  <a:gd name="connsiteX3" fmla="*/ 217065 w 235445"/>
                  <a:gd name="connsiteY3" fmla="*/ 3098 h 536980"/>
                  <a:gd name="connsiteX4" fmla="*/ 100581 w 235445"/>
                  <a:gd name="connsiteY4" fmla="*/ 95211 h 536980"/>
                  <a:gd name="connsiteX5" fmla="*/ 3098 w 235445"/>
                  <a:gd name="connsiteY5" fmla="*/ 536774 h 536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445" h="536980">
                    <a:moveTo>
                      <a:pt x="3098" y="536774"/>
                    </a:moveTo>
                    <a:cubicBezTo>
                      <a:pt x="36143" y="532643"/>
                      <a:pt x="61754" y="528926"/>
                      <a:pt x="76211" y="525208"/>
                    </a:cubicBezTo>
                    <a:cubicBezTo>
                      <a:pt x="150562" y="505381"/>
                      <a:pt x="201781" y="458705"/>
                      <a:pt x="221607" y="368658"/>
                    </a:cubicBezTo>
                    <a:cubicBezTo>
                      <a:pt x="253000" y="227804"/>
                      <a:pt x="217065" y="3098"/>
                      <a:pt x="217065" y="3098"/>
                    </a:cubicBezTo>
                    <a:cubicBezTo>
                      <a:pt x="185672" y="39447"/>
                      <a:pt x="144779" y="69601"/>
                      <a:pt x="100581" y="95211"/>
                    </a:cubicBezTo>
                    <a:cubicBezTo>
                      <a:pt x="89016" y="248870"/>
                      <a:pt x="55558" y="397159"/>
                      <a:pt x="3098" y="536774"/>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163ACBCF-845A-4118-B64A-31BAA5AF7213}"/>
                  </a:ext>
                </a:extLst>
              </p:cNvPr>
              <p:cNvSpPr/>
              <p:nvPr/>
            </p:nvSpPr>
            <p:spPr>
              <a:xfrm>
                <a:off x="18326728" y="3855393"/>
                <a:ext cx="741831" cy="772485"/>
              </a:xfrm>
              <a:custGeom>
                <a:avLst/>
                <a:gdLst>
                  <a:gd name="connsiteX0" fmla="*/ 3098 w 499804"/>
                  <a:gd name="connsiteY0" fmla="*/ 457962 h 520458"/>
                  <a:gd name="connsiteX1" fmla="*/ 225738 w 499804"/>
                  <a:gd name="connsiteY1" fmla="*/ 514138 h 520458"/>
                  <a:gd name="connsiteX2" fmla="*/ 434748 w 499804"/>
                  <a:gd name="connsiteY2" fmla="*/ 282824 h 520458"/>
                  <a:gd name="connsiteX3" fmla="*/ 463662 w 499804"/>
                  <a:gd name="connsiteY3" fmla="*/ 7724 h 520458"/>
                  <a:gd name="connsiteX4" fmla="*/ 287697 w 499804"/>
                  <a:gd name="connsiteY4" fmla="*/ 19703 h 520458"/>
                  <a:gd name="connsiteX5" fmla="*/ 3098 w 499804"/>
                  <a:gd name="connsiteY5" fmla="*/ 457962 h 52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804" h="520458">
                    <a:moveTo>
                      <a:pt x="3098" y="457962"/>
                    </a:moveTo>
                    <a:cubicBezTo>
                      <a:pt x="66296" y="471593"/>
                      <a:pt x="139822" y="489768"/>
                      <a:pt x="225738" y="514138"/>
                    </a:cubicBezTo>
                    <a:cubicBezTo>
                      <a:pt x="331482" y="544292"/>
                      <a:pt x="368658" y="411286"/>
                      <a:pt x="434748" y="282824"/>
                    </a:cubicBezTo>
                    <a:cubicBezTo>
                      <a:pt x="483075" y="188646"/>
                      <a:pt x="535121" y="56879"/>
                      <a:pt x="463662" y="7724"/>
                    </a:cubicBezTo>
                    <a:cubicBezTo>
                      <a:pt x="448378" y="-2602"/>
                      <a:pt x="376919" y="5659"/>
                      <a:pt x="287697" y="19703"/>
                    </a:cubicBezTo>
                    <a:cubicBezTo>
                      <a:pt x="217063" y="180797"/>
                      <a:pt x="120407" y="328673"/>
                      <a:pt x="3098" y="457962"/>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6F80743E-48A0-481B-8BEC-79F69C05EEC6}"/>
                  </a:ext>
                </a:extLst>
              </p:cNvPr>
              <p:cNvSpPr/>
              <p:nvPr/>
            </p:nvSpPr>
            <p:spPr>
              <a:xfrm>
                <a:off x="17827679" y="4739583"/>
                <a:ext cx="698916" cy="496597"/>
              </a:xfrm>
              <a:custGeom>
                <a:avLst/>
                <a:gdLst>
                  <a:gd name="connsiteX0" fmla="*/ 3098 w 470890"/>
                  <a:gd name="connsiteY0" fmla="*/ 143539 h 334580"/>
                  <a:gd name="connsiteX1" fmla="*/ 176995 w 470890"/>
                  <a:gd name="connsiteY1" fmla="*/ 300503 h 334580"/>
                  <a:gd name="connsiteX2" fmla="*/ 251347 w 470890"/>
                  <a:gd name="connsiteY2" fmla="*/ 330243 h 334580"/>
                  <a:gd name="connsiteX3" fmla="*/ 461183 w 470890"/>
                  <a:gd name="connsiteY3" fmla="*/ 69188 h 334580"/>
                  <a:gd name="connsiteX4" fmla="*/ 250522 w 470890"/>
                  <a:gd name="connsiteY4" fmla="*/ 7642 h 334580"/>
                  <a:gd name="connsiteX5" fmla="*/ 193931 w 470890"/>
                  <a:gd name="connsiteY5" fmla="*/ 3098 h 334580"/>
                  <a:gd name="connsiteX6" fmla="*/ 3098 w 470890"/>
                  <a:gd name="connsiteY6" fmla="*/ 143539 h 33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890" h="334580">
                    <a:moveTo>
                      <a:pt x="3098" y="143539"/>
                    </a:moveTo>
                    <a:cubicBezTo>
                      <a:pt x="75384" y="184432"/>
                      <a:pt x="146429" y="237717"/>
                      <a:pt x="176995" y="300503"/>
                    </a:cubicBezTo>
                    <a:cubicBezTo>
                      <a:pt x="190628" y="328591"/>
                      <a:pt x="222432" y="342222"/>
                      <a:pt x="251347" y="330243"/>
                    </a:cubicBezTo>
                    <a:cubicBezTo>
                      <a:pt x="345112" y="291002"/>
                      <a:pt x="512403" y="200128"/>
                      <a:pt x="461183" y="69188"/>
                    </a:cubicBezTo>
                    <a:cubicBezTo>
                      <a:pt x="447964" y="35730"/>
                      <a:pt x="409550" y="19207"/>
                      <a:pt x="250522" y="7642"/>
                    </a:cubicBezTo>
                    <a:cubicBezTo>
                      <a:pt x="229455" y="5989"/>
                      <a:pt x="210867" y="4750"/>
                      <a:pt x="193931" y="3098"/>
                    </a:cubicBezTo>
                    <a:cubicBezTo>
                      <a:pt x="134037" y="54731"/>
                      <a:pt x="70013" y="101407"/>
                      <a:pt x="3098" y="143539"/>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13A65B04-B104-4D7F-809E-825698AD4D30}"/>
                  </a:ext>
                </a:extLst>
              </p:cNvPr>
              <p:cNvSpPr/>
              <p:nvPr/>
            </p:nvSpPr>
            <p:spPr>
              <a:xfrm>
                <a:off x="17125698" y="5050416"/>
                <a:ext cx="723439" cy="398504"/>
              </a:xfrm>
              <a:custGeom>
                <a:avLst/>
                <a:gdLst>
                  <a:gd name="connsiteX0" fmla="*/ 3098 w 487413"/>
                  <a:gd name="connsiteY0" fmla="*/ 134039 h 268490"/>
                  <a:gd name="connsiteX1" fmla="*/ 227391 w 487413"/>
                  <a:gd name="connsiteY1" fmla="*/ 263740 h 268490"/>
                  <a:gd name="connsiteX2" fmla="*/ 438879 w 487413"/>
                  <a:gd name="connsiteY2" fmla="*/ 241848 h 268490"/>
                  <a:gd name="connsiteX3" fmla="*/ 469032 w 487413"/>
                  <a:gd name="connsiteY3" fmla="*/ 137756 h 268490"/>
                  <a:gd name="connsiteX4" fmla="*/ 355027 w 487413"/>
                  <a:gd name="connsiteY4" fmla="*/ 3098 h 268490"/>
                  <a:gd name="connsiteX5" fmla="*/ 3098 w 487413"/>
                  <a:gd name="connsiteY5" fmla="*/ 134039 h 26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413" h="268490">
                    <a:moveTo>
                      <a:pt x="3098" y="134039"/>
                    </a:moveTo>
                    <a:cubicBezTo>
                      <a:pt x="48948" y="205498"/>
                      <a:pt x="129908" y="253827"/>
                      <a:pt x="227391" y="263740"/>
                    </a:cubicBezTo>
                    <a:cubicBezTo>
                      <a:pt x="305046" y="271588"/>
                      <a:pt x="374028" y="261675"/>
                      <a:pt x="438879" y="241848"/>
                    </a:cubicBezTo>
                    <a:cubicBezTo>
                      <a:pt x="483489" y="228217"/>
                      <a:pt x="499185" y="172867"/>
                      <a:pt x="469032" y="137756"/>
                    </a:cubicBezTo>
                    <a:lnTo>
                      <a:pt x="355027" y="3098"/>
                    </a:lnTo>
                    <a:cubicBezTo>
                      <a:pt x="244739" y="59275"/>
                      <a:pt x="127017" y="103885"/>
                      <a:pt x="3098" y="134039"/>
                    </a:cubicBezTo>
                    <a:close/>
                  </a:path>
                </a:pathLst>
              </a:custGeom>
              <a:grpFill/>
              <a:ln w="9525" cap="flat">
                <a:noFill/>
                <a:prstDash val="solid"/>
                <a:miter/>
              </a:ln>
            </p:spPr>
            <p:txBody>
              <a:bodyPr rtlCol="0" anchor="ctr"/>
              <a:lstStyle/>
              <a:p>
                <a:endParaRPr lang="en-US"/>
              </a:p>
            </p:txBody>
          </p:sp>
        </p:grpSp>
      </p:grpSp>
      <p:sp>
        <p:nvSpPr>
          <p:cNvPr id="212" name="Freeform: Shape 211">
            <a:extLst>
              <a:ext uri="{FF2B5EF4-FFF2-40B4-BE49-F238E27FC236}">
                <a16:creationId xmlns:a16="http://schemas.microsoft.com/office/drawing/2014/main" id="{9E0CE8A2-3D0C-421C-87F9-104A0E696B37}"/>
              </a:ext>
            </a:extLst>
          </p:cNvPr>
          <p:cNvSpPr/>
          <p:nvPr/>
        </p:nvSpPr>
        <p:spPr>
          <a:xfrm>
            <a:off x="-1288710" y="4689031"/>
            <a:ext cx="4223018" cy="2199922"/>
          </a:xfrm>
          <a:custGeom>
            <a:avLst/>
            <a:gdLst>
              <a:gd name="connsiteX0" fmla="*/ 7144 w 10125075"/>
              <a:gd name="connsiteY0" fmla="*/ 7733 h 5915025"/>
              <a:gd name="connsiteX1" fmla="*/ 3919061 w 10125075"/>
              <a:gd name="connsiteY1" fmla="*/ 1145018 h 5915025"/>
              <a:gd name="connsiteX2" fmla="*/ 6591776 w 10125075"/>
              <a:gd name="connsiteY2" fmla="*/ 4990260 h 5915025"/>
              <a:gd name="connsiteX3" fmla="*/ 10119836 w 10125075"/>
              <a:gd name="connsiteY3" fmla="*/ 5909423 h 5915025"/>
              <a:gd name="connsiteX4" fmla="*/ 7144 w 10125075"/>
              <a:gd name="connsiteY4" fmla="*/ 5909423 h 5915025"/>
              <a:gd name="connsiteX5" fmla="*/ 7144 w 10125075"/>
              <a:gd name="connsiteY5" fmla="*/ 7733 h 5915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5075" h="5915025">
                <a:moveTo>
                  <a:pt x="7144" y="7733"/>
                </a:moveTo>
                <a:cubicBezTo>
                  <a:pt x="7144" y="7733"/>
                  <a:pt x="3112294" y="-56085"/>
                  <a:pt x="3919061" y="1145018"/>
                </a:cubicBezTo>
                <a:cubicBezTo>
                  <a:pt x="4725829" y="2346120"/>
                  <a:pt x="4461034" y="4187303"/>
                  <a:pt x="6591776" y="4990260"/>
                </a:cubicBezTo>
                <a:cubicBezTo>
                  <a:pt x="8722519" y="5793218"/>
                  <a:pt x="9035891" y="5909423"/>
                  <a:pt x="10119836" y="5909423"/>
                </a:cubicBezTo>
                <a:lnTo>
                  <a:pt x="7144" y="5909423"/>
                </a:lnTo>
                <a:lnTo>
                  <a:pt x="7144" y="7733"/>
                </a:lnTo>
                <a:close/>
              </a:path>
            </a:pathLst>
          </a:custGeom>
          <a:solidFill>
            <a:srgbClr val="8CA771"/>
          </a:solidFill>
          <a:ln w="9525" cap="flat">
            <a:noFill/>
            <a:prstDash val="solid"/>
            <a:miter/>
          </a:ln>
          <a:effectLst>
            <a:outerShdw blurRad="635000" dist="190500" algn="l" rotWithShape="0">
              <a:prstClr val="black">
                <a:alpha val="26000"/>
              </a:prstClr>
            </a:outerShdw>
          </a:effectLst>
        </p:spPr>
        <p:txBody>
          <a:bodyPr rtlCol="0" anchor="ctr"/>
          <a:lstStyle/>
          <a:p>
            <a:endParaRPr lang="en-US"/>
          </a:p>
        </p:txBody>
      </p:sp>
      <p:sp>
        <p:nvSpPr>
          <p:cNvPr id="213" name="Freeform: Shape 212">
            <a:extLst>
              <a:ext uri="{FF2B5EF4-FFF2-40B4-BE49-F238E27FC236}">
                <a16:creationId xmlns:a16="http://schemas.microsoft.com/office/drawing/2014/main" id="{D11FB0A7-BABA-43B0-8C69-1C4022449929}"/>
              </a:ext>
            </a:extLst>
          </p:cNvPr>
          <p:cNvSpPr/>
          <p:nvPr/>
        </p:nvSpPr>
        <p:spPr>
          <a:xfrm>
            <a:off x="-1288710" y="4316928"/>
            <a:ext cx="3980681" cy="2571890"/>
          </a:xfrm>
          <a:custGeom>
            <a:avLst/>
            <a:gdLst>
              <a:gd name="connsiteX0" fmla="*/ 7144 w 9544050"/>
              <a:gd name="connsiteY0" fmla="*/ 7144 h 6915150"/>
              <a:gd name="connsiteX1" fmla="*/ 3577114 w 9544050"/>
              <a:gd name="connsiteY1" fmla="*/ 3261836 h 6915150"/>
              <a:gd name="connsiteX2" fmla="*/ 9541669 w 9544050"/>
              <a:gd name="connsiteY2" fmla="*/ 6909912 h 6915150"/>
              <a:gd name="connsiteX3" fmla="*/ 7144 w 9544050"/>
              <a:gd name="connsiteY3" fmla="*/ 6909912 h 6915150"/>
              <a:gd name="connsiteX4" fmla="*/ 7144 w 9544050"/>
              <a:gd name="connsiteY4" fmla="*/ 7144 h 6915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44050" h="6915150">
                <a:moveTo>
                  <a:pt x="7144" y="7144"/>
                </a:moveTo>
                <a:cubicBezTo>
                  <a:pt x="7144" y="7144"/>
                  <a:pt x="2867501" y="1589246"/>
                  <a:pt x="3577114" y="3261836"/>
                </a:cubicBezTo>
                <a:cubicBezTo>
                  <a:pt x="4286726" y="4934426"/>
                  <a:pt x="5861209" y="6909912"/>
                  <a:pt x="9541669" y="6909912"/>
                </a:cubicBezTo>
                <a:lnTo>
                  <a:pt x="7144" y="6909912"/>
                </a:lnTo>
                <a:lnTo>
                  <a:pt x="7144" y="7144"/>
                </a:lnTo>
                <a:close/>
              </a:path>
            </a:pathLst>
          </a:custGeom>
          <a:solidFill>
            <a:srgbClr val="C8BE55"/>
          </a:solidFill>
          <a:ln w="9525" cap="flat">
            <a:noFill/>
            <a:prstDash val="solid"/>
            <a:miter/>
          </a:ln>
          <a:effectLst>
            <a:outerShdw blurRad="635000" dist="190500" algn="l" rotWithShape="0">
              <a:prstClr val="black">
                <a:alpha val="26000"/>
              </a:prstClr>
            </a:outerShdw>
          </a:effectLst>
        </p:spPr>
        <p:txBody>
          <a:bodyPr rtlCol="0" anchor="ctr"/>
          <a:lstStyle/>
          <a:p>
            <a:endParaRPr lang="en-US"/>
          </a:p>
        </p:txBody>
      </p:sp>
      <p:sp>
        <p:nvSpPr>
          <p:cNvPr id="214" name="Freeform: Shape 213">
            <a:extLst>
              <a:ext uri="{FF2B5EF4-FFF2-40B4-BE49-F238E27FC236}">
                <a16:creationId xmlns:a16="http://schemas.microsoft.com/office/drawing/2014/main" id="{1483E0D9-1E3B-4CF7-B7A9-A6093D878D08}"/>
              </a:ext>
            </a:extLst>
          </p:cNvPr>
          <p:cNvSpPr/>
          <p:nvPr/>
        </p:nvSpPr>
        <p:spPr>
          <a:xfrm>
            <a:off x="-1288710" y="4316928"/>
            <a:ext cx="3349016" cy="2571890"/>
          </a:xfrm>
          <a:custGeom>
            <a:avLst/>
            <a:gdLst>
              <a:gd name="connsiteX0" fmla="*/ 7144 w 8029575"/>
              <a:gd name="connsiteY0" fmla="*/ 7144 h 6915150"/>
              <a:gd name="connsiteX1" fmla="*/ 2443639 w 8029575"/>
              <a:gd name="connsiteY1" fmla="*/ 2543651 h 6915150"/>
              <a:gd name="connsiteX2" fmla="*/ 5032534 w 8029575"/>
              <a:gd name="connsiteY2" fmla="*/ 5502117 h 6915150"/>
              <a:gd name="connsiteX3" fmla="*/ 8024337 w 8029575"/>
              <a:gd name="connsiteY3" fmla="*/ 6909912 h 6915150"/>
              <a:gd name="connsiteX4" fmla="*/ 7144 w 8029575"/>
              <a:gd name="connsiteY4" fmla="*/ 6909912 h 6915150"/>
              <a:gd name="connsiteX5" fmla="*/ 7144 w 8029575"/>
              <a:gd name="connsiteY5" fmla="*/ 7144 h 691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29575" h="6915150">
                <a:moveTo>
                  <a:pt x="7144" y="7144"/>
                </a:moveTo>
                <a:cubicBezTo>
                  <a:pt x="7144" y="7144"/>
                  <a:pt x="2155031" y="118586"/>
                  <a:pt x="2443639" y="2543651"/>
                </a:cubicBezTo>
                <a:cubicBezTo>
                  <a:pt x="2732246" y="4968717"/>
                  <a:pt x="4145756" y="5364004"/>
                  <a:pt x="5032534" y="5502117"/>
                </a:cubicBezTo>
                <a:cubicBezTo>
                  <a:pt x="5919312" y="5640229"/>
                  <a:pt x="7590949" y="6323171"/>
                  <a:pt x="8024337" y="6909912"/>
                </a:cubicBezTo>
                <a:lnTo>
                  <a:pt x="7144" y="6909912"/>
                </a:lnTo>
                <a:lnTo>
                  <a:pt x="7144" y="7144"/>
                </a:lnTo>
                <a:close/>
              </a:path>
            </a:pathLst>
          </a:custGeom>
          <a:solidFill>
            <a:srgbClr val="8CA771"/>
          </a:solidFill>
          <a:ln w="9525" cap="flat">
            <a:noFill/>
            <a:prstDash val="solid"/>
            <a:miter/>
          </a:ln>
          <a:effectLst>
            <a:outerShdw blurRad="635000" dist="190500" algn="l" rotWithShape="0">
              <a:prstClr val="black">
                <a:alpha val="26000"/>
              </a:prstClr>
            </a:outerShdw>
          </a:effectLst>
        </p:spPr>
        <p:txBody>
          <a:bodyPr rtlCol="0" anchor="ctr"/>
          <a:lstStyle/>
          <a:p>
            <a:endParaRPr lang="en-US"/>
          </a:p>
        </p:txBody>
      </p:sp>
      <p:sp>
        <p:nvSpPr>
          <p:cNvPr id="215" name="Graphic 62">
            <a:extLst>
              <a:ext uri="{FF2B5EF4-FFF2-40B4-BE49-F238E27FC236}">
                <a16:creationId xmlns:a16="http://schemas.microsoft.com/office/drawing/2014/main" id="{496750B8-A835-4F98-9D12-6EA9AD6E86DB}"/>
              </a:ext>
            </a:extLst>
          </p:cNvPr>
          <p:cNvSpPr/>
          <p:nvPr/>
        </p:nvSpPr>
        <p:spPr>
          <a:xfrm>
            <a:off x="-1288710" y="5273579"/>
            <a:ext cx="1702602" cy="1615374"/>
          </a:xfrm>
          <a:custGeom>
            <a:avLst/>
            <a:gdLst>
              <a:gd name="connsiteX0" fmla="*/ 7144 w 4019550"/>
              <a:gd name="connsiteY0" fmla="*/ 7144 h 4276725"/>
              <a:gd name="connsiteX1" fmla="*/ 1617821 w 4019550"/>
              <a:gd name="connsiteY1" fmla="*/ 2409349 h 4276725"/>
              <a:gd name="connsiteX2" fmla="*/ 4020979 w 4019550"/>
              <a:gd name="connsiteY2" fmla="*/ 4278154 h 4276725"/>
              <a:gd name="connsiteX3" fmla="*/ 7144 w 4019550"/>
              <a:gd name="connsiteY3" fmla="*/ 4278154 h 4276725"/>
              <a:gd name="connsiteX4" fmla="*/ 7144 w 4019550"/>
              <a:gd name="connsiteY4" fmla="*/ 7144 h 427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9550" h="4276725">
                <a:moveTo>
                  <a:pt x="7144" y="7144"/>
                </a:moveTo>
                <a:cubicBezTo>
                  <a:pt x="7144" y="7144"/>
                  <a:pt x="257651" y="1873091"/>
                  <a:pt x="1617821" y="2409349"/>
                </a:cubicBezTo>
                <a:cubicBezTo>
                  <a:pt x="2977991" y="2945606"/>
                  <a:pt x="3920014" y="3882866"/>
                  <a:pt x="4020979" y="4278154"/>
                </a:cubicBezTo>
                <a:lnTo>
                  <a:pt x="7144" y="4278154"/>
                </a:lnTo>
                <a:lnTo>
                  <a:pt x="7144" y="7144"/>
                </a:lnTo>
                <a:close/>
              </a:path>
            </a:pathLst>
          </a:custGeom>
          <a:solidFill>
            <a:srgbClr val="666666"/>
          </a:solidFill>
          <a:ln w="9525" cap="flat">
            <a:noFill/>
            <a:prstDash val="solid"/>
            <a:miter/>
          </a:ln>
          <a:effectLst>
            <a:outerShdw blurRad="635000" dist="190500" algn="l" rotWithShape="0">
              <a:prstClr val="black">
                <a:alpha val="26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7" name="Freeform: Shape 216">
            <a:extLst>
              <a:ext uri="{FF2B5EF4-FFF2-40B4-BE49-F238E27FC236}">
                <a16:creationId xmlns:a16="http://schemas.microsoft.com/office/drawing/2014/main" id="{8E025F92-5E51-47DC-B32E-C05D18459C20}"/>
              </a:ext>
            </a:extLst>
          </p:cNvPr>
          <p:cNvSpPr/>
          <p:nvPr/>
        </p:nvSpPr>
        <p:spPr>
          <a:xfrm>
            <a:off x="-2456053" y="5896432"/>
            <a:ext cx="692236" cy="704227"/>
          </a:xfrm>
          <a:custGeom>
            <a:avLst/>
            <a:gdLst>
              <a:gd name="connsiteX0" fmla="*/ 9088 w 638175"/>
              <a:gd name="connsiteY0" fmla="*/ 364724 h 647700"/>
              <a:gd name="connsiteX1" fmla="*/ 142438 w 638175"/>
              <a:gd name="connsiteY1" fmla="*/ 50399 h 647700"/>
              <a:gd name="connsiteX2" fmla="*/ 542488 w 638175"/>
              <a:gd name="connsiteY2" fmla="*/ 88499 h 647700"/>
              <a:gd name="connsiteX3" fmla="*/ 628213 w 638175"/>
              <a:gd name="connsiteY3" fmla="*/ 374249 h 647700"/>
              <a:gd name="connsiteX4" fmla="*/ 371038 w 638175"/>
              <a:gd name="connsiteY4" fmla="*/ 640949 h 647700"/>
              <a:gd name="connsiteX5" fmla="*/ 94813 w 638175"/>
              <a:gd name="connsiteY5" fmla="*/ 564749 h 647700"/>
              <a:gd name="connsiteX6" fmla="*/ 9088 w 638175"/>
              <a:gd name="connsiteY6" fmla="*/ 364724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175" h="647700">
                <a:moveTo>
                  <a:pt x="9088" y="364724"/>
                </a:moveTo>
                <a:cubicBezTo>
                  <a:pt x="9088" y="364724"/>
                  <a:pt x="-19487" y="136124"/>
                  <a:pt x="142438" y="50399"/>
                </a:cubicBezTo>
                <a:cubicBezTo>
                  <a:pt x="304363" y="-35326"/>
                  <a:pt x="494863" y="21824"/>
                  <a:pt x="542488" y="88499"/>
                </a:cubicBezTo>
                <a:cubicBezTo>
                  <a:pt x="590113" y="155174"/>
                  <a:pt x="666313" y="250424"/>
                  <a:pt x="628213" y="374249"/>
                </a:cubicBezTo>
                <a:cubicBezTo>
                  <a:pt x="590113" y="498074"/>
                  <a:pt x="475813" y="631424"/>
                  <a:pt x="371038" y="640949"/>
                </a:cubicBezTo>
                <a:cubicBezTo>
                  <a:pt x="266263" y="650474"/>
                  <a:pt x="142438" y="612374"/>
                  <a:pt x="94813" y="564749"/>
                </a:cubicBezTo>
                <a:cubicBezTo>
                  <a:pt x="47188" y="517124"/>
                  <a:pt x="18613" y="459974"/>
                  <a:pt x="9088" y="364724"/>
                </a:cubicBezTo>
                <a:close/>
              </a:path>
            </a:pathLst>
          </a:custGeom>
          <a:solidFill>
            <a:srgbClr val="8CA771"/>
          </a:solid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7B190572-7E19-44C7-BEC1-E73EC2175BC5}"/>
              </a:ext>
            </a:extLst>
          </p:cNvPr>
          <p:cNvSpPr/>
          <p:nvPr/>
        </p:nvSpPr>
        <p:spPr>
          <a:xfrm>
            <a:off x="-2505198" y="6117028"/>
            <a:ext cx="526926" cy="528170"/>
          </a:xfrm>
          <a:custGeom>
            <a:avLst/>
            <a:gdLst>
              <a:gd name="connsiteX0" fmla="*/ 8675 w 485775"/>
              <a:gd name="connsiteY0" fmla="*/ 276135 h 485775"/>
              <a:gd name="connsiteX1" fmla="*/ 108687 w 485775"/>
              <a:gd name="connsiteY1" fmla="*/ 39915 h 485775"/>
              <a:gd name="connsiteX2" fmla="*/ 409678 w 485775"/>
              <a:gd name="connsiteY2" fmla="*/ 68490 h 485775"/>
              <a:gd name="connsiteX3" fmla="*/ 474448 w 485775"/>
              <a:gd name="connsiteY3" fmla="*/ 283755 h 485775"/>
              <a:gd name="connsiteX4" fmla="*/ 281091 w 485775"/>
              <a:gd name="connsiteY4" fmla="*/ 484732 h 485775"/>
              <a:gd name="connsiteX5" fmla="*/ 73445 w 485775"/>
              <a:gd name="connsiteY5" fmla="*/ 427582 h 485775"/>
              <a:gd name="connsiteX6" fmla="*/ 8675 w 485775"/>
              <a:gd name="connsiteY6" fmla="*/ 276135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775" h="485775">
                <a:moveTo>
                  <a:pt x="8675" y="276135"/>
                </a:moveTo>
                <a:cubicBezTo>
                  <a:pt x="8675" y="276135"/>
                  <a:pt x="-13232" y="103732"/>
                  <a:pt x="108687" y="39915"/>
                </a:cubicBezTo>
                <a:cubicBezTo>
                  <a:pt x="230608" y="-24855"/>
                  <a:pt x="373483" y="18007"/>
                  <a:pt x="409678" y="68490"/>
                </a:cubicBezTo>
                <a:cubicBezTo>
                  <a:pt x="445873" y="118972"/>
                  <a:pt x="503023" y="190410"/>
                  <a:pt x="474448" y="283755"/>
                </a:cubicBezTo>
                <a:cubicBezTo>
                  <a:pt x="445873" y="377100"/>
                  <a:pt x="360148" y="477112"/>
                  <a:pt x="281091" y="484732"/>
                </a:cubicBezTo>
                <a:cubicBezTo>
                  <a:pt x="202033" y="492352"/>
                  <a:pt x="108687" y="462825"/>
                  <a:pt x="73445" y="427582"/>
                </a:cubicBezTo>
                <a:cubicBezTo>
                  <a:pt x="37250" y="390435"/>
                  <a:pt x="15343" y="347572"/>
                  <a:pt x="8675" y="276135"/>
                </a:cubicBezTo>
                <a:close/>
              </a:path>
            </a:pathLst>
          </a:custGeom>
          <a:solidFill>
            <a:srgbClr val="422C1C"/>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9" name="Freeform: Shape 218">
            <a:extLst>
              <a:ext uri="{FF2B5EF4-FFF2-40B4-BE49-F238E27FC236}">
                <a16:creationId xmlns:a16="http://schemas.microsoft.com/office/drawing/2014/main" id="{DFC7E894-D535-49D6-99C0-44DC9AF14136}"/>
              </a:ext>
            </a:extLst>
          </p:cNvPr>
          <p:cNvSpPr/>
          <p:nvPr/>
        </p:nvSpPr>
        <p:spPr>
          <a:xfrm>
            <a:off x="-2147172" y="6186834"/>
            <a:ext cx="464934" cy="466032"/>
          </a:xfrm>
          <a:custGeom>
            <a:avLst/>
            <a:gdLst>
              <a:gd name="connsiteX0" fmla="*/ 8446 w 428625"/>
              <a:gd name="connsiteY0" fmla="*/ 244563 h 428625"/>
              <a:gd name="connsiteX1" fmla="*/ 97029 w 428625"/>
              <a:gd name="connsiteY1" fmla="*/ 35965 h 428625"/>
              <a:gd name="connsiteX2" fmla="*/ 362777 w 428625"/>
              <a:gd name="connsiteY2" fmla="*/ 61683 h 428625"/>
              <a:gd name="connsiteX3" fmla="*/ 419927 w 428625"/>
              <a:gd name="connsiteY3" fmla="*/ 251231 h 428625"/>
              <a:gd name="connsiteX4" fmla="*/ 249429 w 428625"/>
              <a:gd name="connsiteY4" fmla="*/ 428395 h 428625"/>
              <a:gd name="connsiteX5" fmla="*/ 66548 w 428625"/>
              <a:gd name="connsiteY5" fmla="*/ 377913 h 428625"/>
              <a:gd name="connsiteX6" fmla="*/ 8446 w 428625"/>
              <a:gd name="connsiteY6" fmla="*/ 244563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8625" h="428625">
                <a:moveTo>
                  <a:pt x="8446" y="244563"/>
                </a:moveTo>
                <a:cubicBezTo>
                  <a:pt x="8446" y="244563"/>
                  <a:pt x="-10604" y="93115"/>
                  <a:pt x="97029" y="35965"/>
                </a:cubicBezTo>
                <a:cubicBezTo>
                  <a:pt x="204661" y="-21185"/>
                  <a:pt x="331344" y="16915"/>
                  <a:pt x="362777" y="61683"/>
                </a:cubicBezTo>
                <a:cubicBezTo>
                  <a:pt x="394208" y="105498"/>
                  <a:pt x="444691" y="169315"/>
                  <a:pt x="419927" y="251231"/>
                </a:cubicBezTo>
                <a:cubicBezTo>
                  <a:pt x="394208" y="333145"/>
                  <a:pt x="318961" y="421728"/>
                  <a:pt x="249429" y="428395"/>
                </a:cubicBezTo>
                <a:cubicBezTo>
                  <a:pt x="179896" y="435063"/>
                  <a:pt x="97981" y="409345"/>
                  <a:pt x="66548" y="377913"/>
                </a:cubicBezTo>
                <a:cubicBezTo>
                  <a:pt x="35116" y="346481"/>
                  <a:pt x="15114" y="307428"/>
                  <a:pt x="8446" y="244563"/>
                </a:cubicBezTo>
                <a:close/>
              </a:path>
            </a:pathLst>
          </a:custGeom>
          <a:solidFill>
            <a:srgbClr val="C8BE5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0" name="Freeform: Shape 219">
            <a:extLst>
              <a:ext uri="{FF2B5EF4-FFF2-40B4-BE49-F238E27FC236}">
                <a16:creationId xmlns:a16="http://schemas.microsoft.com/office/drawing/2014/main" id="{206580AF-88E9-4D10-8B12-1D42E242D13B}"/>
              </a:ext>
            </a:extLst>
          </p:cNvPr>
          <p:cNvSpPr/>
          <p:nvPr/>
        </p:nvSpPr>
        <p:spPr>
          <a:xfrm>
            <a:off x="-2113786" y="6287719"/>
            <a:ext cx="51659" cy="797433"/>
          </a:xfrm>
          <a:custGeom>
            <a:avLst/>
            <a:gdLst>
              <a:gd name="connsiteX0" fmla="*/ 26194 w 47625"/>
              <a:gd name="connsiteY0" fmla="*/ 731044 h 733425"/>
              <a:gd name="connsiteX1" fmla="*/ 26194 w 47625"/>
              <a:gd name="connsiteY1" fmla="*/ 731044 h 733425"/>
              <a:gd name="connsiteX2" fmla="*/ 7144 w 47625"/>
              <a:gd name="connsiteY2" fmla="*/ 711994 h 733425"/>
              <a:gd name="connsiteX3" fmla="*/ 7144 w 47625"/>
              <a:gd name="connsiteY3" fmla="*/ 7144 h 733425"/>
              <a:gd name="connsiteX4" fmla="*/ 7144 w 47625"/>
              <a:gd name="connsiteY4" fmla="*/ 7144 h 733425"/>
              <a:gd name="connsiteX5" fmla="*/ 45244 w 47625"/>
              <a:gd name="connsiteY5" fmla="*/ 241459 h 733425"/>
              <a:gd name="connsiteX6" fmla="*/ 45244 w 47625"/>
              <a:gd name="connsiteY6" fmla="*/ 711994 h 733425"/>
              <a:gd name="connsiteX7" fmla="*/ 26194 w 47625"/>
              <a:gd name="connsiteY7" fmla="*/ 731044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733425">
                <a:moveTo>
                  <a:pt x="26194" y="731044"/>
                </a:moveTo>
                <a:lnTo>
                  <a:pt x="26194" y="731044"/>
                </a:lnTo>
                <a:cubicBezTo>
                  <a:pt x="15716" y="731044"/>
                  <a:pt x="7144" y="722471"/>
                  <a:pt x="7144" y="711994"/>
                </a:cubicBezTo>
                <a:lnTo>
                  <a:pt x="7144" y="7144"/>
                </a:lnTo>
                <a:lnTo>
                  <a:pt x="7144" y="7144"/>
                </a:lnTo>
                <a:cubicBezTo>
                  <a:pt x="31909" y="82391"/>
                  <a:pt x="45244" y="162401"/>
                  <a:pt x="45244" y="241459"/>
                </a:cubicBezTo>
                <a:lnTo>
                  <a:pt x="45244" y="711994"/>
                </a:lnTo>
                <a:cubicBezTo>
                  <a:pt x="45244" y="722471"/>
                  <a:pt x="36671" y="731044"/>
                  <a:pt x="26194" y="731044"/>
                </a:cubicBezTo>
                <a:close/>
              </a:path>
            </a:pathLst>
          </a:custGeom>
          <a:solidFill>
            <a:schemeClr val="accent1">
              <a:lumMod val="20000"/>
              <a:lumOff val="80000"/>
            </a:schemeClr>
          </a:solid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50EAA6C3-C1FE-471B-8FB0-D30B2777FE1E}"/>
              </a:ext>
            </a:extLst>
          </p:cNvPr>
          <p:cNvSpPr/>
          <p:nvPr/>
        </p:nvSpPr>
        <p:spPr>
          <a:xfrm>
            <a:off x="-2402285" y="6264506"/>
            <a:ext cx="299625" cy="248551"/>
          </a:xfrm>
          <a:custGeom>
            <a:avLst/>
            <a:gdLst>
              <a:gd name="connsiteX0" fmla="*/ 7144 w 276225"/>
              <a:gd name="connsiteY0" fmla="*/ 7144 h 228600"/>
              <a:gd name="connsiteX1" fmla="*/ 273844 w 276225"/>
              <a:gd name="connsiteY1" fmla="*/ 223361 h 228600"/>
              <a:gd name="connsiteX2" fmla="*/ 273844 w 276225"/>
              <a:gd name="connsiteY2" fmla="*/ 170021 h 228600"/>
              <a:gd name="connsiteX3" fmla="*/ 7144 w 276225"/>
              <a:gd name="connsiteY3" fmla="*/ 7144 h 228600"/>
            </a:gdLst>
            <a:ahLst/>
            <a:cxnLst>
              <a:cxn ang="0">
                <a:pos x="connsiteX0" y="connsiteY0"/>
              </a:cxn>
              <a:cxn ang="0">
                <a:pos x="connsiteX1" y="connsiteY1"/>
              </a:cxn>
              <a:cxn ang="0">
                <a:pos x="connsiteX2" y="connsiteY2"/>
              </a:cxn>
              <a:cxn ang="0">
                <a:pos x="connsiteX3" y="connsiteY3"/>
              </a:cxn>
            </a:cxnLst>
            <a:rect l="l" t="t" r="r" b="b"/>
            <a:pathLst>
              <a:path w="276225" h="228600">
                <a:moveTo>
                  <a:pt x="7144" y="7144"/>
                </a:moveTo>
                <a:cubicBezTo>
                  <a:pt x="7144" y="7144"/>
                  <a:pt x="245269" y="95726"/>
                  <a:pt x="273844" y="223361"/>
                </a:cubicBezTo>
                <a:lnTo>
                  <a:pt x="273844" y="170021"/>
                </a:lnTo>
                <a:cubicBezTo>
                  <a:pt x="273844" y="170021"/>
                  <a:pt x="245269" y="83344"/>
                  <a:pt x="7144" y="7144"/>
                </a:cubicBezTo>
                <a:close/>
              </a:path>
            </a:pathLst>
          </a:custGeom>
          <a:solidFill>
            <a:schemeClr val="accent1">
              <a:lumMod val="20000"/>
              <a:lumOff val="80000"/>
            </a:schemeClr>
          </a:solid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82C939FD-B9F4-4325-B3D3-33306429455B}"/>
              </a:ext>
            </a:extLst>
          </p:cNvPr>
          <p:cNvSpPr/>
          <p:nvPr/>
        </p:nvSpPr>
        <p:spPr>
          <a:xfrm>
            <a:off x="-2098642" y="6171300"/>
            <a:ext cx="154978" cy="248551"/>
          </a:xfrm>
          <a:custGeom>
            <a:avLst/>
            <a:gdLst>
              <a:gd name="connsiteX0" fmla="*/ 140494 w 142875"/>
              <a:gd name="connsiteY0" fmla="*/ 7144 h 228600"/>
              <a:gd name="connsiteX1" fmla="*/ 7144 w 142875"/>
              <a:gd name="connsiteY1" fmla="*/ 223361 h 228600"/>
              <a:gd name="connsiteX2" fmla="*/ 7144 w 142875"/>
              <a:gd name="connsiteY2" fmla="*/ 170021 h 228600"/>
              <a:gd name="connsiteX3" fmla="*/ 140494 w 142875"/>
              <a:gd name="connsiteY3" fmla="*/ 7144 h 228600"/>
            </a:gdLst>
            <a:ahLst/>
            <a:cxnLst>
              <a:cxn ang="0">
                <a:pos x="connsiteX0" y="connsiteY0"/>
              </a:cxn>
              <a:cxn ang="0">
                <a:pos x="connsiteX1" y="connsiteY1"/>
              </a:cxn>
              <a:cxn ang="0">
                <a:pos x="connsiteX2" y="connsiteY2"/>
              </a:cxn>
              <a:cxn ang="0">
                <a:pos x="connsiteX3" y="connsiteY3"/>
              </a:cxn>
            </a:cxnLst>
            <a:rect l="l" t="t" r="r" b="b"/>
            <a:pathLst>
              <a:path w="142875" h="228600">
                <a:moveTo>
                  <a:pt x="140494" y="7144"/>
                </a:moveTo>
                <a:cubicBezTo>
                  <a:pt x="140494" y="7144"/>
                  <a:pt x="21431" y="95726"/>
                  <a:pt x="7144" y="223361"/>
                </a:cubicBezTo>
                <a:lnTo>
                  <a:pt x="7144" y="170021"/>
                </a:lnTo>
                <a:cubicBezTo>
                  <a:pt x="7144" y="170021"/>
                  <a:pt x="21431" y="83344"/>
                  <a:pt x="140494" y="7144"/>
                </a:cubicBezTo>
                <a:close/>
              </a:path>
            </a:pathLst>
          </a:custGeom>
          <a:solidFill>
            <a:schemeClr val="accent1">
              <a:lumMod val="20000"/>
              <a:lumOff val="80000"/>
            </a:schemeClr>
          </a:solid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F4103DDC-CAEE-4FBC-B944-50DDDADA273A}"/>
              </a:ext>
            </a:extLst>
          </p:cNvPr>
          <p:cNvSpPr/>
          <p:nvPr/>
        </p:nvSpPr>
        <p:spPr>
          <a:xfrm>
            <a:off x="-3991971" y="6110755"/>
            <a:ext cx="1199103" cy="669984"/>
          </a:xfrm>
          <a:custGeom>
            <a:avLst/>
            <a:gdLst>
              <a:gd name="connsiteX0" fmla="*/ 7144 w 6572250"/>
              <a:gd name="connsiteY0" fmla="*/ 41396 h 3648075"/>
              <a:gd name="connsiteX1" fmla="*/ 6569869 w 6572250"/>
              <a:gd name="connsiteY1" fmla="*/ 3645656 h 3648075"/>
              <a:gd name="connsiteX2" fmla="*/ 7144 w 6572250"/>
              <a:gd name="connsiteY2" fmla="*/ 3645656 h 3648075"/>
              <a:gd name="connsiteX3" fmla="*/ 7144 w 6572250"/>
              <a:gd name="connsiteY3" fmla="*/ 41396 h 3648075"/>
            </a:gdLst>
            <a:ahLst/>
            <a:cxnLst>
              <a:cxn ang="0">
                <a:pos x="connsiteX0" y="connsiteY0"/>
              </a:cxn>
              <a:cxn ang="0">
                <a:pos x="connsiteX1" y="connsiteY1"/>
              </a:cxn>
              <a:cxn ang="0">
                <a:pos x="connsiteX2" y="connsiteY2"/>
              </a:cxn>
              <a:cxn ang="0">
                <a:pos x="connsiteX3" y="connsiteY3"/>
              </a:cxn>
            </a:cxnLst>
            <a:rect l="l" t="t" r="r" b="b"/>
            <a:pathLst>
              <a:path w="6572250" h="3648075">
                <a:moveTo>
                  <a:pt x="7144" y="41396"/>
                </a:moveTo>
                <a:cubicBezTo>
                  <a:pt x="7144" y="41396"/>
                  <a:pt x="3920966" y="-597732"/>
                  <a:pt x="6569869" y="3645656"/>
                </a:cubicBezTo>
                <a:lnTo>
                  <a:pt x="7144" y="3645656"/>
                </a:lnTo>
                <a:lnTo>
                  <a:pt x="7144" y="41396"/>
                </a:lnTo>
                <a:close/>
              </a:path>
            </a:pathLst>
          </a:custGeom>
          <a:solidFill>
            <a:srgbClr val="C8BE55"/>
          </a:solid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8493C23A-627F-4F79-910E-993A81B79E89}"/>
              </a:ext>
            </a:extLst>
          </p:cNvPr>
          <p:cNvSpPr/>
          <p:nvPr/>
        </p:nvSpPr>
        <p:spPr>
          <a:xfrm>
            <a:off x="-5213226" y="5654754"/>
            <a:ext cx="1670055" cy="1371455"/>
          </a:xfrm>
          <a:custGeom>
            <a:avLst/>
            <a:gdLst>
              <a:gd name="connsiteX0" fmla="*/ 7144 w 9153525"/>
              <a:gd name="connsiteY0" fmla="*/ 940630 h 7467600"/>
              <a:gd name="connsiteX1" fmla="*/ 2483644 w 9153525"/>
              <a:gd name="connsiteY1" fmla="*/ 7180 h 7467600"/>
              <a:gd name="connsiteX2" fmla="*/ 6770846 w 9153525"/>
              <a:gd name="connsiteY2" fmla="*/ 2501778 h 7467600"/>
              <a:gd name="connsiteX3" fmla="*/ 9151144 w 9153525"/>
              <a:gd name="connsiteY3" fmla="*/ 5064956 h 7467600"/>
              <a:gd name="connsiteX4" fmla="*/ 9046369 w 9153525"/>
              <a:gd name="connsiteY4" fmla="*/ 7465256 h 7467600"/>
              <a:gd name="connsiteX5" fmla="*/ 7144 w 9153525"/>
              <a:gd name="connsiteY5" fmla="*/ 7465256 h 7467600"/>
              <a:gd name="connsiteX6" fmla="*/ 7144 w 9153525"/>
              <a:gd name="connsiteY6" fmla="*/ 940630 h 746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3525" h="7467600">
                <a:moveTo>
                  <a:pt x="7144" y="940630"/>
                </a:moveTo>
                <a:cubicBezTo>
                  <a:pt x="7144" y="940630"/>
                  <a:pt x="921544" y="16705"/>
                  <a:pt x="2483644" y="7180"/>
                </a:cubicBezTo>
                <a:cubicBezTo>
                  <a:pt x="4045744" y="-2345"/>
                  <a:pt x="4599147" y="1852173"/>
                  <a:pt x="6770846" y="2501778"/>
                </a:cubicBezTo>
                <a:cubicBezTo>
                  <a:pt x="8942546" y="3151383"/>
                  <a:pt x="9151144" y="5064956"/>
                  <a:pt x="9151144" y="5064956"/>
                </a:cubicBezTo>
                <a:lnTo>
                  <a:pt x="9046369" y="7465256"/>
                </a:lnTo>
                <a:lnTo>
                  <a:pt x="7144" y="7465256"/>
                </a:lnTo>
                <a:lnTo>
                  <a:pt x="7144" y="940630"/>
                </a:lnTo>
                <a:close/>
              </a:path>
            </a:pathLst>
          </a:custGeom>
          <a:solidFill>
            <a:srgbClr val="8CA77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5" name="Freeform: Shape 224">
            <a:extLst>
              <a:ext uri="{FF2B5EF4-FFF2-40B4-BE49-F238E27FC236}">
                <a16:creationId xmlns:a16="http://schemas.microsoft.com/office/drawing/2014/main" id="{18EA3477-AC84-4D14-8B1B-72D1ACF34C2A}"/>
              </a:ext>
            </a:extLst>
          </p:cNvPr>
          <p:cNvSpPr/>
          <p:nvPr/>
        </p:nvSpPr>
        <p:spPr>
          <a:xfrm>
            <a:off x="-3998574" y="6213336"/>
            <a:ext cx="2147959" cy="1200023"/>
          </a:xfrm>
          <a:custGeom>
            <a:avLst/>
            <a:gdLst>
              <a:gd name="connsiteX0" fmla="*/ 3743801 w 11772900"/>
              <a:gd name="connsiteY0" fmla="*/ 631984 h 6534150"/>
              <a:gd name="connsiteX1" fmla="*/ 6979444 w 11772900"/>
              <a:gd name="connsiteY1" fmla="*/ 1588294 h 6534150"/>
              <a:gd name="connsiteX2" fmla="*/ 11768614 w 11772900"/>
              <a:gd name="connsiteY2" fmla="*/ 6531769 h 6534150"/>
              <a:gd name="connsiteX3" fmla="*/ 7144 w 11772900"/>
              <a:gd name="connsiteY3" fmla="*/ 6531769 h 6534150"/>
              <a:gd name="connsiteX4" fmla="*/ 7144 w 11772900"/>
              <a:gd name="connsiteY4" fmla="*/ 7144 h 653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72900" h="6534150">
                <a:moveTo>
                  <a:pt x="3743801" y="631984"/>
                </a:moveTo>
                <a:cubicBezTo>
                  <a:pt x="3743801" y="631984"/>
                  <a:pt x="5083017" y="1430179"/>
                  <a:pt x="6979444" y="1588294"/>
                </a:cubicBezTo>
                <a:cubicBezTo>
                  <a:pt x="9598819" y="1807369"/>
                  <a:pt x="11051381" y="4598194"/>
                  <a:pt x="11768614" y="6531769"/>
                </a:cubicBezTo>
                <a:lnTo>
                  <a:pt x="7144" y="6531769"/>
                </a:lnTo>
                <a:lnTo>
                  <a:pt x="7144" y="7144"/>
                </a:lnTo>
              </a:path>
            </a:pathLst>
          </a:custGeom>
          <a:solidFill>
            <a:srgbClr val="8CA771"/>
          </a:solid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F076438B-2996-4B0B-BC73-EC92E433611C}"/>
              </a:ext>
            </a:extLst>
          </p:cNvPr>
          <p:cNvSpPr/>
          <p:nvPr/>
        </p:nvSpPr>
        <p:spPr>
          <a:xfrm>
            <a:off x="-5210178" y="5881888"/>
            <a:ext cx="2267869" cy="976112"/>
          </a:xfrm>
          <a:custGeom>
            <a:avLst/>
            <a:gdLst>
              <a:gd name="connsiteX0" fmla="*/ 7144 w 12430125"/>
              <a:gd name="connsiteY0" fmla="*/ 7144 h 5314950"/>
              <a:gd name="connsiteX1" fmla="*/ 2626519 w 12430125"/>
              <a:gd name="connsiteY1" fmla="*/ 1268254 h 5314950"/>
              <a:gd name="connsiteX2" fmla="*/ 9151144 w 12430125"/>
              <a:gd name="connsiteY2" fmla="*/ 2173129 h 5314950"/>
              <a:gd name="connsiteX3" fmla="*/ 12427744 w 12430125"/>
              <a:gd name="connsiteY3" fmla="*/ 5316379 h 5314950"/>
              <a:gd name="connsiteX4" fmla="*/ 7144 w 12430125"/>
              <a:gd name="connsiteY4" fmla="*/ 5316379 h 5314950"/>
              <a:gd name="connsiteX5" fmla="*/ 7144 w 12430125"/>
              <a:gd name="connsiteY5" fmla="*/ 7144 h 531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30125" h="5314950">
                <a:moveTo>
                  <a:pt x="7144" y="7144"/>
                </a:moveTo>
                <a:cubicBezTo>
                  <a:pt x="7144" y="7144"/>
                  <a:pt x="673894" y="982504"/>
                  <a:pt x="2626519" y="1268254"/>
                </a:cubicBezTo>
                <a:cubicBezTo>
                  <a:pt x="4579144" y="1554004"/>
                  <a:pt x="7379494" y="1277779"/>
                  <a:pt x="9151144" y="2173129"/>
                </a:cubicBezTo>
                <a:cubicBezTo>
                  <a:pt x="10922794" y="3068479"/>
                  <a:pt x="12427744" y="5316379"/>
                  <a:pt x="12427744" y="5316379"/>
                </a:cubicBezTo>
                <a:lnTo>
                  <a:pt x="7144" y="5316379"/>
                </a:lnTo>
                <a:lnTo>
                  <a:pt x="7144" y="7144"/>
                </a:lnTo>
                <a:close/>
              </a:path>
            </a:pathLst>
          </a:custGeom>
          <a:solidFill>
            <a:srgbClr val="422C1C"/>
          </a:solidFill>
          <a:ln w="9525" cap="flat">
            <a:noFill/>
            <a:prstDash val="solid"/>
            <a:miter/>
          </a:ln>
        </p:spPr>
        <p:txBody>
          <a:bodyPr rtlCol="0" anchor="ctr"/>
          <a:lstStyle/>
          <a:p>
            <a:endParaRPr lang="en-US"/>
          </a:p>
        </p:txBody>
      </p:sp>
      <p:sp>
        <p:nvSpPr>
          <p:cNvPr id="227" name="Rectangle: Rounded Corners 226">
            <a:extLst>
              <a:ext uri="{FF2B5EF4-FFF2-40B4-BE49-F238E27FC236}">
                <a16:creationId xmlns:a16="http://schemas.microsoft.com/office/drawing/2014/main" id="{78C4A95D-67FE-446A-95C7-139D5C3BBD51}"/>
              </a:ext>
            </a:extLst>
          </p:cNvPr>
          <p:cNvSpPr/>
          <p:nvPr/>
        </p:nvSpPr>
        <p:spPr>
          <a:xfrm>
            <a:off x="-14654370" y="1683188"/>
            <a:ext cx="2509088" cy="388547"/>
          </a:xfrm>
          <a:prstGeom prst="roundRect">
            <a:avLst>
              <a:gd name="adj" fmla="val 19116"/>
            </a:avLst>
          </a:prstGeom>
          <a:solidFill>
            <a:srgbClr val="8CA771"/>
          </a:solidFill>
          <a:ln w="28575">
            <a:solidFill>
              <a:srgbClr val="422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Segoe UI Black" panose="020B0A02040204020203" pitchFamily="34" charset="0"/>
              <a:ea typeface="Segoe UI Black" panose="020B0A02040204020203" pitchFamily="34" charset="0"/>
            </a:endParaRPr>
          </a:p>
        </p:txBody>
      </p:sp>
      <p:sp>
        <p:nvSpPr>
          <p:cNvPr id="228" name="TextBox 227">
            <a:extLst>
              <a:ext uri="{FF2B5EF4-FFF2-40B4-BE49-F238E27FC236}">
                <a16:creationId xmlns:a16="http://schemas.microsoft.com/office/drawing/2014/main" id="{DB8865EA-75AA-4FC3-8346-8810894C1E42}"/>
              </a:ext>
            </a:extLst>
          </p:cNvPr>
          <p:cNvSpPr txBox="1"/>
          <p:nvPr/>
        </p:nvSpPr>
        <p:spPr>
          <a:xfrm>
            <a:off x="-14654370" y="2122890"/>
            <a:ext cx="6250944" cy="3327065"/>
          </a:xfrm>
          <a:prstGeom prst="rect">
            <a:avLst/>
          </a:prstGeom>
          <a:noFill/>
        </p:spPr>
        <p:txBody>
          <a:bodyPr wrap="square" rtlCol="0">
            <a:spAutoFit/>
          </a:bodyPr>
          <a:lstStyle/>
          <a:p>
            <a:pPr algn="just"/>
            <a:r>
              <a:rPr lang="en-US" b="1"/>
              <a:t>Trong thời đại số hiện nay, việc phát triển một trang web bán hàng trực tuyến trở nên phổ biến và vần thiết. Vì vậy, việc sử dụng NodeJS để xây dựng một trang bán hàng trực tuyến là đề tài có tính cấp thiết và ứng dụng cao.</a:t>
            </a:r>
          </a:p>
          <a:p>
            <a:pPr algn="just">
              <a:lnSpc>
                <a:spcPct val="120000"/>
              </a:lnSpc>
              <a:spcBef>
                <a:spcPts val="600"/>
              </a:spcBef>
            </a:pPr>
            <a:r>
              <a:rPr lang="vi-VN" sz="1500" b="1">
                <a:latin typeface="Segoe UI" panose="020B0502040204020203" pitchFamily="34" charset="0"/>
                <a:ea typeface="Segoe UI Black" panose="020B0A02040204020203" pitchFamily="34" charset="0"/>
                <a:cs typeface="Segoe UI" panose="020B0502040204020203" pitchFamily="34" charset="0"/>
              </a:rPr>
              <a:t>Các</a:t>
            </a:r>
            <a:r>
              <a:rPr lang="en-US" sz="1500" b="1">
                <a:latin typeface="Segoe UI" panose="020B0502040204020203" pitchFamily="34" charset="0"/>
                <a:ea typeface="Segoe UI Black" panose="020B0A02040204020203" pitchFamily="34" charset="0"/>
                <a:cs typeface="Segoe UI" panose="020B0502040204020203" pitchFamily="34" charset="0"/>
              </a:rPr>
              <a:t> </a:t>
            </a:r>
            <a:r>
              <a:rPr lang="en-US" b="1"/>
              <a:t>công cụ như NodeJS, MongoDB sẽ là nền tảng để phát triển ứng dụng.</a:t>
            </a:r>
          </a:p>
          <a:p>
            <a:pPr algn="just"/>
            <a:r>
              <a:rPr lang="en-US" b="1"/>
              <a:t>Qua quá trình xây dựng và phát triển, tìm hiểu được cách hoạt động của ứng dụng web, mô hình MVC,  API tương tác với giao diện. </a:t>
            </a:r>
            <a:endParaRPr lang="en-US"/>
          </a:p>
          <a:p>
            <a:pPr algn="just"/>
            <a:r>
              <a:rPr lang="en-US" b="1"/>
              <a:t>Qua quá trình thực hiện, đã xây dựng được ứng dụng đáp ứng các chức năng cơ bản của một trang thương mại điện tử.</a:t>
            </a:r>
            <a:endParaRPr lang="en-US"/>
          </a:p>
        </p:txBody>
      </p:sp>
      <p:sp>
        <p:nvSpPr>
          <p:cNvPr id="229" name="Rectangle 228">
            <a:extLst>
              <a:ext uri="{FF2B5EF4-FFF2-40B4-BE49-F238E27FC236}">
                <a16:creationId xmlns:a16="http://schemas.microsoft.com/office/drawing/2014/main" id="{885B84C6-F506-425E-A35C-110D05A193BF}"/>
              </a:ext>
            </a:extLst>
          </p:cNvPr>
          <p:cNvSpPr/>
          <p:nvPr/>
        </p:nvSpPr>
        <p:spPr>
          <a:xfrm>
            <a:off x="-14450754" y="1692795"/>
            <a:ext cx="2101857" cy="369332"/>
          </a:xfrm>
          <a:prstGeom prst="rect">
            <a:avLst/>
          </a:prstGeom>
        </p:spPr>
        <p:txBody>
          <a:bodyPr wrap="none">
            <a:spAutoFit/>
          </a:bodyPr>
          <a:lstStyle/>
          <a:p>
            <a:pPr algn="ctr"/>
            <a:r>
              <a:rPr lang="en-US" b="1">
                <a:solidFill>
                  <a:schemeClr val="bg1"/>
                </a:solidFill>
                <a:latin typeface="Segoe UI Black" panose="020B0A02040204020203" pitchFamily="34" charset="0"/>
                <a:ea typeface="Segoe UI Black" panose="020B0A02040204020203" pitchFamily="34" charset="0"/>
              </a:rPr>
              <a:t>Tổng quan đề tài</a:t>
            </a:r>
          </a:p>
        </p:txBody>
      </p:sp>
      <p:sp>
        <p:nvSpPr>
          <p:cNvPr id="230" name="Hexagon 229">
            <a:extLst>
              <a:ext uri="{FF2B5EF4-FFF2-40B4-BE49-F238E27FC236}">
                <a16:creationId xmlns:a16="http://schemas.microsoft.com/office/drawing/2014/main" id="{6F7FBBBF-EF24-4236-B3CB-AAD004832D2F}"/>
              </a:ext>
            </a:extLst>
          </p:cNvPr>
          <p:cNvSpPr/>
          <p:nvPr/>
        </p:nvSpPr>
        <p:spPr>
          <a:xfrm>
            <a:off x="15818368" y="2939685"/>
            <a:ext cx="4922918" cy="4604887"/>
          </a:xfrm>
          <a:prstGeom prst="hexagon">
            <a:avLst/>
          </a:prstGeom>
          <a:solidFill>
            <a:srgbClr val="422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Flowchart: Off-page Connector 230">
            <a:extLst>
              <a:ext uri="{FF2B5EF4-FFF2-40B4-BE49-F238E27FC236}">
                <a16:creationId xmlns:a16="http://schemas.microsoft.com/office/drawing/2014/main" id="{B8BCE85E-46EA-4F58-9FCC-6C4C212D2F36}"/>
              </a:ext>
            </a:extLst>
          </p:cNvPr>
          <p:cNvSpPr/>
          <p:nvPr/>
        </p:nvSpPr>
        <p:spPr>
          <a:xfrm rot="5400000">
            <a:off x="15258157" y="710078"/>
            <a:ext cx="5168410" cy="6373188"/>
          </a:xfrm>
          <a:prstGeom prst="flowChartOffpageConnector">
            <a:avLst/>
          </a:prstGeom>
          <a:blipFill dpi="0" rotWithShape="0">
            <a:blip r:embed="rId10"/>
            <a:srcRect/>
            <a:stretch>
              <a:fillRect l="-23664" r="-23664"/>
            </a:stretch>
          </a:blipFill>
          <a:ln w="76200">
            <a:solidFill>
              <a:srgbClr val="8CA77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1279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1600"/>
                                  </p:stCondLst>
                                  <p:childTnLst>
                                    <p:set>
                                      <p:cBhvr>
                                        <p:cTn id="6" dur="1" fill="hold">
                                          <p:stCondLst>
                                            <p:cond delay="0"/>
                                          </p:stCondLst>
                                        </p:cTn>
                                        <p:tgtEl>
                                          <p:spTgt spid="97"/>
                                        </p:tgtEl>
                                        <p:attrNameLst>
                                          <p:attrName>style.visibility</p:attrName>
                                        </p:attrNameLst>
                                      </p:cBhvr>
                                      <p:to>
                                        <p:strVal val="visible"/>
                                      </p:to>
                                    </p:set>
                                    <p:animEffect transition="in" filter="barn(inVertical)">
                                      <p:cBhvr>
                                        <p:cTn id="7" dur="500"/>
                                        <p:tgtEl>
                                          <p:spTgt spid="97"/>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98"/>
                                        </p:tgtEl>
                                        <p:attrNameLst>
                                          <p:attrName>style.visibility</p:attrName>
                                        </p:attrNameLst>
                                      </p:cBhvr>
                                      <p:to>
                                        <p:strVal val="visible"/>
                                      </p:to>
                                    </p:set>
                                    <p:animEffect transition="in" filter="fade">
                                      <p:cBhvr>
                                        <p:cTn id="10" dur="500"/>
                                        <p:tgtEl>
                                          <p:spTgt spid="98"/>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96"/>
                                        </p:tgtEl>
                                        <p:attrNameLst>
                                          <p:attrName>style.visibility</p:attrName>
                                        </p:attrNameLst>
                                      </p:cBhvr>
                                      <p:to>
                                        <p:strVal val="visible"/>
                                      </p:to>
                                    </p:set>
                                    <p:animEffect transition="in" filter="fade">
                                      <p:cBhvr>
                                        <p:cTn id="13" dur="500"/>
                                        <p:tgtEl>
                                          <p:spTgt spid="96"/>
                                        </p:tgtEl>
                                      </p:cBhvr>
                                    </p:animEffect>
                                  </p:childTnLst>
                                </p:cTn>
                              </p:par>
                              <p:par>
                                <p:cTn id="14" presetID="16" presetClass="entr" presetSubtype="21" fill="hold" nodeType="withEffect">
                                  <p:stCondLst>
                                    <p:cond delay="1800"/>
                                  </p:stCondLst>
                                  <p:childTnLst>
                                    <p:set>
                                      <p:cBhvr>
                                        <p:cTn id="15" dur="1" fill="hold">
                                          <p:stCondLst>
                                            <p:cond delay="0"/>
                                          </p:stCondLst>
                                        </p:cTn>
                                        <p:tgtEl>
                                          <p:spTgt spid="101"/>
                                        </p:tgtEl>
                                        <p:attrNameLst>
                                          <p:attrName>style.visibility</p:attrName>
                                        </p:attrNameLst>
                                      </p:cBhvr>
                                      <p:to>
                                        <p:strVal val="visible"/>
                                      </p:to>
                                    </p:set>
                                    <p:animEffect transition="in" filter="barn(inVertical)">
                                      <p:cBhvr>
                                        <p:cTn id="16" dur="500"/>
                                        <p:tgtEl>
                                          <p:spTgt spid="101"/>
                                        </p:tgtEl>
                                      </p:cBhvr>
                                    </p:animEffect>
                                  </p:childTnLst>
                                </p:cTn>
                              </p:par>
                              <p:par>
                                <p:cTn id="17" presetID="10" presetClass="entr" presetSubtype="0" fill="hold" grpId="0" nodeType="withEffect">
                                  <p:stCondLst>
                                    <p:cond delay="1600"/>
                                  </p:stCondLst>
                                  <p:childTnLst>
                                    <p:set>
                                      <p:cBhvr>
                                        <p:cTn id="18" dur="1" fill="hold">
                                          <p:stCondLst>
                                            <p:cond delay="0"/>
                                          </p:stCondLst>
                                        </p:cTn>
                                        <p:tgtEl>
                                          <p:spTgt spid="100"/>
                                        </p:tgtEl>
                                        <p:attrNameLst>
                                          <p:attrName>style.visibility</p:attrName>
                                        </p:attrNameLst>
                                      </p:cBhvr>
                                      <p:to>
                                        <p:strVal val="visible"/>
                                      </p:to>
                                    </p:set>
                                    <p:animEffect transition="in" filter="fade">
                                      <p:cBhvr>
                                        <p:cTn id="19" dur="500"/>
                                        <p:tgtEl>
                                          <p:spTgt spid="100"/>
                                        </p:tgtEl>
                                      </p:cBhvr>
                                    </p:animEffect>
                                  </p:childTnLst>
                                </p:cTn>
                              </p:par>
                              <p:par>
                                <p:cTn id="20" presetID="10" presetClass="entr" presetSubtype="0" fill="hold" grpId="0" nodeType="withEffect">
                                  <p:stCondLst>
                                    <p:cond delay="1600"/>
                                  </p:stCondLst>
                                  <p:childTnLst>
                                    <p:set>
                                      <p:cBhvr>
                                        <p:cTn id="21" dur="1" fill="hold">
                                          <p:stCondLst>
                                            <p:cond delay="0"/>
                                          </p:stCondLst>
                                        </p:cTn>
                                        <p:tgtEl>
                                          <p:spTgt spid="102"/>
                                        </p:tgtEl>
                                        <p:attrNameLst>
                                          <p:attrName>style.visibility</p:attrName>
                                        </p:attrNameLst>
                                      </p:cBhvr>
                                      <p:to>
                                        <p:strVal val="visible"/>
                                      </p:to>
                                    </p:set>
                                    <p:animEffect transition="in" filter="fade">
                                      <p:cBhvr>
                                        <p:cTn id="22" dur="500"/>
                                        <p:tgtEl>
                                          <p:spTgt spid="102"/>
                                        </p:tgtEl>
                                      </p:cBhvr>
                                    </p:animEffect>
                                  </p:childTnLst>
                                </p:cTn>
                              </p:par>
                              <p:par>
                                <p:cTn id="23" presetID="16" presetClass="entr" presetSubtype="21" fill="hold" nodeType="withEffect">
                                  <p:stCondLst>
                                    <p:cond delay="2000"/>
                                  </p:stCondLst>
                                  <p:childTnLst>
                                    <p:set>
                                      <p:cBhvr>
                                        <p:cTn id="24" dur="1" fill="hold">
                                          <p:stCondLst>
                                            <p:cond delay="0"/>
                                          </p:stCondLst>
                                        </p:cTn>
                                        <p:tgtEl>
                                          <p:spTgt spid="104"/>
                                        </p:tgtEl>
                                        <p:attrNameLst>
                                          <p:attrName>style.visibility</p:attrName>
                                        </p:attrNameLst>
                                      </p:cBhvr>
                                      <p:to>
                                        <p:strVal val="visible"/>
                                      </p:to>
                                    </p:set>
                                    <p:animEffect transition="in" filter="barn(inVertical)">
                                      <p:cBhvr>
                                        <p:cTn id="25" dur="500"/>
                                        <p:tgtEl>
                                          <p:spTgt spid="104"/>
                                        </p:tgtEl>
                                      </p:cBhvr>
                                    </p:animEffect>
                                  </p:childTnLst>
                                </p:cTn>
                              </p:par>
                              <p:par>
                                <p:cTn id="26" presetID="10" presetClass="entr" presetSubtype="0" fill="hold" grpId="0" nodeType="withEffect">
                                  <p:stCondLst>
                                    <p:cond delay="2000"/>
                                  </p:stCondLst>
                                  <p:childTnLst>
                                    <p:set>
                                      <p:cBhvr>
                                        <p:cTn id="27" dur="1" fill="hold">
                                          <p:stCondLst>
                                            <p:cond delay="0"/>
                                          </p:stCondLst>
                                        </p:cTn>
                                        <p:tgtEl>
                                          <p:spTgt spid="103"/>
                                        </p:tgtEl>
                                        <p:attrNameLst>
                                          <p:attrName>style.visibility</p:attrName>
                                        </p:attrNameLst>
                                      </p:cBhvr>
                                      <p:to>
                                        <p:strVal val="visible"/>
                                      </p:to>
                                    </p:set>
                                    <p:animEffect transition="in" filter="fade">
                                      <p:cBhvr>
                                        <p:cTn id="28" dur="500"/>
                                        <p:tgtEl>
                                          <p:spTgt spid="103"/>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05"/>
                                        </p:tgtEl>
                                        <p:attrNameLst>
                                          <p:attrName>style.visibility</p:attrName>
                                        </p:attrNameLst>
                                      </p:cBhvr>
                                      <p:to>
                                        <p:strVal val="visible"/>
                                      </p:to>
                                    </p:set>
                                    <p:animEffect transition="in" filter="fade">
                                      <p:cBhvr>
                                        <p:cTn id="31" dur="500"/>
                                        <p:tgtEl>
                                          <p:spTgt spid="105"/>
                                        </p:tgtEl>
                                      </p:cBhvr>
                                    </p:animEffect>
                                  </p:childTnLst>
                                </p:cTn>
                              </p:par>
                              <p:par>
                                <p:cTn id="32" presetID="10" presetClass="entr" presetSubtype="0" fill="hold" grpId="0" nodeType="withEffect">
                                  <p:stCondLst>
                                    <p:cond delay="1600"/>
                                  </p:stCondLst>
                                  <p:childTnLst>
                                    <p:set>
                                      <p:cBhvr>
                                        <p:cTn id="33" dur="1" fill="hold">
                                          <p:stCondLst>
                                            <p:cond delay="0"/>
                                          </p:stCondLst>
                                        </p:cTn>
                                        <p:tgtEl>
                                          <p:spTgt spid="109"/>
                                        </p:tgtEl>
                                        <p:attrNameLst>
                                          <p:attrName>style.visibility</p:attrName>
                                        </p:attrNameLst>
                                      </p:cBhvr>
                                      <p:to>
                                        <p:strVal val="visible"/>
                                      </p:to>
                                    </p:set>
                                    <p:animEffect transition="in" filter="fade">
                                      <p:cBhvr>
                                        <p:cTn id="34" dur="500"/>
                                        <p:tgtEl>
                                          <p:spTgt spid="109"/>
                                        </p:tgtEl>
                                      </p:cBhvr>
                                    </p:animEffect>
                                  </p:childTnLst>
                                </p:cTn>
                              </p:par>
                              <p:par>
                                <p:cTn id="35" presetID="10" presetClass="entr" presetSubtype="0" fill="hold" grpId="0" nodeType="withEffect">
                                  <p:stCondLst>
                                    <p:cond delay="1600"/>
                                  </p:stCondLst>
                                  <p:childTnLst>
                                    <p:set>
                                      <p:cBhvr>
                                        <p:cTn id="36" dur="1" fill="hold">
                                          <p:stCondLst>
                                            <p:cond delay="0"/>
                                          </p:stCondLst>
                                        </p:cTn>
                                        <p:tgtEl>
                                          <p:spTgt spid="108"/>
                                        </p:tgtEl>
                                        <p:attrNameLst>
                                          <p:attrName>style.visibility</p:attrName>
                                        </p:attrNameLst>
                                      </p:cBhvr>
                                      <p:to>
                                        <p:strVal val="visible"/>
                                      </p:to>
                                    </p:set>
                                    <p:animEffect transition="in" filter="fade">
                                      <p:cBhvr>
                                        <p:cTn id="37" dur="500"/>
                                        <p:tgtEl>
                                          <p:spTgt spid="108"/>
                                        </p:tgtEl>
                                      </p:cBhvr>
                                    </p:animEffect>
                                  </p:childTnLst>
                                </p:cTn>
                              </p:par>
                              <p:par>
                                <p:cTn id="38" presetID="16" presetClass="entr" presetSubtype="21" fill="hold" nodeType="withEffect">
                                  <p:stCondLst>
                                    <p:cond delay="1800"/>
                                  </p:stCondLst>
                                  <p:childTnLst>
                                    <p:set>
                                      <p:cBhvr>
                                        <p:cTn id="39" dur="1" fill="hold">
                                          <p:stCondLst>
                                            <p:cond delay="0"/>
                                          </p:stCondLst>
                                        </p:cTn>
                                        <p:tgtEl>
                                          <p:spTgt spid="110"/>
                                        </p:tgtEl>
                                        <p:attrNameLst>
                                          <p:attrName>style.visibility</p:attrName>
                                        </p:attrNameLst>
                                      </p:cBhvr>
                                      <p:to>
                                        <p:strVal val="visible"/>
                                      </p:to>
                                    </p:set>
                                    <p:animEffect transition="in" filter="barn(inVertical)">
                                      <p:cBhvr>
                                        <p:cTn id="40" dur="500"/>
                                        <p:tgtEl>
                                          <p:spTgt spid="110"/>
                                        </p:tgtEl>
                                      </p:cBhvr>
                                    </p:animEffect>
                                  </p:childTnLst>
                                </p:cTn>
                              </p:par>
                              <p:par>
                                <p:cTn id="41" presetID="16" presetClass="entr" presetSubtype="21" fill="hold" nodeType="withEffect">
                                  <p:stCondLst>
                                    <p:cond delay="2000"/>
                                  </p:stCondLst>
                                  <p:childTnLst>
                                    <p:set>
                                      <p:cBhvr>
                                        <p:cTn id="42" dur="1" fill="hold">
                                          <p:stCondLst>
                                            <p:cond delay="0"/>
                                          </p:stCondLst>
                                        </p:cTn>
                                        <p:tgtEl>
                                          <p:spTgt spid="112"/>
                                        </p:tgtEl>
                                        <p:attrNameLst>
                                          <p:attrName>style.visibility</p:attrName>
                                        </p:attrNameLst>
                                      </p:cBhvr>
                                      <p:to>
                                        <p:strVal val="visible"/>
                                      </p:to>
                                    </p:set>
                                    <p:animEffect transition="in" filter="barn(inVertical)">
                                      <p:cBhvr>
                                        <p:cTn id="43" dur="500"/>
                                        <p:tgtEl>
                                          <p:spTgt spid="112"/>
                                        </p:tgtEl>
                                      </p:cBhvr>
                                    </p:animEffect>
                                  </p:childTnLst>
                                </p:cTn>
                              </p:par>
                              <p:par>
                                <p:cTn id="44" presetID="10" presetClass="entr" presetSubtype="0" fill="hold" grpId="0" nodeType="withEffect">
                                  <p:stCondLst>
                                    <p:cond delay="2000"/>
                                  </p:stCondLst>
                                  <p:childTnLst>
                                    <p:set>
                                      <p:cBhvr>
                                        <p:cTn id="45" dur="1" fill="hold">
                                          <p:stCondLst>
                                            <p:cond delay="0"/>
                                          </p:stCondLst>
                                        </p:cTn>
                                        <p:tgtEl>
                                          <p:spTgt spid="111"/>
                                        </p:tgtEl>
                                        <p:attrNameLst>
                                          <p:attrName>style.visibility</p:attrName>
                                        </p:attrNameLst>
                                      </p:cBhvr>
                                      <p:to>
                                        <p:strVal val="visible"/>
                                      </p:to>
                                    </p:set>
                                    <p:animEffect transition="in" filter="fade">
                                      <p:cBhvr>
                                        <p:cTn id="46" dur="500"/>
                                        <p:tgtEl>
                                          <p:spTgt spid="111"/>
                                        </p:tgtEl>
                                      </p:cBhvr>
                                    </p:animEffect>
                                  </p:childTnLst>
                                </p:cTn>
                              </p:par>
                              <p:par>
                                <p:cTn id="47" presetID="10" presetClass="entr" presetSubtype="0" fill="hold" grpId="0" nodeType="withEffect">
                                  <p:stCondLst>
                                    <p:cond delay="2000"/>
                                  </p:stCondLst>
                                  <p:childTnLst>
                                    <p:set>
                                      <p:cBhvr>
                                        <p:cTn id="48" dur="1" fill="hold">
                                          <p:stCondLst>
                                            <p:cond delay="0"/>
                                          </p:stCondLst>
                                        </p:cTn>
                                        <p:tgtEl>
                                          <p:spTgt spid="113"/>
                                        </p:tgtEl>
                                        <p:attrNameLst>
                                          <p:attrName>style.visibility</p:attrName>
                                        </p:attrNameLst>
                                      </p:cBhvr>
                                      <p:to>
                                        <p:strVal val="visible"/>
                                      </p:to>
                                    </p:set>
                                    <p:animEffect transition="in" filter="fade">
                                      <p:cBhvr>
                                        <p:cTn id="49" dur="500"/>
                                        <p:tgtEl>
                                          <p:spTgt spid="113"/>
                                        </p:tgtEl>
                                      </p:cBhvr>
                                    </p:animEffect>
                                  </p:childTnLst>
                                </p:cTn>
                              </p:par>
                              <p:par>
                                <p:cTn id="50" presetID="2" presetClass="entr" presetSubtype="12" fill="hold" grpId="0" nodeType="withEffect">
                                  <p:stCondLst>
                                    <p:cond delay="200"/>
                                  </p:stCondLst>
                                  <p:childTnLst>
                                    <p:set>
                                      <p:cBhvr>
                                        <p:cTn id="51" dur="1" fill="hold">
                                          <p:stCondLst>
                                            <p:cond delay="0"/>
                                          </p:stCondLst>
                                        </p:cTn>
                                        <p:tgtEl>
                                          <p:spTgt spid="214"/>
                                        </p:tgtEl>
                                        <p:attrNameLst>
                                          <p:attrName>style.visibility</p:attrName>
                                        </p:attrNameLst>
                                      </p:cBhvr>
                                      <p:to>
                                        <p:strVal val="visible"/>
                                      </p:to>
                                    </p:set>
                                    <p:anim calcmode="lin" valueType="num">
                                      <p:cBhvr additive="base">
                                        <p:cTn id="52" dur="1500" fill="hold"/>
                                        <p:tgtEl>
                                          <p:spTgt spid="214"/>
                                        </p:tgtEl>
                                        <p:attrNameLst>
                                          <p:attrName>ppt_x</p:attrName>
                                        </p:attrNameLst>
                                      </p:cBhvr>
                                      <p:tavLst>
                                        <p:tav tm="0">
                                          <p:val>
                                            <p:strVal val="0-#ppt_w/2"/>
                                          </p:val>
                                        </p:tav>
                                        <p:tav tm="100000">
                                          <p:val>
                                            <p:strVal val="#ppt_x"/>
                                          </p:val>
                                        </p:tav>
                                      </p:tavLst>
                                    </p:anim>
                                    <p:anim calcmode="lin" valueType="num">
                                      <p:cBhvr additive="base">
                                        <p:cTn id="53" dur="1500" fill="hold"/>
                                        <p:tgtEl>
                                          <p:spTgt spid="214"/>
                                        </p:tgtEl>
                                        <p:attrNameLst>
                                          <p:attrName>ppt_y</p:attrName>
                                        </p:attrNameLst>
                                      </p:cBhvr>
                                      <p:tavLst>
                                        <p:tav tm="0">
                                          <p:val>
                                            <p:strVal val="1+#ppt_h/2"/>
                                          </p:val>
                                        </p:tav>
                                        <p:tav tm="100000">
                                          <p:val>
                                            <p:strVal val="#ppt_y"/>
                                          </p:val>
                                        </p:tav>
                                      </p:tavLst>
                                    </p:anim>
                                  </p:childTnLst>
                                </p:cTn>
                              </p:par>
                              <p:par>
                                <p:cTn id="54" presetID="2" presetClass="entr" presetSubtype="12" fill="hold" grpId="0" nodeType="withEffect">
                                  <p:stCondLst>
                                    <p:cond delay="0"/>
                                  </p:stCondLst>
                                  <p:childTnLst>
                                    <p:set>
                                      <p:cBhvr>
                                        <p:cTn id="55" dur="1" fill="hold">
                                          <p:stCondLst>
                                            <p:cond delay="0"/>
                                          </p:stCondLst>
                                        </p:cTn>
                                        <p:tgtEl>
                                          <p:spTgt spid="212"/>
                                        </p:tgtEl>
                                        <p:attrNameLst>
                                          <p:attrName>style.visibility</p:attrName>
                                        </p:attrNameLst>
                                      </p:cBhvr>
                                      <p:to>
                                        <p:strVal val="visible"/>
                                      </p:to>
                                    </p:set>
                                    <p:anim calcmode="lin" valueType="num">
                                      <p:cBhvr additive="base">
                                        <p:cTn id="56" dur="1500" fill="hold"/>
                                        <p:tgtEl>
                                          <p:spTgt spid="212"/>
                                        </p:tgtEl>
                                        <p:attrNameLst>
                                          <p:attrName>ppt_x</p:attrName>
                                        </p:attrNameLst>
                                      </p:cBhvr>
                                      <p:tavLst>
                                        <p:tav tm="0">
                                          <p:val>
                                            <p:strVal val="0-#ppt_w/2"/>
                                          </p:val>
                                        </p:tav>
                                        <p:tav tm="100000">
                                          <p:val>
                                            <p:strVal val="#ppt_x"/>
                                          </p:val>
                                        </p:tav>
                                      </p:tavLst>
                                    </p:anim>
                                    <p:anim calcmode="lin" valueType="num">
                                      <p:cBhvr additive="base">
                                        <p:cTn id="57" dur="1500" fill="hold"/>
                                        <p:tgtEl>
                                          <p:spTgt spid="212"/>
                                        </p:tgtEl>
                                        <p:attrNameLst>
                                          <p:attrName>ppt_y</p:attrName>
                                        </p:attrNameLst>
                                      </p:cBhvr>
                                      <p:tavLst>
                                        <p:tav tm="0">
                                          <p:val>
                                            <p:strVal val="1+#ppt_h/2"/>
                                          </p:val>
                                        </p:tav>
                                        <p:tav tm="100000">
                                          <p:val>
                                            <p:strVal val="#ppt_y"/>
                                          </p:val>
                                        </p:tav>
                                      </p:tavLst>
                                    </p:anim>
                                  </p:childTnLst>
                                </p:cTn>
                              </p:par>
                              <p:par>
                                <p:cTn id="58" presetID="2" presetClass="entr" presetSubtype="12" fill="hold" grpId="0" nodeType="withEffect">
                                  <p:stCondLst>
                                    <p:cond delay="0"/>
                                  </p:stCondLst>
                                  <p:childTnLst>
                                    <p:set>
                                      <p:cBhvr>
                                        <p:cTn id="59" dur="1" fill="hold">
                                          <p:stCondLst>
                                            <p:cond delay="0"/>
                                          </p:stCondLst>
                                        </p:cTn>
                                        <p:tgtEl>
                                          <p:spTgt spid="213"/>
                                        </p:tgtEl>
                                        <p:attrNameLst>
                                          <p:attrName>style.visibility</p:attrName>
                                        </p:attrNameLst>
                                      </p:cBhvr>
                                      <p:to>
                                        <p:strVal val="visible"/>
                                      </p:to>
                                    </p:set>
                                    <p:anim calcmode="lin" valueType="num">
                                      <p:cBhvr additive="base">
                                        <p:cTn id="60" dur="1500" fill="hold"/>
                                        <p:tgtEl>
                                          <p:spTgt spid="213"/>
                                        </p:tgtEl>
                                        <p:attrNameLst>
                                          <p:attrName>ppt_x</p:attrName>
                                        </p:attrNameLst>
                                      </p:cBhvr>
                                      <p:tavLst>
                                        <p:tav tm="0">
                                          <p:val>
                                            <p:strVal val="0-#ppt_w/2"/>
                                          </p:val>
                                        </p:tav>
                                        <p:tav tm="100000">
                                          <p:val>
                                            <p:strVal val="#ppt_x"/>
                                          </p:val>
                                        </p:tav>
                                      </p:tavLst>
                                    </p:anim>
                                    <p:anim calcmode="lin" valueType="num">
                                      <p:cBhvr additive="base">
                                        <p:cTn id="61" dur="1500" fill="hold"/>
                                        <p:tgtEl>
                                          <p:spTgt spid="213"/>
                                        </p:tgtEl>
                                        <p:attrNameLst>
                                          <p:attrName>ppt_y</p:attrName>
                                        </p:attrNameLst>
                                      </p:cBhvr>
                                      <p:tavLst>
                                        <p:tav tm="0">
                                          <p:val>
                                            <p:strVal val="1+#ppt_h/2"/>
                                          </p:val>
                                        </p:tav>
                                        <p:tav tm="100000">
                                          <p:val>
                                            <p:strVal val="#ppt_y"/>
                                          </p:val>
                                        </p:tav>
                                      </p:tavLst>
                                    </p:anim>
                                  </p:childTnLst>
                                </p:cTn>
                              </p:par>
                              <p:par>
                                <p:cTn id="62" presetID="2" presetClass="entr" presetSubtype="12" fill="hold" nodeType="withEffect">
                                  <p:stCondLst>
                                    <p:cond delay="600"/>
                                  </p:stCondLst>
                                  <p:childTnLst>
                                    <p:set>
                                      <p:cBhvr>
                                        <p:cTn id="63" dur="1" fill="hold">
                                          <p:stCondLst>
                                            <p:cond delay="0"/>
                                          </p:stCondLst>
                                        </p:cTn>
                                        <p:tgtEl>
                                          <p:spTgt spid="204"/>
                                        </p:tgtEl>
                                        <p:attrNameLst>
                                          <p:attrName>style.visibility</p:attrName>
                                        </p:attrNameLst>
                                      </p:cBhvr>
                                      <p:to>
                                        <p:strVal val="visible"/>
                                      </p:to>
                                    </p:set>
                                    <p:anim calcmode="lin" valueType="num">
                                      <p:cBhvr additive="base">
                                        <p:cTn id="64" dur="1500" fill="hold"/>
                                        <p:tgtEl>
                                          <p:spTgt spid="204"/>
                                        </p:tgtEl>
                                        <p:attrNameLst>
                                          <p:attrName>ppt_x</p:attrName>
                                        </p:attrNameLst>
                                      </p:cBhvr>
                                      <p:tavLst>
                                        <p:tav tm="0">
                                          <p:val>
                                            <p:strVal val="0-#ppt_w/2"/>
                                          </p:val>
                                        </p:tav>
                                        <p:tav tm="100000">
                                          <p:val>
                                            <p:strVal val="#ppt_x"/>
                                          </p:val>
                                        </p:tav>
                                      </p:tavLst>
                                    </p:anim>
                                    <p:anim calcmode="lin" valueType="num">
                                      <p:cBhvr additive="base">
                                        <p:cTn id="65" dur="1500" fill="hold"/>
                                        <p:tgtEl>
                                          <p:spTgt spid="204"/>
                                        </p:tgtEl>
                                        <p:attrNameLst>
                                          <p:attrName>ppt_y</p:attrName>
                                        </p:attrNameLst>
                                      </p:cBhvr>
                                      <p:tavLst>
                                        <p:tav tm="0">
                                          <p:val>
                                            <p:strVal val="1+#ppt_h/2"/>
                                          </p:val>
                                        </p:tav>
                                        <p:tav tm="100000">
                                          <p:val>
                                            <p:strVal val="#ppt_y"/>
                                          </p:val>
                                        </p:tav>
                                      </p:tavLst>
                                    </p:anim>
                                  </p:childTnLst>
                                </p:cTn>
                              </p:par>
                              <p:par>
                                <p:cTn id="66" presetID="2" presetClass="entr" presetSubtype="12" fill="hold" nodeType="withEffect">
                                  <p:stCondLst>
                                    <p:cond delay="600"/>
                                  </p:stCondLst>
                                  <p:childTnLst>
                                    <p:set>
                                      <p:cBhvr>
                                        <p:cTn id="67" dur="1" fill="hold">
                                          <p:stCondLst>
                                            <p:cond delay="0"/>
                                          </p:stCondLst>
                                        </p:cTn>
                                        <p:tgtEl>
                                          <p:spTgt spid="122"/>
                                        </p:tgtEl>
                                        <p:attrNameLst>
                                          <p:attrName>style.visibility</p:attrName>
                                        </p:attrNameLst>
                                      </p:cBhvr>
                                      <p:to>
                                        <p:strVal val="visible"/>
                                      </p:to>
                                    </p:set>
                                    <p:anim calcmode="lin" valueType="num">
                                      <p:cBhvr additive="base">
                                        <p:cTn id="68" dur="1500" fill="hold"/>
                                        <p:tgtEl>
                                          <p:spTgt spid="122"/>
                                        </p:tgtEl>
                                        <p:attrNameLst>
                                          <p:attrName>ppt_x</p:attrName>
                                        </p:attrNameLst>
                                      </p:cBhvr>
                                      <p:tavLst>
                                        <p:tav tm="0">
                                          <p:val>
                                            <p:strVal val="0-#ppt_w/2"/>
                                          </p:val>
                                        </p:tav>
                                        <p:tav tm="100000">
                                          <p:val>
                                            <p:strVal val="#ppt_x"/>
                                          </p:val>
                                        </p:tav>
                                      </p:tavLst>
                                    </p:anim>
                                    <p:anim calcmode="lin" valueType="num">
                                      <p:cBhvr additive="base">
                                        <p:cTn id="69" dur="1500" fill="hold"/>
                                        <p:tgtEl>
                                          <p:spTgt spid="122"/>
                                        </p:tgtEl>
                                        <p:attrNameLst>
                                          <p:attrName>ppt_y</p:attrName>
                                        </p:attrNameLst>
                                      </p:cBhvr>
                                      <p:tavLst>
                                        <p:tav tm="0">
                                          <p:val>
                                            <p:strVal val="1+#ppt_h/2"/>
                                          </p:val>
                                        </p:tav>
                                        <p:tav tm="100000">
                                          <p:val>
                                            <p:strVal val="#ppt_y"/>
                                          </p:val>
                                        </p:tav>
                                      </p:tavLst>
                                    </p:anim>
                                  </p:childTnLst>
                                </p:cTn>
                              </p:par>
                              <p:par>
                                <p:cTn id="70" presetID="2" presetClass="entr" presetSubtype="12" fill="hold" nodeType="withEffect">
                                  <p:stCondLst>
                                    <p:cond delay="400"/>
                                  </p:stCondLst>
                                  <p:childTnLst>
                                    <p:set>
                                      <p:cBhvr>
                                        <p:cTn id="71" dur="1" fill="hold">
                                          <p:stCondLst>
                                            <p:cond delay="0"/>
                                          </p:stCondLst>
                                        </p:cTn>
                                        <p:tgtEl>
                                          <p:spTgt spid="119"/>
                                        </p:tgtEl>
                                        <p:attrNameLst>
                                          <p:attrName>style.visibility</p:attrName>
                                        </p:attrNameLst>
                                      </p:cBhvr>
                                      <p:to>
                                        <p:strVal val="visible"/>
                                      </p:to>
                                    </p:set>
                                    <p:anim calcmode="lin" valueType="num">
                                      <p:cBhvr additive="base">
                                        <p:cTn id="72" dur="1500" fill="hold"/>
                                        <p:tgtEl>
                                          <p:spTgt spid="119"/>
                                        </p:tgtEl>
                                        <p:attrNameLst>
                                          <p:attrName>ppt_x</p:attrName>
                                        </p:attrNameLst>
                                      </p:cBhvr>
                                      <p:tavLst>
                                        <p:tav tm="0">
                                          <p:val>
                                            <p:strVal val="0-#ppt_w/2"/>
                                          </p:val>
                                        </p:tav>
                                        <p:tav tm="100000">
                                          <p:val>
                                            <p:strVal val="#ppt_x"/>
                                          </p:val>
                                        </p:tav>
                                      </p:tavLst>
                                    </p:anim>
                                    <p:anim calcmode="lin" valueType="num">
                                      <p:cBhvr additive="base">
                                        <p:cTn id="73" dur="1500" fill="hold"/>
                                        <p:tgtEl>
                                          <p:spTgt spid="119"/>
                                        </p:tgtEl>
                                        <p:attrNameLst>
                                          <p:attrName>ppt_y</p:attrName>
                                        </p:attrNameLst>
                                      </p:cBhvr>
                                      <p:tavLst>
                                        <p:tav tm="0">
                                          <p:val>
                                            <p:strVal val="1+#ppt_h/2"/>
                                          </p:val>
                                        </p:tav>
                                        <p:tav tm="100000">
                                          <p:val>
                                            <p:strVal val="#ppt_y"/>
                                          </p:val>
                                        </p:tav>
                                      </p:tavLst>
                                    </p:anim>
                                  </p:childTnLst>
                                </p:cTn>
                              </p:par>
                              <p:par>
                                <p:cTn id="74" presetID="10" presetClass="entr" presetSubtype="0" fill="hold" grpId="0" nodeType="withEffect">
                                  <p:stCondLst>
                                    <p:cond delay="1500"/>
                                  </p:stCondLst>
                                  <p:childTnLst>
                                    <p:set>
                                      <p:cBhvr>
                                        <p:cTn id="75" dur="1" fill="hold">
                                          <p:stCondLst>
                                            <p:cond delay="0"/>
                                          </p:stCondLst>
                                        </p:cTn>
                                        <p:tgtEl>
                                          <p:spTgt spid="215"/>
                                        </p:tgtEl>
                                        <p:attrNameLst>
                                          <p:attrName>style.visibility</p:attrName>
                                        </p:attrNameLst>
                                      </p:cBhvr>
                                      <p:to>
                                        <p:strVal val="visible"/>
                                      </p:to>
                                    </p:set>
                                    <p:animEffect transition="in" filter="fade">
                                      <p:cBhvr>
                                        <p:cTn id="76" dur="500"/>
                                        <p:tgtEl>
                                          <p:spTgt spid="21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30"/>
                                        </p:tgtEl>
                                        <p:attrNameLst>
                                          <p:attrName>style.visibility</p:attrName>
                                        </p:attrNameLst>
                                      </p:cBhvr>
                                      <p:to>
                                        <p:strVal val="visible"/>
                                      </p:to>
                                    </p:set>
                                    <p:animEffect transition="in" filter="fade">
                                      <p:cBhvr>
                                        <p:cTn id="79"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8" grpId="0" animBg="1"/>
      <p:bldP spid="100" grpId="0"/>
      <p:bldP spid="102" grpId="0" animBg="1"/>
      <p:bldP spid="103" grpId="0"/>
      <p:bldP spid="105" grpId="0" animBg="1"/>
      <p:bldP spid="108" grpId="0" animBg="1"/>
      <p:bldP spid="109" grpId="0"/>
      <p:bldP spid="111" grpId="0"/>
      <p:bldP spid="113" grpId="0" animBg="1"/>
      <p:bldP spid="212" grpId="0" animBg="1"/>
      <p:bldP spid="213" grpId="0" animBg="1"/>
      <p:bldP spid="214" grpId="0" animBg="1"/>
      <p:bldP spid="215" grpId="0" animBg="1"/>
      <p:bldP spid="23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288D736-601C-45E8-8055-C73DEB2B60F4}"/>
              </a:ext>
            </a:extLst>
          </p:cNvPr>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915383" y="-3027850"/>
            <a:ext cx="14081760" cy="3794455"/>
          </a:xfrm>
          <a:prstGeom prst="rect">
            <a:avLst/>
          </a:prstGeom>
        </p:spPr>
      </p:pic>
      <p:sp>
        <p:nvSpPr>
          <p:cNvPr id="363" name="Freeform: Shape 362">
            <a:extLst>
              <a:ext uri="{FF2B5EF4-FFF2-40B4-BE49-F238E27FC236}">
                <a16:creationId xmlns:a16="http://schemas.microsoft.com/office/drawing/2014/main" id="{E29B860E-467A-4B62-95DA-1F18486EC154}"/>
              </a:ext>
            </a:extLst>
          </p:cNvPr>
          <p:cNvSpPr/>
          <p:nvPr/>
        </p:nvSpPr>
        <p:spPr>
          <a:xfrm>
            <a:off x="2725550" y="5896432"/>
            <a:ext cx="692236" cy="704227"/>
          </a:xfrm>
          <a:custGeom>
            <a:avLst/>
            <a:gdLst>
              <a:gd name="connsiteX0" fmla="*/ 9088 w 638175"/>
              <a:gd name="connsiteY0" fmla="*/ 364724 h 647700"/>
              <a:gd name="connsiteX1" fmla="*/ 142438 w 638175"/>
              <a:gd name="connsiteY1" fmla="*/ 50399 h 647700"/>
              <a:gd name="connsiteX2" fmla="*/ 542488 w 638175"/>
              <a:gd name="connsiteY2" fmla="*/ 88499 h 647700"/>
              <a:gd name="connsiteX3" fmla="*/ 628213 w 638175"/>
              <a:gd name="connsiteY3" fmla="*/ 374249 h 647700"/>
              <a:gd name="connsiteX4" fmla="*/ 371038 w 638175"/>
              <a:gd name="connsiteY4" fmla="*/ 640949 h 647700"/>
              <a:gd name="connsiteX5" fmla="*/ 94813 w 638175"/>
              <a:gd name="connsiteY5" fmla="*/ 564749 h 647700"/>
              <a:gd name="connsiteX6" fmla="*/ 9088 w 638175"/>
              <a:gd name="connsiteY6" fmla="*/ 364724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175" h="647700">
                <a:moveTo>
                  <a:pt x="9088" y="364724"/>
                </a:moveTo>
                <a:cubicBezTo>
                  <a:pt x="9088" y="364724"/>
                  <a:pt x="-19487" y="136124"/>
                  <a:pt x="142438" y="50399"/>
                </a:cubicBezTo>
                <a:cubicBezTo>
                  <a:pt x="304363" y="-35326"/>
                  <a:pt x="494863" y="21824"/>
                  <a:pt x="542488" y="88499"/>
                </a:cubicBezTo>
                <a:cubicBezTo>
                  <a:pt x="590113" y="155174"/>
                  <a:pt x="666313" y="250424"/>
                  <a:pt x="628213" y="374249"/>
                </a:cubicBezTo>
                <a:cubicBezTo>
                  <a:pt x="590113" y="498074"/>
                  <a:pt x="475813" y="631424"/>
                  <a:pt x="371038" y="640949"/>
                </a:cubicBezTo>
                <a:cubicBezTo>
                  <a:pt x="266263" y="650474"/>
                  <a:pt x="142438" y="612374"/>
                  <a:pt x="94813" y="564749"/>
                </a:cubicBezTo>
                <a:cubicBezTo>
                  <a:pt x="47188" y="517124"/>
                  <a:pt x="18613" y="459974"/>
                  <a:pt x="9088" y="364724"/>
                </a:cubicBezTo>
                <a:close/>
              </a:path>
            </a:pathLst>
          </a:custGeom>
          <a:solidFill>
            <a:srgbClr val="8CA771"/>
          </a:solidFill>
          <a:ln w="952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9BBC0331-FD04-4716-8B75-0F1AD8C20412}"/>
              </a:ext>
            </a:extLst>
          </p:cNvPr>
          <p:cNvSpPr/>
          <p:nvPr/>
        </p:nvSpPr>
        <p:spPr>
          <a:xfrm>
            <a:off x="2676405" y="6117028"/>
            <a:ext cx="526926" cy="528170"/>
          </a:xfrm>
          <a:custGeom>
            <a:avLst/>
            <a:gdLst>
              <a:gd name="connsiteX0" fmla="*/ 8675 w 485775"/>
              <a:gd name="connsiteY0" fmla="*/ 276135 h 485775"/>
              <a:gd name="connsiteX1" fmla="*/ 108687 w 485775"/>
              <a:gd name="connsiteY1" fmla="*/ 39915 h 485775"/>
              <a:gd name="connsiteX2" fmla="*/ 409678 w 485775"/>
              <a:gd name="connsiteY2" fmla="*/ 68490 h 485775"/>
              <a:gd name="connsiteX3" fmla="*/ 474448 w 485775"/>
              <a:gd name="connsiteY3" fmla="*/ 283755 h 485775"/>
              <a:gd name="connsiteX4" fmla="*/ 281091 w 485775"/>
              <a:gd name="connsiteY4" fmla="*/ 484732 h 485775"/>
              <a:gd name="connsiteX5" fmla="*/ 73445 w 485775"/>
              <a:gd name="connsiteY5" fmla="*/ 427582 h 485775"/>
              <a:gd name="connsiteX6" fmla="*/ 8675 w 485775"/>
              <a:gd name="connsiteY6" fmla="*/ 276135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775" h="485775">
                <a:moveTo>
                  <a:pt x="8675" y="276135"/>
                </a:moveTo>
                <a:cubicBezTo>
                  <a:pt x="8675" y="276135"/>
                  <a:pt x="-13232" y="103732"/>
                  <a:pt x="108687" y="39915"/>
                </a:cubicBezTo>
                <a:cubicBezTo>
                  <a:pt x="230608" y="-24855"/>
                  <a:pt x="373483" y="18007"/>
                  <a:pt x="409678" y="68490"/>
                </a:cubicBezTo>
                <a:cubicBezTo>
                  <a:pt x="445873" y="118972"/>
                  <a:pt x="503023" y="190410"/>
                  <a:pt x="474448" y="283755"/>
                </a:cubicBezTo>
                <a:cubicBezTo>
                  <a:pt x="445873" y="377100"/>
                  <a:pt x="360148" y="477112"/>
                  <a:pt x="281091" y="484732"/>
                </a:cubicBezTo>
                <a:cubicBezTo>
                  <a:pt x="202033" y="492352"/>
                  <a:pt x="108687" y="462825"/>
                  <a:pt x="73445" y="427582"/>
                </a:cubicBezTo>
                <a:cubicBezTo>
                  <a:pt x="37250" y="390435"/>
                  <a:pt x="15343" y="347572"/>
                  <a:pt x="8675" y="276135"/>
                </a:cubicBezTo>
                <a:close/>
              </a:path>
            </a:pathLst>
          </a:custGeom>
          <a:solidFill>
            <a:srgbClr val="422C1C"/>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65" name="Freeform: Shape 364">
            <a:extLst>
              <a:ext uri="{FF2B5EF4-FFF2-40B4-BE49-F238E27FC236}">
                <a16:creationId xmlns:a16="http://schemas.microsoft.com/office/drawing/2014/main" id="{6448AFB3-A6D3-4F64-A6FF-6E9987948212}"/>
              </a:ext>
            </a:extLst>
          </p:cNvPr>
          <p:cNvSpPr/>
          <p:nvPr/>
        </p:nvSpPr>
        <p:spPr>
          <a:xfrm>
            <a:off x="3034431" y="6186834"/>
            <a:ext cx="464934" cy="466032"/>
          </a:xfrm>
          <a:custGeom>
            <a:avLst/>
            <a:gdLst>
              <a:gd name="connsiteX0" fmla="*/ 8446 w 428625"/>
              <a:gd name="connsiteY0" fmla="*/ 244563 h 428625"/>
              <a:gd name="connsiteX1" fmla="*/ 97029 w 428625"/>
              <a:gd name="connsiteY1" fmla="*/ 35965 h 428625"/>
              <a:gd name="connsiteX2" fmla="*/ 362777 w 428625"/>
              <a:gd name="connsiteY2" fmla="*/ 61683 h 428625"/>
              <a:gd name="connsiteX3" fmla="*/ 419927 w 428625"/>
              <a:gd name="connsiteY3" fmla="*/ 251231 h 428625"/>
              <a:gd name="connsiteX4" fmla="*/ 249429 w 428625"/>
              <a:gd name="connsiteY4" fmla="*/ 428395 h 428625"/>
              <a:gd name="connsiteX5" fmla="*/ 66548 w 428625"/>
              <a:gd name="connsiteY5" fmla="*/ 377913 h 428625"/>
              <a:gd name="connsiteX6" fmla="*/ 8446 w 428625"/>
              <a:gd name="connsiteY6" fmla="*/ 244563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8625" h="428625">
                <a:moveTo>
                  <a:pt x="8446" y="244563"/>
                </a:moveTo>
                <a:cubicBezTo>
                  <a:pt x="8446" y="244563"/>
                  <a:pt x="-10604" y="93115"/>
                  <a:pt x="97029" y="35965"/>
                </a:cubicBezTo>
                <a:cubicBezTo>
                  <a:pt x="204661" y="-21185"/>
                  <a:pt x="331344" y="16915"/>
                  <a:pt x="362777" y="61683"/>
                </a:cubicBezTo>
                <a:cubicBezTo>
                  <a:pt x="394208" y="105498"/>
                  <a:pt x="444691" y="169315"/>
                  <a:pt x="419927" y="251231"/>
                </a:cubicBezTo>
                <a:cubicBezTo>
                  <a:pt x="394208" y="333145"/>
                  <a:pt x="318961" y="421728"/>
                  <a:pt x="249429" y="428395"/>
                </a:cubicBezTo>
                <a:cubicBezTo>
                  <a:pt x="179896" y="435063"/>
                  <a:pt x="97981" y="409345"/>
                  <a:pt x="66548" y="377913"/>
                </a:cubicBezTo>
                <a:cubicBezTo>
                  <a:pt x="35116" y="346481"/>
                  <a:pt x="15114" y="307428"/>
                  <a:pt x="8446" y="244563"/>
                </a:cubicBezTo>
                <a:close/>
              </a:path>
            </a:pathLst>
          </a:custGeom>
          <a:solidFill>
            <a:srgbClr val="C8BE5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66" name="Freeform: Shape 365">
            <a:extLst>
              <a:ext uri="{FF2B5EF4-FFF2-40B4-BE49-F238E27FC236}">
                <a16:creationId xmlns:a16="http://schemas.microsoft.com/office/drawing/2014/main" id="{EDCFAFD3-7890-4189-86AF-9184B0F7CF96}"/>
              </a:ext>
            </a:extLst>
          </p:cNvPr>
          <p:cNvSpPr/>
          <p:nvPr/>
        </p:nvSpPr>
        <p:spPr>
          <a:xfrm>
            <a:off x="3067817" y="6287719"/>
            <a:ext cx="51659" cy="797433"/>
          </a:xfrm>
          <a:custGeom>
            <a:avLst/>
            <a:gdLst>
              <a:gd name="connsiteX0" fmla="*/ 26194 w 47625"/>
              <a:gd name="connsiteY0" fmla="*/ 731044 h 733425"/>
              <a:gd name="connsiteX1" fmla="*/ 26194 w 47625"/>
              <a:gd name="connsiteY1" fmla="*/ 731044 h 733425"/>
              <a:gd name="connsiteX2" fmla="*/ 7144 w 47625"/>
              <a:gd name="connsiteY2" fmla="*/ 711994 h 733425"/>
              <a:gd name="connsiteX3" fmla="*/ 7144 w 47625"/>
              <a:gd name="connsiteY3" fmla="*/ 7144 h 733425"/>
              <a:gd name="connsiteX4" fmla="*/ 7144 w 47625"/>
              <a:gd name="connsiteY4" fmla="*/ 7144 h 733425"/>
              <a:gd name="connsiteX5" fmla="*/ 45244 w 47625"/>
              <a:gd name="connsiteY5" fmla="*/ 241459 h 733425"/>
              <a:gd name="connsiteX6" fmla="*/ 45244 w 47625"/>
              <a:gd name="connsiteY6" fmla="*/ 711994 h 733425"/>
              <a:gd name="connsiteX7" fmla="*/ 26194 w 47625"/>
              <a:gd name="connsiteY7" fmla="*/ 731044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733425">
                <a:moveTo>
                  <a:pt x="26194" y="731044"/>
                </a:moveTo>
                <a:lnTo>
                  <a:pt x="26194" y="731044"/>
                </a:lnTo>
                <a:cubicBezTo>
                  <a:pt x="15716" y="731044"/>
                  <a:pt x="7144" y="722471"/>
                  <a:pt x="7144" y="711994"/>
                </a:cubicBezTo>
                <a:lnTo>
                  <a:pt x="7144" y="7144"/>
                </a:lnTo>
                <a:lnTo>
                  <a:pt x="7144" y="7144"/>
                </a:lnTo>
                <a:cubicBezTo>
                  <a:pt x="31909" y="82391"/>
                  <a:pt x="45244" y="162401"/>
                  <a:pt x="45244" y="241459"/>
                </a:cubicBezTo>
                <a:lnTo>
                  <a:pt x="45244" y="711994"/>
                </a:lnTo>
                <a:cubicBezTo>
                  <a:pt x="45244" y="722471"/>
                  <a:pt x="36671" y="731044"/>
                  <a:pt x="26194" y="731044"/>
                </a:cubicBezTo>
                <a:close/>
              </a:path>
            </a:pathLst>
          </a:custGeom>
          <a:solidFill>
            <a:schemeClr val="accent1">
              <a:lumMod val="20000"/>
              <a:lumOff val="80000"/>
            </a:schemeClr>
          </a:solidFill>
          <a:ln w="9525"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BD4C246C-5438-4281-803B-E55EB282FA4D}"/>
              </a:ext>
            </a:extLst>
          </p:cNvPr>
          <p:cNvSpPr/>
          <p:nvPr/>
        </p:nvSpPr>
        <p:spPr>
          <a:xfrm>
            <a:off x="2779318" y="6264506"/>
            <a:ext cx="299625" cy="248551"/>
          </a:xfrm>
          <a:custGeom>
            <a:avLst/>
            <a:gdLst>
              <a:gd name="connsiteX0" fmla="*/ 7144 w 276225"/>
              <a:gd name="connsiteY0" fmla="*/ 7144 h 228600"/>
              <a:gd name="connsiteX1" fmla="*/ 273844 w 276225"/>
              <a:gd name="connsiteY1" fmla="*/ 223361 h 228600"/>
              <a:gd name="connsiteX2" fmla="*/ 273844 w 276225"/>
              <a:gd name="connsiteY2" fmla="*/ 170021 h 228600"/>
              <a:gd name="connsiteX3" fmla="*/ 7144 w 276225"/>
              <a:gd name="connsiteY3" fmla="*/ 7144 h 228600"/>
            </a:gdLst>
            <a:ahLst/>
            <a:cxnLst>
              <a:cxn ang="0">
                <a:pos x="connsiteX0" y="connsiteY0"/>
              </a:cxn>
              <a:cxn ang="0">
                <a:pos x="connsiteX1" y="connsiteY1"/>
              </a:cxn>
              <a:cxn ang="0">
                <a:pos x="connsiteX2" y="connsiteY2"/>
              </a:cxn>
              <a:cxn ang="0">
                <a:pos x="connsiteX3" y="connsiteY3"/>
              </a:cxn>
            </a:cxnLst>
            <a:rect l="l" t="t" r="r" b="b"/>
            <a:pathLst>
              <a:path w="276225" h="228600">
                <a:moveTo>
                  <a:pt x="7144" y="7144"/>
                </a:moveTo>
                <a:cubicBezTo>
                  <a:pt x="7144" y="7144"/>
                  <a:pt x="245269" y="95726"/>
                  <a:pt x="273844" y="223361"/>
                </a:cubicBezTo>
                <a:lnTo>
                  <a:pt x="273844" y="170021"/>
                </a:lnTo>
                <a:cubicBezTo>
                  <a:pt x="273844" y="170021"/>
                  <a:pt x="245269" y="83344"/>
                  <a:pt x="7144" y="7144"/>
                </a:cubicBezTo>
                <a:close/>
              </a:path>
            </a:pathLst>
          </a:custGeom>
          <a:solidFill>
            <a:schemeClr val="accent1">
              <a:lumMod val="20000"/>
              <a:lumOff val="80000"/>
            </a:schemeClr>
          </a:solidFill>
          <a:ln w="952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E98012F5-C58E-455F-A638-462FE6FBAAD9}"/>
              </a:ext>
            </a:extLst>
          </p:cNvPr>
          <p:cNvSpPr/>
          <p:nvPr/>
        </p:nvSpPr>
        <p:spPr>
          <a:xfrm>
            <a:off x="3082961" y="6171300"/>
            <a:ext cx="154978" cy="248551"/>
          </a:xfrm>
          <a:custGeom>
            <a:avLst/>
            <a:gdLst>
              <a:gd name="connsiteX0" fmla="*/ 140494 w 142875"/>
              <a:gd name="connsiteY0" fmla="*/ 7144 h 228600"/>
              <a:gd name="connsiteX1" fmla="*/ 7144 w 142875"/>
              <a:gd name="connsiteY1" fmla="*/ 223361 h 228600"/>
              <a:gd name="connsiteX2" fmla="*/ 7144 w 142875"/>
              <a:gd name="connsiteY2" fmla="*/ 170021 h 228600"/>
              <a:gd name="connsiteX3" fmla="*/ 140494 w 142875"/>
              <a:gd name="connsiteY3" fmla="*/ 7144 h 228600"/>
            </a:gdLst>
            <a:ahLst/>
            <a:cxnLst>
              <a:cxn ang="0">
                <a:pos x="connsiteX0" y="connsiteY0"/>
              </a:cxn>
              <a:cxn ang="0">
                <a:pos x="connsiteX1" y="connsiteY1"/>
              </a:cxn>
              <a:cxn ang="0">
                <a:pos x="connsiteX2" y="connsiteY2"/>
              </a:cxn>
              <a:cxn ang="0">
                <a:pos x="connsiteX3" y="connsiteY3"/>
              </a:cxn>
            </a:cxnLst>
            <a:rect l="l" t="t" r="r" b="b"/>
            <a:pathLst>
              <a:path w="142875" h="228600">
                <a:moveTo>
                  <a:pt x="140494" y="7144"/>
                </a:moveTo>
                <a:cubicBezTo>
                  <a:pt x="140494" y="7144"/>
                  <a:pt x="21431" y="95726"/>
                  <a:pt x="7144" y="223361"/>
                </a:cubicBezTo>
                <a:lnTo>
                  <a:pt x="7144" y="170021"/>
                </a:lnTo>
                <a:cubicBezTo>
                  <a:pt x="7144" y="170021"/>
                  <a:pt x="21431" y="83344"/>
                  <a:pt x="140494" y="7144"/>
                </a:cubicBezTo>
                <a:close/>
              </a:path>
            </a:pathLst>
          </a:custGeom>
          <a:solidFill>
            <a:schemeClr val="accent1">
              <a:lumMod val="20000"/>
              <a:lumOff val="80000"/>
            </a:schemeClr>
          </a:solidFill>
          <a:ln w="9525" cap="flat">
            <a:noFill/>
            <a:prstDash val="solid"/>
            <a:miter/>
          </a:ln>
        </p:spPr>
        <p:txBody>
          <a:bodyPr rtlCol="0" anchor="ctr"/>
          <a:lstStyle/>
          <a:p>
            <a:endParaRPr lang="en-US"/>
          </a:p>
        </p:txBody>
      </p:sp>
      <p:sp>
        <p:nvSpPr>
          <p:cNvPr id="28" name="Hexagon 27">
            <a:extLst>
              <a:ext uri="{FF2B5EF4-FFF2-40B4-BE49-F238E27FC236}">
                <a16:creationId xmlns:a16="http://schemas.microsoft.com/office/drawing/2014/main" id="{06199248-5D82-43C1-9DC5-A9BD3BF612D5}"/>
              </a:ext>
            </a:extLst>
          </p:cNvPr>
          <p:cNvSpPr/>
          <p:nvPr/>
        </p:nvSpPr>
        <p:spPr>
          <a:xfrm>
            <a:off x="8267190" y="2939685"/>
            <a:ext cx="4922918" cy="4604887"/>
          </a:xfrm>
          <a:prstGeom prst="hexagon">
            <a:avLst/>
          </a:prstGeom>
          <a:solidFill>
            <a:srgbClr val="422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Freeform: Shape 352">
            <a:extLst>
              <a:ext uri="{FF2B5EF4-FFF2-40B4-BE49-F238E27FC236}">
                <a16:creationId xmlns:a16="http://schemas.microsoft.com/office/drawing/2014/main" id="{9DE043DC-2E20-423F-9091-6D92689A7C5C}"/>
              </a:ext>
            </a:extLst>
          </p:cNvPr>
          <p:cNvSpPr/>
          <p:nvPr/>
        </p:nvSpPr>
        <p:spPr>
          <a:xfrm>
            <a:off x="1189632" y="6110755"/>
            <a:ext cx="1199103" cy="669984"/>
          </a:xfrm>
          <a:custGeom>
            <a:avLst/>
            <a:gdLst>
              <a:gd name="connsiteX0" fmla="*/ 7144 w 6572250"/>
              <a:gd name="connsiteY0" fmla="*/ 41396 h 3648075"/>
              <a:gd name="connsiteX1" fmla="*/ 6569869 w 6572250"/>
              <a:gd name="connsiteY1" fmla="*/ 3645656 h 3648075"/>
              <a:gd name="connsiteX2" fmla="*/ 7144 w 6572250"/>
              <a:gd name="connsiteY2" fmla="*/ 3645656 h 3648075"/>
              <a:gd name="connsiteX3" fmla="*/ 7144 w 6572250"/>
              <a:gd name="connsiteY3" fmla="*/ 41396 h 3648075"/>
            </a:gdLst>
            <a:ahLst/>
            <a:cxnLst>
              <a:cxn ang="0">
                <a:pos x="connsiteX0" y="connsiteY0"/>
              </a:cxn>
              <a:cxn ang="0">
                <a:pos x="connsiteX1" y="connsiteY1"/>
              </a:cxn>
              <a:cxn ang="0">
                <a:pos x="connsiteX2" y="connsiteY2"/>
              </a:cxn>
              <a:cxn ang="0">
                <a:pos x="connsiteX3" y="connsiteY3"/>
              </a:cxn>
            </a:cxnLst>
            <a:rect l="l" t="t" r="r" b="b"/>
            <a:pathLst>
              <a:path w="6572250" h="3648075">
                <a:moveTo>
                  <a:pt x="7144" y="41396"/>
                </a:moveTo>
                <a:cubicBezTo>
                  <a:pt x="7144" y="41396"/>
                  <a:pt x="3920966" y="-597732"/>
                  <a:pt x="6569869" y="3645656"/>
                </a:cubicBezTo>
                <a:lnTo>
                  <a:pt x="7144" y="3645656"/>
                </a:lnTo>
                <a:lnTo>
                  <a:pt x="7144" y="41396"/>
                </a:lnTo>
                <a:close/>
              </a:path>
            </a:pathLst>
          </a:custGeom>
          <a:solidFill>
            <a:srgbClr val="C8BE55"/>
          </a:solidFill>
          <a:ln w="9525" cap="flat">
            <a:no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8C00871E-BC21-4C00-B2C9-79CCA31DC517}"/>
              </a:ext>
            </a:extLst>
          </p:cNvPr>
          <p:cNvSpPr txBox="1"/>
          <p:nvPr/>
        </p:nvSpPr>
        <p:spPr>
          <a:xfrm>
            <a:off x="3645866" y="-29180"/>
            <a:ext cx="4900269" cy="796757"/>
          </a:xfrm>
          <a:prstGeom prst="rect">
            <a:avLst/>
          </a:prstGeom>
          <a:noFill/>
        </p:spPr>
        <p:txBody>
          <a:bodyPr wrap="square" rtlCol="0">
            <a:spAutoFit/>
          </a:bodyPr>
          <a:lstStyle/>
          <a:p>
            <a:pPr lvl="0" algn="ctr">
              <a:lnSpc>
                <a:spcPct val="120000"/>
              </a:lnSpc>
            </a:pPr>
            <a:r>
              <a:rPr lang="en-US" sz="2000" b="1">
                <a:solidFill>
                  <a:srgbClr val="8CA771"/>
                </a:solidFill>
                <a:latin typeface="Segoe UI Black" panose="020B0A02040204020203" pitchFamily="34" charset="0"/>
                <a:ea typeface="Segoe UI Black" panose="020B0A02040204020203" pitchFamily="34" charset="0"/>
              </a:rPr>
              <a:t>Ch</a:t>
            </a:r>
            <a:r>
              <a:rPr lang="vi-VN" sz="2000" b="1">
                <a:solidFill>
                  <a:srgbClr val="8CA771"/>
                </a:solidFill>
                <a:latin typeface="Segoe UI Black" panose="020B0A02040204020203" pitchFamily="34" charset="0"/>
                <a:ea typeface="Segoe UI Black" panose="020B0A02040204020203" pitchFamily="34" charset="0"/>
              </a:rPr>
              <a:t>ư</a:t>
            </a:r>
            <a:r>
              <a:rPr lang="en-US" sz="2000" b="1">
                <a:solidFill>
                  <a:srgbClr val="8CA771"/>
                </a:solidFill>
                <a:latin typeface="Segoe UI Black" panose="020B0A02040204020203" pitchFamily="34" charset="0"/>
                <a:ea typeface="Segoe UI Black" panose="020B0A02040204020203" pitchFamily="34" charset="0"/>
              </a:rPr>
              <a:t>ơng 1</a:t>
            </a:r>
            <a:endParaRPr lang="en-US" sz="1500" b="1">
              <a:solidFill>
                <a:srgbClr val="8CA771"/>
              </a:solidFill>
              <a:latin typeface="Segoe UI Black" panose="020B0A02040204020203" pitchFamily="34" charset="0"/>
              <a:ea typeface="Segoe UI Black" panose="020B0A02040204020203" pitchFamily="34" charset="0"/>
            </a:endParaRPr>
          </a:p>
          <a:p>
            <a:pPr algn="ctr">
              <a:lnSpc>
                <a:spcPct val="120000"/>
              </a:lnSpc>
            </a:pPr>
            <a:r>
              <a:rPr lang="en-US" sz="2000" b="1">
                <a:latin typeface="Segoe UI Black" panose="020B0A02040204020203" pitchFamily="34" charset="0"/>
                <a:ea typeface="Segoe UI Black" panose="020B0A02040204020203" pitchFamily="34" charset="0"/>
              </a:rPr>
              <a:t>NGHIÊN CỨU LÝ THUYẾT</a:t>
            </a:r>
          </a:p>
        </p:txBody>
      </p:sp>
      <p:cxnSp>
        <p:nvCxnSpPr>
          <p:cNvPr id="133" name="Straight Connector 132">
            <a:extLst>
              <a:ext uri="{FF2B5EF4-FFF2-40B4-BE49-F238E27FC236}">
                <a16:creationId xmlns:a16="http://schemas.microsoft.com/office/drawing/2014/main" id="{7E26F377-8AED-49DD-89E0-8683E290DFD6}"/>
              </a:ext>
            </a:extLst>
          </p:cNvPr>
          <p:cNvCxnSpPr>
            <a:cxnSpLocks/>
          </p:cNvCxnSpPr>
          <p:nvPr/>
        </p:nvCxnSpPr>
        <p:spPr>
          <a:xfrm>
            <a:off x="5135880" y="782852"/>
            <a:ext cx="1920240" cy="0"/>
          </a:xfrm>
          <a:prstGeom prst="line">
            <a:avLst/>
          </a:prstGeom>
          <a:ln w="76200" cap="rnd">
            <a:solidFill>
              <a:srgbClr val="422C1C"/>
            </a:solidFill>
            <a:round/>
          </a:ln>
        </p:spPr>
        <p:style>
          <a:lnRef idx="3">
            <a:schemeClr val="dk1"/>
          </a:lnRef>
          <a:fillRef idx="0">
            <a:schemeClr val="dk1"/>
          </a:fillRef>
          <a:effectRef idx="2">
            <a:schemeClr val="dk1"/>
          </a:effectRef>
          <a:fontRef idx="minor">
            <a:schemeClr val="tx1"/>
          </a:fontRef>
        </p:style>
      </p:cxnSp>
      <p:sp>
        <p:nvSpPr>
          <p:cNvPr id="11" name="Flowchart: Off-page Connector 10">
            <a:extLst>
              <a:ext uri="{FF2B5EF4-FFF2-40B4-BE49-F238E27FC236}">
                <a16:creationId xmlns:a16="http://schemas.microsoft.com/office/drawing/2014/main" id="{81726A39-67E3-40F7-9211-C6AB37DD1E4A}"/>
              </a:ext>
            </a:extLst>
          </p:cNvPr>
          <p:cNvSpPr/>
          <p:nvPr/>
        </p:nvSpPr>
        <p:spPr>
          <a:xfrm rot="5400000">
            <a:off x="7706979" y="710078"/>
            <a:ext cx="5168410" cy="6373188"/>
          </a:xfrm>
          <a:prstGeom prst="flowChartOffpageConnector">
            <a:avLst/>
          </a:prstGeom>
          <a:blipFill dpi="0" rotWithShape="0">
            <a:blip r:embed="rId4"/>
            <a:srcRect/>
            <a:stretch>
              <a:fillRect l="-23664" r="-23664"/>
            </a:stretch>
          </a:blipFill>
          <a:ln w="76200">
            <a:solidFill>
              <a:srgbClr val="8CA77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404F4BF9-233E-4456-A88D-55F63BD0A0CF}"/>
              </a:ext>
            </a:extLst>
          </p:cNvPr>
          <p:cNvSpPr/>
          <p:nvPr/>
        </p:nvSpPr>
        <p:spPr>
          <a:xfrm>
            <a:off x="565976" y="1683188"/>
            <a:ext cx="2509088" cy="388547"/>
          </a:xfrm>
          <a:prstGeom prst="roundRect">
            <a:avLst>
              <a:gd name="adj" fmla="val 19116"/>
            </a:avLst>
          </a:prstGeom>
          <a:solidFill>
            <a:srgbClr val="8CA771"/>
          </a:solidFill>
          <a:ln w="28575">
            <a:solidFill>
              <a:srgbClr val="422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Segoe UI Black" panose="020B0A02040204020203" pitchFamily="34" charset="0"/>
              <a:ea typeface="Segoe UI Black" panose="020B0A02040204020203" pitchFamily="34" charset="0"/>
            </a:endParaRPr>
          </a:p>
        </p:txBody>
      </p:sp>
      <p:sp>
        <p:nvSpPr>
          <p:cNvPr id="173" name="TextBox 172">
            <a:extLst>
              <a:ext uri="{FF2B5EF4-FFF2-40B4-BE49-F238E27FC236}">
                <a16:creationId xmlns:a16="http://schemas.microsoft.com/office/drawing/2014/main" id="{CBAE81FC-7580-40A1-BAA5-AD9BF54F82A1}"/>
              </a:ext>
            </a:extLst>
          </p:cNvPr>
          <p:cNvSpPr txBox="1"/>
          <p:nvPr/>
        </p:nvSpPr>
        <p:spPr>
          <a:xfrm>
            <a:off x="565976" y="2122890"/>
            <a:ext cx="6250944" cy="3327065"/>
          </a:xfrm>
          <a:prstGeom prst="rect">
            <a:avLst/>
          </a:prstGeom>
          <a:noFill/>
        </p:spPr>
        <p:txBody>
          <a:bodyPr wrap="square" rtlCol="0">
            <a:spAutoFit/>
          </a:bodyPr>
          <a:lstStyle/>
          <a:p>
            <a:pPr algn="just"/>
            <a:r>
              <a:rPr lang="en-US" b="1"/>
              <a:t>Trong thời đại số hiện nay, việc phát triển một trang web bán hàng trực tuyến trở nên phổ biến và vần thiết. Vì vậy, việc sử dụng NodeJS để xây dựng một trang bán hàng trực tuyến là đề tài có tính cấp thiết và ứng dụng cao.</a:t>
            </a:r>
          </a:p>
          <a:p>
            <a:pPr algn="just">
              <a:lnSpc>
                <a:spcPct val="120000"/>
              </a:lnSpc>
              <a:spcBef>
                <a:spcPts val="600"/>
              </a:spcBef>
            </a:pPr>
            <a:r>
              <a:rPr lang="vi-VN" sz="1500" b="1">
                <a:latin typeface="Segoe UI" panose="020B0502040204020203" pitchFamily="34" charset="0"/>
                <a:ea typeface="Segoe UI Black" panose="020B0A02040204020203" pitchFamily="34" charset="0"/>
                <a:cs typeface="Segoe UI" panose="020B0502040204020203" pitchFamily="34" charset="0"/>
              </a:rPr>
              <a:t>Các</a:t>
            </a:r>
            <a:r>
              <a:rPr lang="en-US" sz="1500" b="1">
                <a:latin typeface="Segoe UI" panose="020B0502040204020203" pitchFamily="34" charset="0"/>
                <a:ea typeface="Segoe UI Black" panose="020B0A02040204020203" pitchFamily="34" charset="0"/>
                <a:cs typeface="Segoe UI" panose="020B0502040204020203" pitchFamily="34" charset="0"/>
              </a:rPr>
              <a:t> </a:t>
            </a:r>
            <a:r>
              <a:rPr lang="en-US" b="1"/>
              <a:t>công cụ như NodeJS, MongoDB sẽ là nền tảng để phát triển ứng dụng.</a:t>
            </a:r>
          </a:p>
          <a:p>
            <a:pPr algn="just"/>
            <a:r>
              <a:rPr lang="en-US" b="1"/>
              <a:t>Qua quá trình xây dựng và phát triển, tìm hiểu được cách hoạt động của ứng dụng web, mô hình MVC,  API tương tác với giao diện. </a:t>
            </a:r>
            <a:endParaRPr lang="en-US"/>
          </a:p>
          <a:p>
            <a:pPr algn="just"/>
            <a:r>
              <a:rPr lang="en-US" b="1"/>
              <a:t>Qua quá trình thực hiện, đã xây dựng được ứng dụng đáp ứng các chức năng cơ bản của một trang thương mại điện tử.</a:t>
            </a:r>
            <a:endParaRPr lang="en-US"/>
          </a:p>
        </p:txBody>
      </p:sp>
      <p:sp>
        <p:nvSpPr>
          <p:cNvPr id="349" name="Freeform: Shape 348">
            <a:extLst>
              <a:ext uri="{FF2B5EF4-FFF2-40B4-BE49-F238E27FC236}">
                <a16:creationId xmlns:a16="http://schemas.microsoft.com/office/drawing/2014/main" id="{9D90E10C-C78D-4730-AAA8-0A782E2B376C}"/>
              </a:ext>
            </a:extLst>
          </p:cNvPr>
          <p:cNvSpPr/>
          <p:nvPr/>
        </p:nvSpPr>
        <p:spPr>
          <a:xfrm>
            <a:off x="-31623" y="5654754"/>
            <a:ext cx="1670055" cy="1371455"/>
          </a:xfrm>
          <a:custGeom>
            <a:avLst/>
            <a:gdLst>
              <a:gd name="connsiteX0" fmla="*/ 7144 w 9153525"/>
              <a:gd name="connsiteY0" fmla="*/ 940630 h 7467600"/>
              <a:gd name="connsiteX1" fmla="*/ 2483644 w 9153525"/>
              <a:gd name="connsiteY1" fmla="*/ 7180 h 7467600"/>
              <a:gd name="connsiteX2" fmla="*/ 6770846 w 9153525"/>
              <a:gd name="connsiteY2" fmla="*/ 2501778 h 7467600"/>
              <a:gd name="connsiteX3" fmla="*/ 9151144 w 9153525"/>
              <a:gd name="connsiteY3" fmla="*/ 5064956 h 7467600"/>
              <a:gd name="connsiteX4" fmla="*/ 9046369 w 9153525"/>
              <a:gd name="connsiteY4" fmla="*/ 7465256 h 7467600"/>
              <a:gd name="connsiteX5" fmla="*/ 7144 w 9153525"/>
              <a:gd name="connsiteY5" fmla="*/ 7465256 h 7467600"/>
              <a:gd name="connsiteX6" fmla="*/ 7144 w 9153525"/>
              <a:gd name="connsiteY6" fmla="*/ 940630 h 746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3525" h="7467600">
                <a:moveTo>
                  <a:pt x="7144" y="940630"/>
                </a:moveTo>
                <a:cubicBezTo>
                  <a:pt x="7144" y="940630"/>
                  <a:pt x="921544" y="16705"/>
                  <a:pt x="2483644" y="7180"/>
                </a:cubicBezTo>
                <a:cubicBezTo>
                  <a:pt x="4045744" y="-2345"/>
                  <a:pt x="4599147" y="1852173"/>
                  <a:pt x="6770846" y="2501778"/>
                </a:cubicBezTo>
                <a:cubicBezTo>
                  <a:pt x="8942546" y="3151383"/>
                  <a:pt x="9151144" y="5064956"/>
                  <a:pt x="9151144" y="5064956"/>
                </a:cubicBezTo>
                <a:lnTo>
                  <a:pt x="9046369" y="7465256"/>
                </a:lnTo>
                <a:lnTo>
                  <a:pt x="7144" y="7465256"/>
                </a:lnTo>
                <a:lnTo>
                  <a:pt x="7144" y="940630"/>
                </a:lnTo>
                <a:close/>
              </a:path>
            </a:pathLst>
          </a:custGeom>
          <a:solidFill>
            <a:srgbClr val="8CA77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50" name="Freeform: Shape 349">
            <a:extLst>
              <a:ext uri="{FF2B5EF4-FFF2-40B4-BE49-F238E27FC236}">
                <a16:creationId xmlns:a16="http://schemas.microsoft.com/office/drawing/2014/main" id="{FD3FD86B-938A-445E-B126-253998687273}"/>
              </a:ext>
            </a:extLst>
          </p:cNvPr>
          <p:cNvSpPr/>
          <p:nvPr/>
        </p:nvSpPr>
        <p:spPr>
          <a:xfrm>
            <a:off x="1183029" y="6213336"/>
            <a:ext cx="2147959" cy="1200023"/>
          </a:xfrm>
          <a:custGeom>
            <a:avLst/>
            <a:gdLst>
              <a:gd name="connsiteX0" fmla="*/ 3743801 w 11772900"/>
              <a:gd name="connsiteY0" fmla="*/ 631984 h 6534150"/>
              <a:gd name="connsiteX1" fmla="*/ 6979444 w 11772900"/>
              <a:gd name="connsiteY1" fmla="*/ 1588294 h 6534150"/>
              <a:gd name="connsiteX2" fmla="*/ 11768614 w 11772900"/>
              <a:gd name="connsiteY2" fmla="*/ 6531769 h 6534150"/>
              <a:gd name="connsiteX3" fmla="*/ 7144 w 11772900"/>
              <a:gd name="connsiteY3" fmla="*/ 6531769 h 6534150"/>
              <a:gd name="connsiteX4" fmla="*/ 7144 w 11772900"/>
              <a:gd name="connsiteY4" fmla="*/ 7144 h 653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72900" h="6534150">
                <a:moveTo>
                  <a:pt x="3743801" y="631984"/>
                </a:moveTo>
                <a:cubicBezTo>
                  <a:pt x="3743801" y="631984"/>
                  <a:pt x="5083017" y="1430179"/>
                  <a:pt x="6979444" y="1588294"/>
                </a:cubicBezTo>
                <a:cubicBezTo>
                  <a:pt x="9598819" y="1807369"/>
                  <a:pt x="11051381" y="4598194"/>
                  <a:pt x="11768614" y="6531769"/>
                </a:cubicBezTo>
                <a:lnTo>
                  <a:pt x="7144" y="6531769"/>
                </a:lnTo>
                <a:lnTo>
                  <a:pt x="7144" y="7144"/>
                </a:lnTo>
              </a:path>
            </a:pathLst>
          </a:custGeom>
          <a:solidFill>
            <a:srgbClr val="8CA771"/>
          </a:solid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9C918245-6095-4FB8-96E2-7D3D5C0B2FC4}"/>
              </a:ext>
            </a:extLst>
          </p:cNvPr>
          <p:cNvSpPr/>
          <p:nvPr/>
        </p:nvSpPr>
        <p:spPr>
          <a:xfrm>
            <a:off x="-28575" y="5881888"/>
            <a:ext cx="2267869" cy="976112"/>
          </a:xfrm>
          <a:custGeom>
            <a:avLst/>
            <a:gdLst>
              <a:gd name="connsiteX0" fmla="*/ 7144 w 12430125"/>
              <a:gd name="connsiteY0" fmla="*/ 7144 h 5314950"/>
              <a:gd name="connsiteX1" fmla="*/ 2626519 w 12430125"/>
              <a:gd name="connsiteY1" fmla="*/ 1268254 h 5314950"/>
              <a:gd name="connsiteX2" fmla="*/ 9151144 w 12430125"/>
              <a:gd name="connsiteY2" fmla="*/ 2173129 h 5314950"/>
              <a:gd name="connsiteX3" fmla="*/ 12427744 w 12430125"/>
              <a:gd name="connsiteY3" fmla="*/ 5316379 h 5314950"/>
              <a:gd name="connsiteX4" fmla="*/ 7144 w 12430125"/>
              <a:gd name="connsiteY4" fmla="*/ 5316379 h 5314950"/>
              <a:gd name="connsiteX5" fmla="*/ 7144 w 12430125"/>
              <a:gd name="connsiteY5" fmla="*/ 7144 h 531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30125" h="5314950">
                <a:moveTo>
                  <a:pt x="7144" y="7144"/>
                </a:moveTo>
                <a:cubicBezTo>
                  <a:pt x="7144" y="7144"/>
                  <a:pt x="673894" y="982504"/>
                  <a:pt x="2626519" y="1268254"/>
                </a:cubicBezTo>
                <a:cubicBezTo>
                  <a:pt x="4579144" y="1554004"/>
                  <a:pt x="7379494" y="1277779"/>
                  <a:pt x="9151144" y="2173129"/>
                </a:cubicBezTo>
                <a:cubicBezTo>
                  <a:pt x="10922794" y="3068479"/>
                  <a:pt x="12427744" y="5316379"/>
                  <a:pt x="12427744" y="5316379"/>
                </a:cubicBezTo>
                <a:lnTo>
                  <a:pt x="7144" y="5316379"/>
                </a:lnTo>
                <a:lnTo>
                  <a:pt x="7144" y="7144"/>
                </a:lnTo>
                <a:close/>
              </a:path>
            </a:pathLst>
          </a:custGeom>
          <a:solidFill>
            <a:srgbClr val="422C1C"/>
          </a:solidFill>
          <a:ln w="9525" cap="flat">
            <a:noFill/>
            <a:prstDash val="solid"/>
            <a:miter/>
          </a:ln>
        </p:spPr>
        <p:txBody>
          <a:bodyPr rtlCol="0" anchor="ctr"/>
          <a:lstStyle/>
          <a:p>
            <a:endParaRPr lang="en-US"/>
          </a:p>
        </p:txBody>
      </p:sp>
      <p:sp>
        <p:nvSpPr>
          <p:cNvPr id="36" name="Rectangle 35">
            <a:extLst>
              <a:ext uri="{FF2B5EF4-FFF2-40B4-BE49-F238E27FC236}">
                <a16:creationId xmlns:a16="http://schemas.microsoft.com/office/drawing/2014/main" id="{EC97E616-21F7-453A-BC28-B2A78BA3DDD4}"/>
              </a:ext>
            </a:extLst>
          </p:cNvPr>
          <p:cNvSpPr/>
          <p:nvPr/>
        </p:nvSpPr>
        <p:spPr>
          <a:xfrm>
            <a:off x="769592" y="1692795"/>
            <a:ext cx="2101857" cy="369332"/>
          </a:xfrm>
          <a:prstGeom prst="rect">
            <a:avLst/>
          </a:prstGeom>
        </p:spPr>
        <p:txBody>
          <a:bodyPr wrap="none">
            <a:spAutoFit/>
          </a:bodyPr>
          <a:lstStyle/>
          <a:p>
            <a:pPr algn="ctr"/>
            <a:r>
              <a:rPr lang="en-US" b="1">
                <a:solidFill>
                  <a:schemeClr val="bg1"/>
                </a:solidFill>
                <a:latin typeface="Segoe UI Black" panose="020B0A02040204020203" pitchFamily="34" charset="0"/>
                <a:ea typeface="Segoe UI Black" panose="020B0A02040204020203" pitchFamily="34" charset="0"/>
              </a:rPr>
              <a:t>Tổng quan đề tài</a:t>
            </a:r>
          </a:p>
        </p:txBody>
      </p:sp>
      <p:pic>
        <p:nvPicPr>
          <p:cNvPr id="52" name="Picture 51" descr="A tree with many branches and leaves&#10;&#10;Description automatically generated">
            <a:extLst>
              <a:ext uri="{FF2B5EF4-FFF2-40B4-BE49-F238E27FC236}">
                <a16:creationId xmlns:a16="http://schemas.microsoft.com/office/drawing/2014/main" id="{84A9FCFF-91BE-4113-9CC6-F91EEE50D7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2116" y="10229850"/>
            <a:ext cx="6327768" cy="5259957"/>
          </a:xfrm>
          <a:prstGeom prst="rect">
            <a:avLst/>
          </a:prstGeom>
        </p:spPr>
      </p:pic>
      <p:sp>
        <p:nvSpPr>
          <p:cNvPr id="6" name="Oval 5">
            <a:extLst>
              <a:ext uri="{FF2B5EF4-FFF2-40B4-BE49-F238E27FC236}">
                <a16:creationId xmlns:a16="http://schemas.microsoft.com/office/drawing/2014/main" id="{E61F6C8A-CEEA-4890-A0A2-12A7447DA07D}"/>
              </a:ext>
            </a:extLst>
          </p:cNvPr>
          <p:cNvSpPr/>
          <p:nvPr/>
        </p:nvSpPr>
        <p:spPr>
          <a:xfrm>
            <a:off x="5135880" y="-21031200"/>
            <a:ext cx="1968710" cy="2235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0" name="Picture 189" descr="A logo of a company&#10;&#10;Description automatically generated">
            <a:extLst>
              <a:ext uri="{FF2B5EF4-FFF2-40B4-BE49-F238E27FC236}">
                <a16:creationId xmlns:a16="http://schemas.microsoft.com/office/drawing/2014/main" id="{925F940D-3451-404F-AC72-D471904EB5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54600" y="904775"/>
            <a:ext cx="1282801" cy="785829"/>
          </a:xfrm>
          <a:prstGeom prst="rect">
            <a:avLst/>
          </a:prstGeom>
        </p:spPr>
      </p:pic>
      <p:pic>
        <p:nvPicPr>
          <p:cNvPr id="191" name="Picture 2">
            <a:extLst>
              <a:ext uri="{FF2B5EF4-FFF2-40B4-BE49-F238E27FC236}">
                <a16:creationId xmlns:a16="http://schemas.microsoft.com/office/drawing/2014/main" id="{9BDA37A0-F62D-4DEE-8AE3-F8EF94FB23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82814" y="709570"/>
            <a:ext cx="2008370" cy="541318"/>
          </a:xfrm>
          <a:prstGeom prst="rect">
            <a:avLst/>
          </a:prstGeom>
          <a:noFill/>
          <a:extLst>
            <a:ext uri="{909E8E84-426E-40DD-AFC4-6F175D3DCCD1}">
              <a14:hiddenFill xmlns:a14="http://schemas.microsoft.com/office/drawing/2010/main">
                <a:solidFill>
                  <a:srgbClr val="FFFFFF"/>
                </a:solidFill>
              </a14:hiddenFill>
            </a:ext>
          </a:extLst>
        </p:spPr>
      </p:pic>
      <p:pic>
        <p:nvPicPr>
          <p:cNvPr id="192" name="Picture 191" descr="A black and yellow logo&#10;&#10;Description automatically generated">
            <a:extLst>
              <a:ext uri="{FF2B5EF4-FFF2-40B4-BE49-F238E27FC236}">
                <a16:creationId xmlns:a16="http://schemas.microsoft.com/office/drawing/2014/main" id="{2BD01447-E9BF-4AAF-BE18-A42326953724}"/>
              </a:ext>
            </a:extLst>
          </p:cNvPr>
          <p:cNvPicPr>
            <a:picLocks noChangeAspect="1"/>
          </p:cNvPicPr>
          <p:nvPr/>
        </p:nvPicPr>
        <p:blipFill>
          <a:blip r:embed="rId8">
            <a:duotone>
              <a:prstClr val="black"/>
              <a:schemeClr val="accent6">
                <a:tint val="45000"/>
                <a:satMod val="400000"/>
              </a:schemeClr>
            </a:duotone>
            <a:extLst>
              <a:ext uri="{BEBA8EAE-BF5A-486C-A8C5-ECC9F3942E4B}">
                <a14:imgProps xmlns:a14="http://schemas.microsoft.com/office/drawing/2010/main">
                  <a14:imgLayer r:embed="rId9">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0424205" y="587037"/>
            <a:ext cx="1700290" cy="786384"/>
          </a:xfrm>
          <a:prstGeom prst="rect">
            <a:avLst/>
          </a:prstGeom>
        </p:spPr>
      </p:pic>
    </p:spTree>
    <p:extLst>
      <p:ext uri="{BB962C8B-B14F-4D97-AF65-F5344CB8AC3E}">
        <p14:creationId xmlns:p14="http://schemas.microsoft.com/office/powerpoint/2010/main" val="4141769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288D736-601C-45E8-8055-C73DEB2B60F4}"/>
              </a:ext>
            </a:extLst>
          </p:cNvPr>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915383" y="-3027850"/>
            <a:ext cx="14081760" cy="3794455"/>
          </a:xfrm>
          <a:prstGeom prst="rect">
            <a:avLst/>
          </a:prstGeom>
        </p:spPr>
      </p:pic>
      <p:sp>
        <p:nvSpPr>
          <p:cNvPr id="363" name="Freeform: Shape 362">
            <a:extLst>
              <a:ext uri="{FF2B5EF4-FFF2-40B4-BE49-F238E27FC236}">
                <a16:creationId xmlns:a16="http://schemas.microsoft.com/office/drawing/2014/main" id="{E29B860E-467A-4B62-95DA-1F18486EC154}"/>
              </a:ext>
            </a:extLst>
          </p:cNvPr>
          <p:cNvSpPr/>
          <p:nvPr/>
        </p:nvSpPr>
        <p:spPr>
          <a:xfrm>
            <a:off x="2725550" y="5896432"/>
            <a:ext cx="692236" cy="704227"/>
          </a:xfrm>
          <a:custGeom>
            <a:avLst/>
            <a:gdLst>
              <a:gd name="connsiteX0" fmla="*/ 9088 w 638175"/>
              <a:gd name="connsiteY0" fmla="*/ 364724 h 647700"/>
              <a:gd name="connsiteX1" fmla="*/ 142438 w 638175"/>
              <a:gd name="connsiteY1" fmla="*/ 50399 h 647700"/>
              <a:gd name="connsiteX2" fmla="*/ 542488 w 638175"/>
              <a:gd name="connsiteY2" fmla="*/ 88499 h 647700"/>
              <a:gd name="connsiteX3" fmla="*/ 628213 w 638175"/>
              <a:gd name="connsiteY3" fmla="*/ 374249 h 647700"/>
              <a:gd name="connsiteX4" fmla="*/ 371038 w 638175"/>
              <a:gd name="connsiteY4" fmla="*/ 640949 h 647700"/>
              <a:gd name="connsiteX5" fmla="*/ 94813 w 638175"/>
              <a:gd name="connsiteY5" fmla="*/ 564749 h 647700"/>
              <a:gd name="connsiteX6" fmla="*/ 9088 w 638175"/>
              <a:gd name="connsiteY6" fmla="*/ 364724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175" h="647700">
                <a:moveTo>
                  <a:pt x="9088" y="364724"/>
                </a:moveTo>
                <a:cubicBezTo>
                  <a:pt x="9088" y="364724"/>
                  <a:pt x="-19487" y="136124"/>
                  <a:pt x="142438" y="50399"/>
                </a:cubicBezTo>
                <a:cubicBezTo>
                  <a:pt x="304363" y="-35326"/>
                  <a:pt x="494863" y="21824"/>
                  <a:pt x="542488" y="88499"/>
                </a:cubicBezTo>
                <a:cubicBezTo>
                  <a:pt x="590113" y="155174"/>
                  <a:pt x="666313" y="250424"/>
                  <a:pt x="628213" y="374249"/>
                </a:cubicBezTo>
                <a:cubicBezTo>
                  <a:pt x="590113" y="498074"/>
                  <a:pt x="475813" y="631424"/>
                  <a:pt x="371038" y="640949"/>
                </a:cubicBezTo>
                <a:cubicBezTo>
                  <a:pt x="266263" y="650474"/>
                  <a:pt x="142438" y="612374"/>
                  <a:pt x="94813" y="564749"/>
                </a:cubicBezTo>
                <a:cubicBezTo>
                  <a:pt x="47188" y="517124"/>
                  <a:pt x="18613" y="459974"/>
                  <a:pt x="9088" y="364724"/>
                </a:cubicBezTo>
                <a:close/>
              </a:path>
            </a:pathLst>
          </a:custGeom>
          <a:solidFill>
            <a:srgbClr val="8CA771"/>
          </a:solidFill>
          <a:ln w="952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9BBC0331-FD04-4716-8B75-0F1AD8C20412}"/>
              </a:ext>
            </a:extLst>
          </p:cNvPr>
          <p:cNvSpPr/>
          <p:nvPr/>
        </p:nvSpPr>
        <p:spPr>
          <a:xfrm>
            <a:off x="2676405" y="6117028"/>
            <a:ext cx="526926" cy="528170"/>
          </a:xfrm>
          <a:custGeom>
            <a:avLst/>
            <a:gdLst>
              <a:gd name="connsiteX0" fmla="*/ 8675 w 485775"/>
              <a:gd name="connsiteY0" fmla="*/ 276135 h 485775"/>
              <a:gd name="connsiteX1" fmla="*/ 108687 w 485775"/>
              <a:gd name="connsiteY1" fmla="*/ 39915 h 485775"/>
              <a:gd name="connsiteX2" fmla="*/ 409678 w 485775"/>
              <a:gd name="connsiteY2" fmla="*/ 68490 h 485775"/>
              <a:gd name="connsiteX3" fmla="*/ 474448 w 485775"/>
              <a:gd name="connsiteY3" fmla="*/ 283755 h 485775"/>
              <a:gd name="connsiteX4" fmla="*/ 281091 w 485775"/>
              <a:gd name="connsiteY4" fmla="*/ 484732 h 485775"/>
              <a:gd name="connsiteX5" fmla="*/ 73445 w 485775"/>
              <a:gd name="connsiteY5" fmla="*/ 427582 h 485775"/>
              <a:gd name="connsiteX6" fmla="*/ 8675 w 485775"/>
              <a:gd name="connsiteY6" fmla="*/ 276135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775" h="485775">
                <a:moveTo>
                  <a:pt x="8675" y="276135"/>
                </a:moveTo>
                <a:cubicBezTo>
                  <a:pt x="8675" y="276135"/>
                  <a:pt x="-13232" y="103732"/>
                  <a:pt x="108687" y="39915"/>
                </a:cubicBezTo>
                <a:cubicBezTo>
                  <a:pt x="230608" y="-24855"/>
                  <a:pt x="373483" y="18007"/>
                  <a:pt x="409678" y="68490"/>
                </a:cubicBezTo>
                <a:cubicBezTo>
                  <a:pt x="445873" y="118972"/>
                  <a:pt x="503023" y="190410"/>
                  <a:pt x="474448" y="283755"/>
                </a:cubicBezTo>
                <a:cubicBezTo>
                  <a:pt x="445873" y="377100"/>
                  <a:pt x="360148" y="477112"/>
                  <a:pt x="281091" y="484732"/>
                </a:cubicBezTo>
                <a:cubicBezTo>
                  <a:pt x="202033" y="492352"/>
                  <a:pt x="108687" y="462825"/>
                  <a:pt x="73445" y="427582"/>
                </a:cubicBezTo>
                <a:cubicBezTo>
                  <a:pt x="37250" y="390435"/>
                  <a:pt x="15343" y="347572"/>
                  <a:pt x="8675" y="276135"/>
                </a:cubicBezTo>
                <a:close/>
              </a:path>
            </a:pathLst>
          </a:custGeom>
          <a:solidFill>
            <a:srgbClr val="422C1C"/>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65" name="Freeform: Shape 364">
            <a:extLst>
              <a:ext uri="{FF2B5EF4-FFF2-40B4-BE49-F238E27FC236}">
                <a16:creationId xmlns:a16="http://schemas.microsoft.com/office/drawing/2014/main" id="{6448AFB3-A6D3-4F64-A6FF-6E9987948212}"/>
              </a:ext>
            </a:extLst>
          </p:cNvPr>
          <p:cNvSpPr/>
          <p:nvPr/>
        </p:nvSpPr>
        <p:spPr>
          <a:xfrm>
            <a:off x="3034431" y="6186834"/>
            <a:ext cx="464934" cy="466032"/>
          </a:xfrm>
          <a:custGeom>
            <a:avLst/>
            <a:gdLst>
              <a:gd name="connsiteX0" fmla="*/ 8446 w 428625"/>
              <a:gd name="connsiteY0" fmla="*/ 244563 h 428625"/>
              <a:gd name="connsiteX1" fmla="*/ 97029 w 428625"/>
              <a:gd name="connsiteY1" fmla="*/ 35965 h 428625"/>
              <a:gd name="connsiteX2" fmla="*/ 362777 w 428625"/>
              <a:gd name="connsiteY2" fmla="*/ 61683 h 428625"/>
              <a:gd name="connsiteX3" fmla="*/ 419927 w 428625"/>
              <a:gd name="connsiteY3" fmla="*/ 251231 h 428625"/>
              <a:gd name="connsiteX4" fmla="*/ 249429 w 428625"/>
              <a:gd name="connsiteY4" fmla="*/ 428395 h 428625"/>
              <a:gd name="connsiteX5" fmla="*/ 66548 w 428625"/>
              <a:gd name="connsiteY5" fmla="*/ 377913 h 428625"/>
              <a:gd name="connsiteX6" fmla="*/ 8446 w 428625"/>
              <a:gd name="connsiteY6" fmla="*/ 244563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8625" h="428625">
                <a:moveTo>
                  <a:pt x="8446" y="244563"/>
                </a:moveTo>
                <a:cubicBezTo>
                  <a:pt x="8446" y="244563"/>
                  <a:pt x="-10604" y="93115"/>
                  <a:pt x="97029" y="35965"/>
                </a:cubicBezTo>
                <a:cubicBezTo>
                  <a:pt x="204661" y="-21185"/>
                  <a:pt x="331344" y="16915"/>
                  <a:pt x="362777" y="61683"/>
                </a:cubicBezTo>
                <a:cubicBezTo>
                  <a:pt x="394208" y="105498"/>
                  <a:pt x="444691" y="169315"/>
                  <a:pt x="419927" y="251231"/>
                </a:cubicBezTo>
                <a:cubicBezTo>
                  <a:pt x="394208" y="333145"/>
                  <a:pt x="318961" y="421728"/>
                  <a:pt x="249429" y="428395"/>
                </a:cubicBezTo>
                <a:cubicBezTo>
                  <a:pt x="179896" y="435063"/>
                  <a:pt x="97981" y="409345"/>
                  <a:pt x="66548" y="377913"/>
                </a:cubicBezTo>
                <a:cubicBezTo>
                  <a:pt x="35116" y="346481"/>
                  <a:pt x="15114" y="307428"/>
                  <a:pt x="8446" y="244563"/>
                </a:cubicBezTo>
                <a:close/>
              </a:path>
            </a:pathLst>
          </a:custGeom>
          <a:solidFill>
            <a:srgbClr val="C8BE5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66" name="Freeform: Shape 365">
            <a:extLst>
              <a:ext uri="{FF2B5EF4-FFF2-40B4-BE49-F238E27FC236}">
                <a16:creationId xmlns:a16="http://schemas.microsoft.com/office/drawing/2014/main" id="{EDCFAFD3-7890-4189-86AF-9184B0F7CF96}"/>
              </a:ext>
            </a:extLst>
          </p:cNvPr>
          <p:cNvSpPr/>
          <p:nvPr/>
        </p:nvSpPr>
        <p:spPr>
          <a:xfrm>
            <a:off x="3067817" y="6287719"/>
            <a:ext cx="51659" cy="797433"/>
          </a:xfrm>
          <a:custGeom>
            <a:avLst/>
            <a:gdLst>
              <a:gd name="connsiteX0" fmla="*/ 26194 w 47625"/>
              <a:gd name="connsiteY0" fmla="*/ 731044 h 733425"/>
              <a:gd name="connsiteX1" fmla="*/ 26194 w 47625"/>
              <a:gd name="connsiteY1" fmla="*/ 731044 h 733425"/>
              <a:gd name="connsiteX2" fmla="*/ 7144 w 47625"/>
              <a:gd name="connsiteY2" fmla="*/ 711994 h 733425"/>
              <a:gd name="connsiteX3" fmla="*/ 7144 w 47625"/>
              <a:gd name="connsiteY3" fmla="*/ 7144 h 733425"/>
              <a:gd name="connsiteX4" fmla="*/ 7144 w 47625"/>
              <a:gd name="connsiteY4" fmla="*/ 7144 h 733425"/>
              <a:gd name="connsiteX5" fmla="*/ 45244 w 47625"/>
              <a:gd name="connsiteY5" fmla="*/ 241459 h 733425"/>
              <a:gd name="connsiteX6" fmla="*/ 45244 w 47625"/>
              <a:gd name="connsiteY6" fmla="*/ 711994 h 733425"/>
              <a:gd name="connsiteX7" fmla="*/ 26194 w 47625"/>
              <a:gd name="connsiteY7" fmla="*/ 731044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733425">
                <a:moveTo>
                  <a:pt x="26194" y="731044"/>
                </a:moveTo>
                <a:lnTo>
                  <a:pt x="26194" y="731044"/>
                </a:lnTo>
                <a:cubicBezTo>
                  <a:pt x="15716" y="731044"/>
                  <a:pt x="7144" y="722471"/>
                  <a:pt x="7144" y="711994"/>
                </a:cubicBezTo>
                <a:lnTo>
                  <a:pt x="7144" y="7144"/>
                </a:lnTo>
                <a:lnTo>
                  <a:pt x="7144" y="7144"/>
                </a:lnTo>
                <a:cubicBezTo>
                  <a:pt x="31909" y="82391"/>
                  <a:pt x="45244" y="162401"/>
                  <a:pt x="45244" y="241459"/>
                </a:cubicBezTo>
                <a:lnTo>
                  <a:pt x="45244" y="711994"/>
                </a:lnTo>
                <a:cubicBezTo>
                  <a:pt x="45244" y="722471"/>
                  <a:pt x="36671" y="731044"/>
                  <a:pt x="26194" y="731044"/>
                </a:cubicBezTo>
                <a:close/>
              </a:path>
            </a:pathLst>
          </a:custGeom>
          <a:solidFill>
            <a:schemeClr val="accent1">
              <a:lumMod val="20000"/>
              <a:lumOff val="80000"/>
            </a:schemeClr>
          </a:solidFill>
          <a:ln w="9525"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BD4C246C-5438-4281-803B-E55EB282FA4D}"/>
              </a:ext>
            </a:extLst>
          </p:cNvPr>
          <p:cNvSpPr/>
          <p:nvPr/>
        </p:nvSpPr>
        <p:spPr>
          <a:xfrm>
            <a:off x="2779318" y="6264506"/>
            <a:ext cx="299625" cy="248551"/>
          </a:xfrm>
          <a:custGeom>
            <a:avLst/>
            <a:gdLst>
              <a:gd name="connsiteX0" fmla="*/ 7144 w 276225"/>
              <a:gd name="connsiteY0" fmla="*/ 7144 h 228600"/>
              <a:gd name="connsiteX1" fmla="*/ 273844 w 276225"/>
              <a:gd name="connsiteY1" fmla="*/ 223361 h 228600"/>
              <a:gd name="connsiteX2" fmla="*/ 273844 w 276225"/>
              <a:gd name="connsiteY2" fmla="*/ 170021 h 228600"/>
              <a:gd name="connsiteX3" fmla="*/ 7144 w 276225"/>
              <a:gd name="connsiteY3" fmla="*/ 7144 h 228600"/>
            </a:gdLst>
            <a:ahLst/>
            <a:cxnLst>
              <a:cxn ang="0">
                <a:pos x="connsiteX0" y="connsiteY0"/>
              </a:cxn>
              <a:cxn ang="0">
                <a:pos x="connsiteX1" y="connsiteY1"/>
              </a:cxn>
              <a:cxn ang="0">
                <a:pos x="connsiteX2" y="connsiteY2"/>
              </a:cxn>
              <a:cxn ang="0">
                <a:pos x="connsiteX3" y="connsiteY3"/>
              </a:cxn>
            </a:cxnLst>
            <a:rect l="l" t="t" r="r" b="b"/>
            <a:pathLst>
              <a:path w="276225" h="228600">
                <a:moveTo>
                  <a:pt x="7144" y="7144"/>
                </a:moveTo>
                <a:cubicBezTo>
                  <a:pt x="7144" y="7144"/>
                  <a:pt x="245269" y="95726"/>
                  <a:pt x="273844" y="223361"/>
                </a:cubicBezTo>
                <a:lnTo>
                  <a:pt x="273844" y="170021"/>
                </a:lnTo>
                <a:cubicBezTo>
                  <a:pt x="273844" y="170021"/>
                  <a:pt x="245269" y="83344"/>
                  <a:pt x="7144" y="7144"/>
                </a:cubicBezTo>
                <a:close/>
              </a:path>
            </a:pathLst>
          </a:custGeom>
          <a:solidFill>
            <a:schemeClr val="accent1">
              <a:lumMod val="20000"/>
              <a:lumOff val="80000"/>
            </a:schemeClr>
          </a:solidFill>
          <a:ln w="952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E98012F5-C58E-455F-A638-462FE6FBAAD9}"/>
              </a:ext>
            </a:extLst>
          </p:cNvPr>
          <p:cNvSpPr/>
          <p:nvPr/>
        </p:nvSpPr>
        <p:spPr>
          <a:xfrm>
            <a:off x="3082961" y="6171300"/>
            <a:ext cx="154978" cy="248551"/>
          </a:xfrm>
          <a:custGeom>
            <a:avLst/>
            <a:gdLst>
              <a:gd name="connsiteX0" fmla="*/ 140494 w 142875"/>
              <a:gd name="connsiteY0" fmla="*/ 7144 h 228600"/>
              <a:gd name="connsiteX1" fmla="*/ 7144 w 142875"/>
              <a:gd name="connsiteY1" fmla="*/ 223361 h 228600"/>
              <a:gd name="connsiteX2" fmla="*/ 7144 w 142875"/>
              <a:gd name="connsiteY2" fmla="*/ 170021 h 228600"/>
              <a:gd name="connsiteX3" fmla="*/ 140494 w 142875"/>
              <a:gd name="connsiteY3" fmla="*/ 7144 h 228600"/>
            </a:gdLst>
            <a:ahLst/>
            <a:cxnLst>
              <a:cxn ang="0">
                <a:pos x="connsiteX0" y="connsiteY0"/>
              </a:cxn>
              <a:cxn ang="0">
                <a:pos x="connsiteX1" y="connsiteY1"/>
              </a:cxn>
              <a:cxn ang="0">
                <a:pos x="connsiteX2" y="connsiteY2"/>
              </a:cxn>
              <a:cxn ang="0">
                <a:pos x="connsiteX3" y="connsiteY3"/>
              </a:cxn>
            </a:cxnLst>
            <a:rect l="l" t="t" r="r" b="b"/>
            <a:pathLst>
              <a:path w="142875" h="228600">
                <a:moveTo>
                  <a:pt x="140494" y="7144"/>
                </a:moveTo>
                <a:cubicBezTo>
                  <a:pt x="140494" y="7144"/>
                  <a:pt x="21431" y="95726"/>
                  <a:pt x="7144" y="223361"/>
                </a:cubicBezTo>
                <a:lnTo>
                  <a:pt x="7144" y="170021"/>
                </a:lnTo>
                <a:cubicBezTo>
                  <a:pt x="7144" y="170021"/>
                  <a:pt x="21431" y="83344"/>
                  <a:pt x="140494" y="7144"/>
                </a:cubicBezTo>
                <a:close/>
              </a:path>
            </a:pathLst>
          </a:custGeom>
          <a:solidFill>
            <a:schemeClr val="accent1">
              <a:lumMod val="20000"/>
              <a:lumOff val="80000"/>
            </a:schemeClr>
          </a:solidFill>
          <a:ln w="9525" cap="flat">
            <a:noFill/>
            <a:prstDash val="solid"/>
            <a:miter/>
          </a:ln>
        </p:spPr>
        <p:txBody>
          <a:bodyPr rtlCol="0" anchor="ctr"/>
          <a:lstStyle/>
          <a:p>
            <a:endParaRPr lang="en-US"/>
          </a:p>
        </p:txBody>
      </p:sp>
      <p:sp>
        <p:nvSpPr>
          <p:cNvPr id="28" name="Hexagon 27">
            <a:extLst>
              <a:ext uri="{FF2B5EF4-FFF2-40B4-BE49-F238E27FC236}">
                <a16:creationId xmlns:a16="http://schemas.microsoft.com/office/drawing/2014/main" id="{06199248-5D82-43C1-9DC5-A9BD3BF612D5}"/>
              </a:ext>
            </a:extLst>
          </p:cNvPr>
          <p:cNvSpPr/>
          <p:nvPr/>
        </p:nvSpPr>
        <p:spPr>
          <a:xfrm>
            <a:off x="8267190" y="2939685"/>
            <a:ext cx="4922918" cy="4604887"/>
          </a:xfrm>
          <a:prstGeom prst="hexagon">
            <a:avLst/>
          </a:prstGeom>
          <a:solidFill>
            <a:srgbClr val="422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Freeform: Shape 352">
            <a:extLst>
              <a:ext uri="{FF2B5EF4-FFF2-40B4-BE49-F238E27FC236}">
                <a16:creationId xmlns:a16="http://schemas.microsoft.com/office/drawing/2014/main" id="{9DE043DC-2E20-423F-9091-6D92689A7C5C}"/>
              </a:ext>
            </a:extLst>
          </p:cNvPr>
          <p:cNvSpPr/>
          <p:nvPr/>
        </p:nvSpPr>
        <p:spPr>
          <a:xfrm>
            <a:off x="1189632" y="6110755"/>
            <a:ext cx="1199103" cy="669984"/>
          </a:xfrm>
          <a:custGeom>
            <a:avLst/>
            <a:gdLst>
              <a:gd name="connsiteX0" fmla="*/ 7144 w 6572250"/>
              <a:gd name="connsiteY0" fmla="*/ 41396 h 3648075"/>
              <a:gd name="connsiteX1" fmla="*/ 6569869 w 6572250"/>
              <a:gd name="connsiteY1" fmla="*/ 3645656 h 3648075"/>
              <a:gd name="connsiteX2" fmla="*/ 7144 w 6572250"/>
              <a:gd name="connsiteY2" fmla="*/ 3645656 h 3648075"/>
              <a:gd name="connsiteX3" fmla="*/ 7144 w 6572250"/>
              <a:gd name="connsiteY3" fmla="*/ 41396 h 3648075"/>
            </a:gdLst>
            <a:ahLst/>
            <a:cxnLst>
              <a:cxn ang="0">
                <a:pos x="connsiteX0" y="connsiteY0"/>
              </a:cxn>
              <a:cxn ang="0">
                <a:pos x="connsiteX1" y="connsiteY1"/>
              </a:cxn>
              <a:cxn ang="0">
                <a:pos x="connsiteX2" y="connsiteY2"/>
              </a:cxn>
              <a:cxn ang="0">
                <a:pos x="connsiteX3" y="connsiteY3"/>
              </a:cxn>
            </a:cxnLst>
            <a:rect l="l" t="t" r="r" b="b"/>
            <a:pathLst>
              <a:path w="6572250" h="3648075">
                <a:moveTo>
                  <a:pt x="7144" y="41396"/>
                </a:moveTo>
                <a:cubicBezTo>
                  <a:pt x="7144" y="41396"/>
                  <a:pt x="3920966" y="-597732"/>
                  <a:pt x="6569869" y="3645656"/>
                </a:cubicBezTo>
                <a:lnTo>
                  <a:pt x="7144" y="3645656"/>
                </a:lnTo>
                <a:lnTo>
                  <a:pt x="7144" y="41396"/>
                </a:lnTo>
                <a:close/>
              </a:path>
            </a:pathLst>
          </a:custGeom>
          <a:solidFill>
            <a:srgbClr val="C8BE55"/>
          </a:solidFill>
          <a:ln w="9525" cap="flat">
            <a:no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8C00871E-BC21-4C00-B2C9-79CCA31DC517}"/>
              </a:ext>
            </a:extLst>
          </p:cNvPr>
          <p:cNvSpPr txBox="1"/>
          <p:nvPr/>
        </p:nvSpPr>
        <p:spPr>
          <a:xfrm>
            <a:off x="3645866" y="-29180"/>
            <a:ext cx="4900269" cy="796757"/>
          </a:xfrm>
          <a:prstGeom prst="rect">
            <a:avLst/>
          </a:prstGeom>
          <a:noFill/>
        </p:spPr>
        <p:txBody>
          <a:bodyPr wrap="square" rtlCol="0">
            <a:spAutoFit/>
          </a:bodyPr>
          <a:lstStyle/>
          <a:p>
            <a:pPr lvl="0" algn="ctr">
              <a:lnSpc>
                <a:spcPct val="120000"/>
              </a:lnSpc>
            </a:pPr>
            <a:r>
              <a:rPr lang="en-US" sz="2000" b="1">
                <a:solidFill>
                  <a:srgbClr val="8CA771"/>
                </a:solidFill>
                <a:latin typeface="Segoe UI Black" panose="020B0A02040204020203" pitchFamily="34" charset="0"/>
                <a:ea typeface="Segoe UI Black" panose="020B0A02040204020203" pitchFamily="34" charset="0"/>
              </a:rPr>
              <a:t>Ch</a:t>
            </a:r>
            <a:r>
              <a:rPr lang="vi-VN" sz="2000" b="1">
                <a:solidFill>
                  <a:srgbClr val="8CA771"/>
                </a:solidFill>
                <a:latin typeface="Segoe UI Black" panose="020B0A02040204020203" pitchFamily="34" charset="0"/>
                <a:ea typeface="Segoe UI Black" panose="020B0A02040204020203" pitchFamily="34" charset="0"/>
              </a:rPr>
              <a:t>ư</a:t>
            </a:r>
            <a:r>
              <a:rPr lang="en-US" sz="2000" b="1">
                <a:solidFill>
                  <a:srgbClr val="8CA771"/>
                </a:solidFill>
                <a:latin typeface="Segoe UI Black" panose="020B0A02040204020203" pitchFamily="34" charset="0"/>
                <a:ea typeface="Segoe UI Black" panose="020B0A02040204020203" pitchFamily="34" charset="0"/>
              </a:rPr>
              <a:t>ơng 2</a:t>
            </a:r>
            <a:endParaRPr lang="en-US" sz="1500" b="1">
              <a:solidFill>
                <a:srgbClr val="8CA771"/>
              </a:solidFill>
              <a:latin typeface="Segoe UI Black" panose="020B0A02040204020203" pitchFamily="34" charset="0"/>
              <a:ea typeface="Segoe UI Black" panose="020B0A02040204020203" pitchFamily="34" charset="0"/>
            </a:endParaRPr>
          </a:p>
          <a:p>
            <a:pPr algn="ctr">
              <a:lnSpc>
                <a:spcPct val="120000"/>
              </a:lnSpc>
            </a:pPr>
            <a:r>
              <a:rPr lang="en-US" sz="2000" b="1">
                <a:latin typeface="Segoe UI Black" panose="020B0A02040204020203" pitchFamily="34" charset="0"/>
                <a:ea typeface="Segoe UI Black" panose="020B0A02040204020203" pitchFamily="34" charset="0"/>
              </a:rPr>
              <a:t>NGHIÊN CỨU LÝ THUYẾT</a:t>
            </a:r>
          </a:p>
        </p:txBody>
      </p:sp>
      <p:cxnSp>
        <p:nvCxnSpPr>
          <p:cNvPr id="133" name="Straight Connector 132">
            <a:extLst>
              <a:ext uri="{FF2B5EF4-FFF2-40B4-BE49-F238E27FC236}">
                <a16:creationId xmlns:a16="http://schemas.microsoft.com/office/drawing/2014/main" id="{7E26F377-8AED-49DD-89E0-8683E290DFD6}"/>
              </a:ext>
            </a:extLst>
          </p:cNvPr>
          <p:cNvCxnSpPr>
            <a:cxnSpLocks/>
          </p:cNvCxnSpPr>
          <p:nvPr/>
        </p:nvCxnSpPr>
        <p:spPr>
          <a:xfrm>
            <a:off x="5135880" y="782852"/>
            <a:ext cx="1920240" cy="0"/>
          </a:xfrm>
          <a:prstGeom prst="line">
            <a:avLst/>
          </a:prstGeom>
          <a:ln w="76200" cap="rnd">
            <a:solidFill>
              <a:srgbClr val="422C1C"/>
            </a:solidFill>
            <a:round/>
          </a:ln>
        </p:spPr>
        <p:style>
          <a:lnRef idx="3">
            <a:schemeClr val="dk1"/>
          </a:lnRef>
          <a:fillRef idx="0">
            <a:schemeClr val="dk1"/>
          </a:fillRef>
          <a:effectRef idx="2">
            <a:schemeClr val="dk1"/>
          </a:effectRef>
          <a:fontRef idx="minor">
            <a:schemeClr val="tx1"/>
          </a:fontRef>
        </p:style>
      </p:cxnSp>
      <p:sp>
        <p:nvSpPr>
          <p:cNvPr id="11" name="Flowchart: Off-page Connector 10">
            <a:extLst>
              <a:ext uri="{FF2B5EF4-FFF2-40B4-BE49-F238E27FC236}">
                <a16:creationId xmlns:a16="http://schemas.microsoft.com/office/drawing/2014/main" id="{81726A39-67E3-40F7-9211-C6AB37DD1E4A}"/>
              </a:ext>
            </a:extLst>
          </p:cNvPr>
          <p:cNvSpPr/>
          <p:nvPr/>
        </p:nvSpPr>
        <p:spPr>
          <a:xfrm rot="5400000">
            <a:off x="7706979" y="710078"/>
            <a:ext cx="5168410" cy="6373188"/>
          </a:xfrm>
          <a:prstGeom prst="flowChartOffpageConnector">
            <a:avLst/>
          </a:prstGeom>
          <a:blipFill dpi="0" rotWithShape="0">
            <a:blip r:embed="rId4"/>
            <a:srcRect/>
            <a:stretch>
              <a:fillRect l="-23664" r="-23664"/>
            </a:stretch>
          </a:blipFill>
          <a:ln w="76200">
            <a:solidFill>
              <a:srgbClr val="8CA77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404F4BF9-233E-4456-A88D-55F63BD0A0CF}"/>
              </a:ext>
            </a:extLst>
          </p:cNvPr>
          <p:cNvSpPr/>
          <p:nvPr/>
        </p:nvSpPr>
        <p:spPr>
          <a:xfrm>
            <a:off x="623775" y="1683188"/>
            <a:ext cx="2958799" cy="388547"/>
          </a:xfrm>
          <a:prstGeom prst="roundRect">
            <a:avLst>
              <a:gd name="adj" fmla="val 19116"/>
            </a:avLst>
          </a:prstGeom>
          <a:solidFill>
            <a:srgbClr val="8CA771"/>
          </a:solidFill>
          <a:ln w="28575">
            <a:solidFill>
              <a:srgbClr val="422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Segoe UI Black" panose="020B0A02040204020203" pitchFamily="34" charset="0"/>
              <a:ea typeface="Segoe UI Black" panose="020B0A02040204020203" pitchFamily="34" charset="0"/>
            </a:endParaRPr>
          </a:p>
        </p:txBody>
      </p:sp>
      <p:sp>
        <p:nvSpPr>
          <p:cNvPr id="173" name="TextBox 172">
            <a:extLst>
              <a:ext uri="{FF2B5EF4-FFF2-40B4-BE49-F238E27FC236}">
                <a16:creationId xmlns:a16="http://schemas.microsoft.com/office/drawing/2014/main" id="{CBAE81FC-7580-40A1-BAA5-AD9BF54F82A1}"/>
              </a:ext>
            </a:extLst>
          </p:cNvPr>
          <p:cNvSpPr txBox="1"/>
          <p:nvPr/>
        </p:nvSpPr>
        <p:spPr>
          <a:xfrm>
            <a:off x="-8463724" y="2122890"/>
            <a:ext cx="6250944" cy="3327065"/>
          </a:xfrm>
          <a:prstGeom prst="rect">
            <a:avLst/>
          </a:prstGeom>
          <a:noFill/>
        </p:spPr>
        <p:txBody>
          <a:bodyPr wrap="square" rtlCol="0">
            <a:spAutoFit/>
          </a:bodyPr>
          <a:lstStyle/>
          <a:p>
            <a:pPr algn="just"/>
            <a:r>
              <a:rPr lang="en-US" b="1"/>
              <a:t>Trong thời đại số hiện nay, việc phát triển một trang web bán hàng trực tuyến trở nên phổ biến và vần thiết. Vì vậy, việc sử dụng NodeJS để xây dựng một trang bán hàng trực tuyến là đề tài có tính cấp thiết và ứng dụng cao.</a:t>
            </a:r>
          </a:p>
          <a:p>
            <a:pPr algn="just">
              <a:lnSpc>
                <a:spcPct val="120000"/>
              </a:lnSpc>
              <a:spcBef>
                <a:spcPts val="600"/>
              </a:spcBef>
            </a:pPr>
            <a:r>
              <a:rPr lang="vi-VN" sz="1500" b="1">
                <a:latin typeface="Segoe UI" panose="020B0502040204020203" pitchFamily="34" charset="0"/>
                <a:ea typeface="Segoe UI Black" panose="020B0A02040204020203" pitchFamily="34" charset="0"/>
                <a:cs typeface="Segoe UI" panose="020B0502040204020203" pitchFamily="34" charset="0"/>
              </a:rPr>
              <a:t>Các</a:t>
            </a:r>
            <a:r>
              <a:rPr lang="en-US" sz="1500" b="1">
                <a:latin typeface="Segoe UI" panose="020B0502040204020203" pitchFamily="34" charset="0"/>
                <a:ea typeface="Segoe UI Black" panose="020B0A02040204020203" pitchFamily="34" charset="0"/>
                <a:cs typeface="Segoe UI" panose="020B0502040204020203" pitchFamily="34" charset="0"/>
              </a:rPr>
              <a:t> </a:t>
            </a:r>
            <a:r>
              <a:rPr lang="en-US" b="1"/>
              <a:t>công cụ như NodeJS, MongoDB sẽ là nền tảng để phát triển ứng dụng.</a:t>
            </a:r>
          </a:p>
          <a:p>
            <a:pPr algn="just"/>
            <a:r>
              <a:rPr lang="en-US" b="1"/>
              <a:t>Qua quá trình xây dựng và phát triển, tìm hiểu được cách hoạt động của ứng dụng web, mô hình MVC,  API tương tác với giao diện. </a:t>
            </a:r>
            <a:endParaRPr lang="en-US"/>
          </a:p>
          <a:p>
            <a:pPr algn="just"/>
            <a:r>
              <a:rPr lang="en-US" b="1"/>
              <a:t>Qua quá trình thực hiện, đã xây dựng được ứng dụng đáp ứng các chức năng cơ bản của một trang thương mại điện tử.</a:t>
            </a:r>
            <a:endParaRPr lang="en-US"/>
          </a:p>
        </p:txBody>
      </p:sp>
      <p:sp>
        <p:nvSpPr>
          <p:cNvPr id="349" name="Freeform: Shape 348">
            <a:extLst>
              <a:ext uri="{FF2B5EF4-FFF2-40B4-BE49-F238E27FC236}">
                <a16:creationId xmlns:a16="http://schemas.microsoft.com/office/drawing/2014/main" id="{9D90E10C-C78D-4730-AAA8-0A782E2B376C}"/>
              </a:ext>
            </a:extLst>
          </p:cNvPr>
          <p:cNvSpPr/>
          <p:nvPr/>
        </p:nvSpPr>
        <p:spPr>
          <a:xfrm>
            <a:off x="-31623" y="5654754"/>
            <a:ext cx="1670055" cy="1371455"/>
          </a:xfrm>
          <a:custGeom>
            <a:avLst/>
            <a:gdLst>
              <a:gd name="connsiteX0" fmla="*/ 7144 w 9153525"/>
              <a:gd name="connsiteY0" fmla="*/ 940630 h 7467600"/>
              <a:gd name="connsiteX1" fmla="*/ 2483644 w 9153525"/>
              <a:gd name="connsiteY1" fmla="*/ 7180 h 7467600"/>
              <a:gd name="connsiteX2" fmla="*/ 6770846 w 9153525"/>
              <a:gd name="connsiteY2" fmla="*/ 2501778 h 7467600"/>
              <a:gd name="connsiteX3" fmla="*/ 9151144 w 9153525"/>
              <a:gd name="connsiteY3" fmla="*/ 5064956 h 7467600"/>
              <a:gd name="connsiteX4" fmla="*/ 9046369 w 9153525"/>
              <a:gd name="connsiteY4" fmla="*/ 7465256 h 7467600"/>
              <a:gd name="connsiteX5" fmla="*/ 7144 w 9153525"/>
              <a:gd name="connsiteY5" fmla="*/ 7465256 h 7467600"/>
              <a:gd name="connsiteX6" fmla="*/ 7144 w 9153525"/>
              <a:gd name="connsiteY6" fmla="*/ 940630 h 746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3525" h="7467600">
                <a:moveTo>
                  <a:pt x="7144" y="940630"/>
                </a:moveTo>
                <a:cubicBezTo>
                  <a:pt x="7144" y="940630"/>
                  <a:pt x="921544" y="16705"/>
                  <a:pt x="2483644" y="7180"/>
                </a:cubicBezTo>
                <a:cubicBezTo>
                  <a:pt x="4045744" y="-2345"/>
                  <a:pt x="4599147" y="1852173"/>
                  <a:pt x="6770846" y="2501778"/>
                </a:cubicBezTo>
                <a:cubicBezTo>
                  <a:pt x="8942546" y="3151383"/>
                  <a:pt x="9151144" y="5064956"/>
                  <a:pt x="9151144" y="5064956"/>
                </a:cubicBezTo>
                <a:lnTo>
                  <a:pt x="9046369" y="7465256"/>
                </a:lnTo>
                <a:lnTo>
                  <a:pt x="7144" y="7465256"/>
                </a:lnTo>
                <a:lnTo>
                  <a:pt x="7144" y="940630"/>
                </a:lnTo>
                <a:close/>
              </a:path>
            </a:pathLst>
          </a:custGeom>
          <a:solidFill>
            <a:srgbClr val="8CA77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50" name="Freeform: Shape 349">
            <a:extLst>
              <a:ext uri="{FF2B5EF4-FFF2-40B4-BE49-F238E27FC236}">
                <a16:creationId xmlns:a16="http://schemas.microsoft.com/office/drawing/2014/main" id="{FD3FD86B-938A-445E-B126-253998687273}"/>
              </a:ext>
            </a:extLst>
          </p:cNvPr>
          <p:cNvSpPr/>
          <p:nvPr/>
        </p:nvSpPr>
        <p:spPr>
          <a:xfrm>
            <a:off x="1183029" y="6213336"/>
            <a:ext cx="2147959" cy="1200023"/>
          </a:xfrm>
          <a:custGeom>
            <a:avLst/>
            <a:gdLst>
              <a:gd name="connsiteX0" fmla="*/ 3743801 w 11772900"/>
              <a:gd name="connsiteY0" fmla="*/ 631984 h 6534150"/>
              <a:gd name="connsiteX1" fmla="*/ 6979444 w 11772900"/>
              <a:gd name="connsiteY1" fmla="*/ 1588294 h 6534150"/>
              <a:gd name="connsiteX2" fmla="*/ 11768614 w 11772900"/>
              <a:gd name="connsiteY2" fmla="*/ 6531769 h 6534150"/>
              <a:gd name="connsiteX3" fmla="*/ 7144 w 11772900"/>
              <a:gd name="connsiteY3" fmla="*/ 6531769 h 6534150"/>
              <a:gd name="connsiteX4" fmla="*/ 7144 w 11772900"/>
              <a:gd name="connsiteY4" fmla="*/ 7144 h 653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72900" h="6534150">
                <a:moveTo>
                  <a:pt x="3743801" y="631984"/>
                </a:moveTo>
                <a:cubicBezTo>
                  <a:pt x="3743801" y="631984"/>
                  <a:pt x="5083017" y="1430179"/>
                  <a:pt x="6979444" y="1588294"/>
                </a:cubicBezTo>
                <a:cubicBezTo>
                  <a:pt x="9598819" y="1807369"/>
                  <a:pt x="11051381" y="4598194"/>
                  <a:pt x="11768614" y="6531769"/>
                </a:cubicBezTo>
                <a:lnTo>
                  <a:pt x="7144" y="6531769"/>
                </a:lnTo>
                <a:lnTo>
                  <a:pt x="7144" y="7144"/>
                </a:lnTo>
              </a:path>
            </a:pathLst>
          </a:custGeom>
          <a:solidFill>
            <a:srgbClr val="8CA771"/>
          </a:solid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9C918245-6095-4FB8-96E2-7D3D5C0B2FC4}"/>
              </a:ext>
            </a:extLst>
          </p:cNvPr>
          <p:cNvSpPr/>
          <p:nvPr/>
        </p:nvSpPr>
        <p:spPr>
          <a:xfrm>
            <a:off x="-28575" y="5881888"/>
            <a:ext cx="2267869" cy="976112"/>
          </a:xfrm>
          <a:custGeom>
            <a:avLst/>
            <a:gdLst>
              <a:gd name="connsiteX0" fmla="*/ 7144 w 12430125"/>
              <a:gd name="connsiteY0" fmla="*/ 7144 h 5314950"/>
              <a:gd name="connsiteX1" fmla="*/ 2626519 w 12430125"/>
              <a:gd name="connsiteY1" fmla="*/ 1268254 h 5314950"/>
              <a:gd name="connsiteX2" fmla="*/ 9151144 w 12430125"/>
              <a:gd name="connsiteY2" fmla="*/ 2173129 h 5314950"/>
              <a:gd name="connsiteX3" fmla="*/ 12427744 w 12430125"/>
              <a:gd name="connsiteY3" fmla="*/ 5316379 h 5314950"/>
              <a:gd name="connsiteX4" fmla="*/ 7144 w 12430125"/>
              <a:gd name="connsiteY4" fmla="*/ 5316379 h 5314950"/>
              <a:gd name="connsiteX5" fmla="*/ 7144 w 12430125"/>
              <a:gd name="connsiteY5" fmla="*/ 7144 h 531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30125" h="5314950">
                <a:moveTo>
                  <a:pt x="7144" y="7144"/>
                </a:moveTo>
                <a:cubicBezTo>
                  <a:pt x="7144" y="7144"/>
                  <a:pt x="673894" y="982504"/>
                  <a:pt x="2626519" y="1268254"/>
                </a:cubicBezTo>
                <a:cubicBezTo>
                  <a:pt x="4579144" y="1554004"/>
                  <a:pt x="7379494" y="1277779"/>
                  <a:pt x="9151144" y="2173129"/>
                </a:cubicBezTo>
                <a:cubicBezTo>
                  <a:pt x="10922794" y="3068479"/>
                  <a:pt x="12427744" y="5316379"/>
                  <a:pt x="12427744" y="5316379"/>
                </a:cubicBezTo>
                <a:lnTo>
                  <a:pt x="7144" y="5316379"/>
                </a:lnTo>
                <a:lnTo>
                  <a:pt x="7144" y="7144"/>
                </a:lnTo>
                <a:close/>
              </a:path>
            </a:pathLst>
          </a:custGeom>
          <a:solidFill>
            <a:srgbClr val="422C1C"/>
          </a:solidFill>
          <a:ln w="9525" cap="flat">
            <a:noFill/>
            <a:prstDash val="solid"/>
            <a:miter/>
          </a:ln>
        </p:spPr>
        <p:txBody>
          <a:bodyPr rtlCol="0" anchor="ctr"/>
          <a:lstStyle/>
          <a:p>
            <a:endParaRPr lang="en-US"/>
          </a:p>
        </p:txBody>
      </p:sp>
      <p:sp>
        <p:nvSpPr>
          <p:cNvPr id="36" name="Rectangle 35">
            <a:extLst>
              <a:ext uri="{FF2B5EF4-FFF2-40B4-BE49-F238E27FC236}">
                <a16:creationId xmlns:a16="http://schemas.microsoft.com/office/drawing/2014/main" id="{EC97E616-21F7-453A-BC28-B2A78BA3DDD4}"/>
              </a:ext>
            </a:extLst>
          </p:cNvPr>
          <p:cNvSpPr/>
          <p:nvPr/>
        </p:nvSpPr>
        <p:spPr>
          <a:xfrm>
            <a:off x="766109" y="1692795"/>
            <a:ext cx="2674130" cy="369332"/>
          </a:xfrm>
          <a:prstGeom prst="rect">
            <a:avLst/>
          </a:prstGeom>
        </p:spPr>
        <p:txBody>
          <a:bodyPr wrap="none">
            <a:spAutoFit/>
          </a:bodyPr>
          <a:lstStyle/>
          <a:p>
            <a:pPr algn="ctr"/>
            <a:r>
              <a:rPr lang="en-US" b="1">
                <a:solidFill>
                  <a:schemeClr val="bg1"/>
                </a:solidFill>
                <a:latin typeface="Segoe UI Black" panose="020B0A02040204020203" pitchFamily="34" charset="0"/>
                <a:ea typeface="Segoe UI Black" panose="020B0A02040204020203" pitchFamily="34" charset="0"/>
              </a:rPr>
              <a:t>2.1. Giới thiệu NodeJS</a:t>
            </a:r>
          </a:p>
        </p:txBody>
      </p:sp>
      <p:sp>
        <p:nvSpPr>
          <p:cNvPr id="6" name="Oval 5">
            <a:extLst>
              <a:ext uri="{FF2B5EF4-FFF2-40B4-BE49-F238E27FC236}">
                <a16:creationId xmlns:a16="http://schemas.microsoft.com/office/drawing/2014/main" id="{E61F6C8A-CEEA-4890-A0A2-12A7447DA07D}"/>
              </a:ext>
            </a:extLst>
          </p:cNvPr>
          <p:cNvSpPr/>
          <p:nvPr/>
        </p:nvSpPr>
        <p:spPr>
          <a:xfrm>
            <a:off x="5135880" y="-21031200"/>
            <a:ext cx="1968710" cy="2235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0" name="Picture 189" descr="A logo of a company&#10;&#10;Description automatically generated">
            <a:extLst>
              <a:ext uri="{FF2B5EF4-FFF2-40B4-BE49-F238E27FC236}">
                <a16:creationId xmlns:a16="http://schemas.microsoft.com/office/drawing/2014/main" id="{925F940D-3451-404F-AC72-D471904EB5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1969" y="1147946"/>
            <a:ext cx="1282801" cy="785829"/>
          </a:xfrm>
          <a:prstGeom prst="rect">
            <a:avLst/>
          </a:prstGeom>
        </p:spPr>
      </p:pic>
      <p:pic>
        <p:nvPicPr>
          <p:cNvPr id="191" name="Picture 2">
            <a:extLst>
              <a:ext uri="{FF2B5EF4-FFF2-40B4-BE49-F238E27FC236}">
                <a16:creationId xmlns:a16="http://schemas.microsoft.com/office/drawing/2014/main" id="{9BDA37A0-F62D-4DEE-8AE3-F8EF94FB23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6220" y="3306671"/>
            <a:ext cx="2008370" cy="541318"/>
          </a:xfrm>
          <a:prstGeom prst="rect">
            <a:avLst/>
          </a:prstGeom>
          <a:noFill/>
          <a:extLst>
            <a:ext uri="{909E8E84-426E-40DD-AFC4-6F175D3DCCD1}">
              <a14:hiddenFill xmlns:a14="http://schemas.microsoft.com/office/drawing/2010/main">
                <a:solidFill>
                  <a:srgbClr val="FFFFFF"/>
                </a:solidFill>
              </a14:hiddenFill>
            </a:ext>
          </a:extLst>
        </p:spPr>
      </p:pic>
      <p:pic>
        <p:nvPicPr>
          <p:cNvPr id="192" name="Picture 191" descr="A black and yellow logo&#10;&#10;Description automatically generated">
            <a:extLst>
              <a:ext uri="{FF2B5EF4-FFF2-40B4-BE49-F238E27FC236}">
                <a16:creationId xmlns:a16="http://schemas.microsoft.com/office/drawing/2014/main" id="{2BD01447-E9BF-4AAF-BE18-A42326953724}"/>
              </a:ext>
            </a:extLst>
          </p:cNvPr>
          <p:cNvPicPr>
            <a:picLocks noChangeAspect="1"/>
          </p:cNvPicPr>
          <p:nvPr/>
        </p:nvPicPr>
        <p:blipFill>
          <a:blip r:embed="rId7">
            <a:duotone>
              <a:prstClr val="black"/>
              <a:schemeClr val="accent6">
                <a:tint val="45000"/>
                <a:satMod val="400000"/>
              </a:schemeClr>
            </a:duotone>
            <a:extLst>
              <a:ext uri="{BEBA8EAE-BF5A-486C-A8C5-ECC9F3942E4B}">
                <a14:imgProps xmlns:a14="http://schemas.microsoft.com/office/drawing/2010/main">
                  <a14:imgLayer r:embed="rId8">
                    <a14:imgEffect>
                      <a14:colorTemperature colorTemp="7200"/>
                    </a14:imgEffect>
                  </a14:imgLayer>
                </a14:imgProps>
              </a:ext>
              <a:ext uri="{28A0092B-C50C-407E-A947-70E740481C1C}">
                <a14:useLocalDpi xmlns:a14="http://schemas.microsoft.com/office/drawing/2010/main" val="0"/>
              </a:ext>
            </a:extLst>
          </a:blip>
          <a:stretch>
            <a:fillRect/>
          </a:stretch>
        </p:blipFill>
        <p:spPr>
          <a:xfrm>
            <a:off x="5801824" y="2227031"/>
            <a:ext cx="1700290" cy="786384"/>
          </a:xfrm>
          <a:prstGeom prst="rect">
            <a:avLst/>
          </a:prstGeom>
        </p:spPr>
      </p:pic>
      <p:sp>
        <p:nvSpPr>
          <p:cNvPr id="9" name="Oval 8">
            <a:extLst>
              <a:ext uri="{FF2B5EF4-FFF2-40B4-BE49-F238E27FC236}">
                <a16:creationId xmlns:a16="http://schemas.microsoft.com/office/drawing/2014/main" id="{21ABC1F8-0F56-4F8C-96BB-B0340537B614}"/>
              </a:ext>
            </a:extLst>
          </p:cNvPr>
          <p:cNvSpPr/>
          <p:nvPr/>
        </p:nvSpPr>
        <p:spPr>
          <a:xfrm>
            <a:off x="5135880" y="2753360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5" name="Straight Connector 194">
            <a:extLst>
              <a:ext uri="{FF2B5EF4-FFF2-40B4-BE49-F238E27FC236}">
                <a16:creationId xmlns:a16="http://schemas.microsoft.com/office/drawing/2014/main" id="{D61A33A6-0D0B-42F3-9B98-F3C539AFD751}"/>
              </a:ext>
            </a:extLst>
          </p:cNvPr>
          <p:cNvCxnSpPr>
            <a:cxnSpLocks/>
          </p:cNvCxnSpPr>
          <p:nvPr/>
        </p:nvCxnSpPr>
        <p:spPr>
          <a:xfrm>
            <a:off x="749202" y="2309477"/>
            <a:ext cx="0" cy="731520"/>
          </a:xfrm>
          <a:prstGeom prst="line">
            <a:avLst/>
          </a:prstGeom>
          <a:ln w="25400" cap="rnd">
            <a:solidFill>
              <a:srgbClr val="8CA77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ADA41FA9-82A9-4E85-BE50-EDF3C6AE0996}"/>
              </a:ext>
            </a:extLst>
          </p:cNvPr>
          <p:cNvCxnSpPr>
            <a:cxnSpLocks/>
          </p:cNvCxnSpPr>
          <p:nvPr/>
        </p:nvCxnSpPr>
        <p:spPr>
          <a:xfrm>
            <a:off x="749202" y="2470679"/>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E8113B54-0C2A-4591-AD33-A5711D496F49}"/>
              </a:ext>
            </a:extLst>
          </p:cNvPr>
          <p:cNvSpPr txBox="1"/>
          <p:nvPr/>
        </p:nvSpPr>
        <p:spPr>
          <a:xfrm>
            <a:off x="1054872" y="2298869"/>
            <a:ext cx="4420679" cy="343620"/>
          </a:xfrm>
          <a:prstGeom prst="rect">
            <a:avLst/>
          </a:prstGeom>
          <a:noFill/>
        </p:spPr>
        <p:txBody>
          <a:bodyPr wrap="square" rtlCol="0">
            <a:spAutoFit/>
          </a:bodyPr>
          <a:lstStyle/>
          <a:p>
            <a:pPr lvl="0" algn="just">
              <a:lnSpc>
                <a:spcPct val="120000"/>
              </a:lnSpc>
            </a:pPr>
            <a:r>
              <a:rPr lang="en-US" sz="1500" b="1">
                <a:latin typeface="Segoe UI" panose="020B0502040204020203" pitchFamily="34" charset="0"/>
                <a:ea typeface="Segoe UI Black" panose="020B0A02040204020203" pitchFamily="34" charset="0"/>
                <a:cs typeface="Segoe UI" panose="020B0502040204020203" pitchFamily="34" charset="0"/>
              </a:rPr>
              <a:t>Ra đời vào năm 2009</a:t>
            </a:r>
          </a:p>
        </p:txBody>
      </p:sp>
      <p:cxnSp>
        <p:nvCxnSpPr>
          <p:cNvPr id="197" name="Straight Connector 196">
            <a:extLst>
              <a:ext uri="{FF2B5EF4-FFF2-40B4-BE49-F238E27FC236}">
                <a16:creationId xmlns:a16="http://schemas.microsoft.com/office/drawing/2014/main" id="{A1C22E8B-310D-40A4-A516-C58790D32F71}"/>
              </a:ext>
            </a:extLst>
          </p:cNvPr>
          <p:cNvCxnSpPr>
            <a:cxnSpLocks/>
          </p:cNvCxnSpPr>
          <p:nvPr/>
        </p:nvCxnSpPr>
        <p:spPr>
          <a:xfrm>
            <a:off x="749202" y="2744812"/>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370ABC91-AFD7-4963-90E3-316B77EA541F}"/>
              </a:ext>
            </a:extLst>
          </p:cNvPr>
          <p:cNvSpPr txBox="1"/>
          <p:nvPr/>
        </p:nvSpPr>
        <p:spPr>
          <a:xfrm>
            <a:off x="1054872" y="2544469"/>
            <a:ext cx="4420679" cy="400687"/>
          </a:xfrm>
          <a:prstGeom prst="rect">
            <a:avLst/>
          </a:prstGeom>
          <a:noFill/>
        </p:spPr>
        <p:txBody>
          <a:bodyPr wrap="square" rtlCol="0">
            <a:spAutoFit/>
          </a:bodyPr>
          <a:lstStyle/>
          <a:p>
            <a:pPr lvl="0" algn="just">
              <a:lnSpc>
                <a:spcPct val="120000"/>
              </a:lnSpc>
            </a:pPr>
            <a:r>
              <a:rPr lang="en-US" b="1"/>
              <a:t>Môi trường thực thi JavaScripts </a:t>
            </a:r>
            <a:endParaRPr lang="en-US" sz="1500" b="1">
              <a:latin typeface="Segoe UI" panose="020B0502040204020203" pitchFamily="34" charset="0"/>
              <a:ea typeface="Segoe UI Black" panose="020B0A02040204020203" pitchFamily="34" charset="0"/>
              <a:cs typeface="Segoe UI" panose="020B0502040204020203" pitchFamily="34" charset="0"/>
            </a:endParaRPr>
          </a:p>
        </p:txBody>
      </p:sp>
      <p:cxnSp>
        <p:nvCxnSpPr>
          <p:cNvPr id="199" name="Straight Connector 198">
            <a:extLst>
              <a:ext uri="{FF2B5EF4-FFF2-40B4-BE49-F238E27FC236}">
                <a16:creationId xmlns:a16="http://schemas.microsoft.com/office/drawing/2014/main" id="{7C3F6514-E1C0-4018-9A10-6CE3F8B2B384}"/>
              </a:ext>
            </a:extLst>
          </p:cNvPr>
          <p:cNvCxnSpPr>
            <a:cxnSpLocks/>
          </p:cNvCxnSpPr>
          <p:nvPr/>
        </p:nvCxnSpPr>
        <p:spPr>
          <a:xfrm>
            <a:off x="749202" y="3031803"/>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38966272-9ED5-42D1-B236-8CB859355AC4}"/>
              </a:ext>
            </a:extLst>
          </p:cNvPr>
          <p:cNvSpPr txBox="1"/>
          <p:nvPr/>
        </p:nvSpPr>
        <p:spPr>
          <a:xfrm>
            <a:off x="1054872" y="2847137"/>
            <a:ext cx="4420679" cy="369332"/>
          </a:xfrm>
          <a:prstGeom prst="rect">
            <a:avLst/>
          </a:prstGeom>
          <a:noFill/>
        </p:spPr>
        <p:txBody>
          <a:bodyPr wrap="square" rtlCol="0">
            <a:spAutoFit/>
          </a:bodyPr>
          <a:lstStyle/>
          <a:p>
            <a:r>
              <a:rPr lang="en-US" b="1"/>
              <a:t>Dùng để phát triển web Server, web API</a:t>
            </a:r>
            <a:endParaRPr lang="en-US"/>
          </a:p>
        </p:txBody>
      </p:sp>
      <p:sp>
        <p:nvSpPr>
          <p:cNvPr id="205" name="Rectangle: Rounded Corners 204">
            <a:extLst>
              <a:ext uri="{FF2B5EF4-FFF2-40B4-BE49-F238E27FC236}">
                <a16:creationId xmlns:a16="http://schemas.microsoft.com/office/drawing/2014/main" id="{FB8284FE-EF50-4838-A7BE-F5CF478FC247}"/>
              </a:ext>
            </a:extLst>
          </p:cNvPr>
          <p:cNvSpPr/>
          <p:nvPr/>
        </p:nvSpPr>
        <p:spPr>
          <a:xfrm>
            <a:off x="623777" y="3350063"/>
            <a:ext cx="2958799" cy="388547"/>
          </a:xfrm>
          <a:prstGeom prst="roundRect">
            <a:avLst>
              <a:gd name="adj" fmla="val 19116"/>
            </a:avLst>
          </a:prstGeom>
          <a:solidFill>
            <a:srgbClr val="8CA771"/>
          </a:solidFill>
          <a:ln w="28575">
            <a:solidFill>
              <a:srgbClr val="422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Segoe UI Black" panose="020B0A02040204020203" pitchFamily="34" charset="0"/>
              <a:ea typeface="Segoe UI Black" panose="020B0A02040204020203" pitchFamily="34" charset="0"/>
            </a:endParaRPr>
          </a:p>
        </p:txBody>
      </p:sp>
      <p:sp>
        <p:nvSpPr>
          <p:cNvPr id="206" name="Rectangle 205">
            <a:extLst>
              <a:ext uri="{FF2B5EF4-FFF2-40B4-BE49-F238E27FC236}">
                <a16:creationId xmlns:a16="http://schemas.microsoft.com/office/drawing/2014/main" id="{B4BD4154-F2C5-48B3-BAB2-24D057896CEB}"/>
              </a:ext>
            </a:extLst>
          </p:cNvPr>
          <p:cNvSpPr/>
          <p:nvPr/>
        </p:nvSpPr>
        <p:spPr>
          <a:xfrm>
            <a:off x="784547" y="3359670"/>
            <a:ext cx="2637260" cy="369332"/>
          </a:xfrm>
          <a:prstGeom prst="rect">
            <a:avLst/>
          </a:prstGeom>
        </p:spPr>
        <p:txBody>
          <a:bodyPr wrap="none">
            <a:spAutoFit/>
          </a:bodyPr>
          <a:lstStyle/>
          <a:p>
            <a:pPr algn="ctr"/>
            <a:r>
              <a:rPr lang="en-US" b="1">
                <a:solidFill>
                  <a:schemeClr val="bg1"/>
                </a:solidFill>
                <a:latin typeface="Segoe UI Black" panose="020B0A02040204020203" pitchFamily="34" charset="0"/>
                <a:ea typeface="Segoe UI Black" panose="020B0A02040204020203" pitchFamily="34" charset="0"/>
              </a:rPr>
              <a:t>2.2. </a:t>
            </a:r>
            <a:r>
              <a:rPr lang="vi-VN" b="1">
                <a:solidFill>
                  <a:schemeClr val="bg1"/>
                </a:solidFill>
                <a:latin typeface="Segoe UI Black" panose="020B0A02040204020203" pitchFamily="34" charset="0"/>
                <a:ea typeface="Segoe UI Black" panose="020B0A02040204020203" pitchFamily="34" charset="0"/>
              </a:rPr>
              <a:t>Ư</a:t>
            </a:r>
            <a:r>
              <a:rPr lang="en-US" b="1">
                <a:solidFill>
                  <a:schemeClr val="bg1"/>
                </a:solidFill>
                <a:latin typeface="Segoe UI Black" panose="020B0A02040204020203" pitchFamily="34" charset="0"/>
                <a:ea typeface="Segoe UI Black" panose="020B0A02040204020203" pitchFamily="34" charset="0"/>
              </a:rPr>
              <a:t>u điểm NodeJS</a:t>
            </a:r>
          </a:p>
        </p:txBody>
      </p:sp>
      <p:cxnSp>
        <p:nvCxnSpPr>
          <p:cNvPr id="207" name="Straight Connector 206">
            <a:extLst>
              <a:ext uri="{FF2B5EF4-FFF2-40B4-BE49-F238E27FC236}">
                <a16:creationId xmlns:a16="http://schemas.microsoft.com/office/drawing/2014/main" id="{36EFCF8B-1C79-46ED-8001-F7140C2C424A}"/>
              </a:ext>
            </a:extLst>
          </p:cNvPr>
          <p:cNvCxnSpPr>
            <a:cxnSpLocks/>
          </p:cNvCxnSpPr>
          <p:nvPr/>
        </p:nvCxnSpPr>
        <p:spPr>
          <a:xfrm>
            <a:off x="749204" y="3976352"/>
            <a:ext cx="0" cy="731520"/>
          </a:xfrm>
          <a:prstGeom prst="line">
            <a:avLst/>
          </a:prstGeom>
          <a:ln w="25400" cap="rnd">
            <a:solidFill>
              <a:srgbClr val="8CA77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1BD48ACF-A648-4F07-90EB-428A6C109CD8}"/>
              </a:ext>
            </a:extLst>
          </p:cNvPr>
          <p:cNvCxnSpPr>
            <a:cxnSpLocks/>
          </p:cNvCxnSpPr>
          <p:nvPr/>
        </p:nvCxnSpPr>
        <p:spPr>
          <a:xfrm>
            <a:off x="749204" y="4137554"/>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EECB19D9-2F8D-4022-B206-C227034D0FEB}"/>
              </a:ext>
            </a:extLst>
          </p:cNvPr>
          <p:cNvSpPr txBox="1"/>
          <p:nvPr/>
        </p:nvSpPr>
        <p:spPr>
          <a:xfrm>
            <a:off x="1054874" y="3965744"/>
            <a:ext cx="4420679" cy="343620"/>
          </a:xfrm>
          <a:prstGeom prst="rect">
            <a:avLst/>
          </a:prstGeom>
          <a:noFill/>
        </p:spPr>
        <p:txBody>
          <a:bodyPr wrap="square" rtlCol="0">
            <a:spAutoFit/>
          </a:bodyPr>
          <a:lstStyle/>
          <a:p>
            <a:pPr lvl="0" algn="just">
              <a:lnSpc>
                <a:spcPct val="120000"/>
              </a:lnSpc>
            </a:pPr>
            <a:r>
              <a:rPr lang="en-US" sz="1500" b="1">
                <a:latin typeface="Segoe UI" panose="020B0502040204020203" pitchFamily="34" charset="0"/>
                <a:ea typeface="Segoe UI Black" panose="020B0A02040204020203" pitchFamily="34" charset="0"/>
                <a:cs typeface="Segoe UI" panose="020B0502040204020203" pitchFamily="34" charset="0"/>
              </a:rPr>
              <a:t>Xử lý nhiều kết nối chỉ với một luồng </a:t>
            </a:r>
          </a:p>
        </p:txBody>
      </p:sp>
      <p:cxnSp>
        <p:nvCxnSpPr>
          <p:cNvPr id="212" name="Straight Connector 211">
            <a:extLst>
              <a:ext uri="{FF2B5EF4-FFF2-40B4-BE49-F238E27FC236}">
                <a16:creationId xmlns:a16="http://schemas.microsoft.com/office/drawing/2014/main" id="{AC0FA516-6B59-403A-9784-868FAB790180}"/>
              </a:ext>
            </a:extLst>
          </p:cNvPr>
          <p:cNvCxnSpPr>
            <a:cxnSpLocks/>
          </p:cNvCxnSpPr>
          <p:nvPr/>
        </p:nvCxnSpPr>
        <p:spPr>
          <a:xfrm>
            <a:off x="749204" y="4411687"/>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06C6EF94-0A36-46BF-BE04-53C6BA10C2CF}"/>
              </a:ext>
            </a:extLst>
          </p:cNvPr>
          <p:cNvSpPr txBox="1"/>
          <p:nvPr/>
        </p:nvSpPr>
        <p:spPr>
          <a:xfrm>
            <a:off x="1054874" y="4211344"/>
            <a:ext cx="4420679" cy="400687"/>
          </a:xfrm>
          <a:prstGeom prst="rect">
            <a:avLst/>
          </a:prstGeom>
          <a:noFill/>
        </p:spPr>
        <p:txBody>
          <a:bodyPr wrap="square" rtlCol="0">
            <a:spAutoFit/>
          </a:bodyPr>
          <a:lstStyle/>
          <a:p>
            <a:pPr lvl="0" algn="just">
              <a:lnSpc>
                <a:spcPct val="120000"/>
              </a:lnSpc>
            </a:pPr>
            <a:r>
              <a:rPr lang="en-US" b="1"/>
              <a:t>Tốc độ xử lý nhanh </a:t>
            </a:r>
            <a:endParaRPr lang="en-US" sz="1500" b="1">
              <a:latin typeface="Segoe UI" panose="020B0502040204020203" pitchFamily="34" charset="0"/>
              <a:ea typeface="Segoe UI Black" panose="020B0A02040204020203" pitchFamily="34" charset="0"/>
              <a:cs typeface="Segoe UI" panose="020B0502040204020203" pitchFamily="34" charset="0"/>
            </a:endParaRPr>
          </a:p>
        </p:txBody>
      </p:sp>
      <p:cxnSp>
        <p:nvCxnSpPr>
          <p:cNvPr id="215" name="Straight Connector 214">
            <a:extLst>
              <a:ext uri="{FF2B5EF4-FFF2-40B4-BE49-F238E27FC236}">
                <a16:creationId xmlns:a16="http://schemas.microsoft.com/office/drawing/2014/main" id="{49E7B20D-3BE9-4955-8903-4A68F609E321}"/>
              </a:ext>
            </a:extLst>
          </p:cNvPr>
          <p:cNvCxnSpPr>
            <a:cxnSpLocks/>
          </p:cNvCxnSpPr>
          <p:nvPr/>
        </p:nvCxnSpPr>
        <p:spPr>
          <a:xfrm>
            <a:off x="749204" y="4698678"/>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16" name="TextBox 215">
            <a:extLst>
              <a:ext uri="{FF2B5EF4-FFF2-40B4-BE49-F238E27FC236}">
                <a16:creationId xmlns:a16="http://schemas.microsoft.com/office/drawing/2014/main" id="{FDC542AC-6DDB-4DAF-A42D-5A3E9DB71D39}"/>
              </a:ext>
            </a:extLst>
          </p:cNvPr>
          <p:cNvSpPr txBox="1"/>
          <p:nvPr/>
        </p:nvSpPr>
        <p:spPr>
          <a:xfrm>
            <a:off x="1054874" y="4514012"/>
            <a:ext cx="4420679" cy="369332"/>
          </a:xfrm>
          <a:prstGeom prst="rect">
            <a:avLst/>
          </a:prstGeom>
          <a:noFill/>
        </p:spPr>
        <p:txBody>
          <a:bodyPr wrap="square" rtlCol="0">
            <a:spAutoFit/>
          </a:bodyPr>
          <a:lstStyle/>
          <a:p>
            <a:r>
              <a:rPr lang="en-US" b="1"/>
              <a:t>Dễ dàng mở rộng </a:t>
            </a:r>
            <a:endParaRPr lang="en-US"/>
          </a:p>
        </p:txBody>
      </p:sp>
      <p:pic>
        <p:nvPicPr>
          <p:cNvPr id="217" name="Picture 216">
            <a:extLst>
              <a:ext uri="{FF2B5EF4-FFF2-40B4-BE49-F238E27FC236}">
                <a16:creationId xmlns:a16="http://schemas.microsoft.com/office/drawing/2014/main" id="{CBF72250-00C1-41E8-89DB-49A44F8FA1AC}"/>
              </a:ext>
            </a:extLst>
          </p:cNvPr>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84437" y="9452654"/>
            <a:ext cx="5623126" cy="4604888"/>
          </a:xfrm>
          <a:prstGeom prst="rect">
            <a:avLst/>
          </a:prstGeom>
          <a:noFill/>
          <a:ln>
            <a:solidFill>
              <a:srgbClr val="FFFFFF"/>
            </a:solidFill>
          </a:ln>
        </p:spPr>
      </p:pic>
    </p:spTree>
    <p:extLst>
      <p:ext uri="{BB962C8B-B14F-4D97-AF65-F5344CB8AC3E}">
        <p14:creationId xmlns:p14="http://schemas.microsoft.com/office/powerpoint/2010/main" val="4092405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22" presetClass="entr" presetSubtype="1" fill="hold" nodeType="withEffect">
                                  <p:stCondLst>
                                    <p:cond delay="0"/>
                                  </p:stCondLst>
                                  <p:childTnLst>
                                    <p:set>
                                      <p:cBhvr>
                                        <p:cTn id="9" dur="1" fill="hold">
                                          <p:stCondLst>
                                            <p:cond delay="0"/>
                                          </p:stCondLst>
                                        </p:cTn>
                                        <p:tgtEl>
                                          <p:spTgt spid="195"/>
                                        </p:tgtEl>
                                        <p:attrNameLst>
                                          <p:attrName>style.visibility</p:attrName>
                                        </p:attrNameLst>
                                      </p:cBhvr>
                                      <p:to>
                                        <p:strVal val="visible"/>
                                      </p:to>
                                    </p:set>
                                    <p:animEffect transition="in" filter="wipe(up)">
                                      <p:cBhvr>
                                        <p:cTn id="10" dur="500"/>
                                        <p:tgtEl>
                                          <p:spTgt spid="195"/>
                                        </p:tgtEl>
                                      </p:cBhvr>
                                    </p:animEffect>
                                  </p:childTnLst>
                                </p:cTn>
                              </p:par>
                              <p:par>
                                <p:cTn id="11" presetID="22" presetClass="entr" presetSubtype="1" fill="hold" nodeType="withEffect">
                                  <p:stCondLst>
                                    <p:cond delay="0"/>
                                  </p:stCondLst>
                                  <p:childTnLst>
                                    <p:set>
                                      <p:cBhvr>
                                        <p:cTn id="12" dur="1" fill="hold">
                                          <p:stCondLst>
                                            <p:cond delay="0"/>
                                          </p:stCondLst>
                                        </p:cTn>
                                        <p:tgtEl>
                                          <p:spTgt spid="207"/>
                                        </p:tgtEl>
                                        <p:attrNameLst>
                                          <p:attrName>style.visibility</p:attrName>
                                        </p:attrNameLst>
                                      </p:cBhvr>
                                      <p:to>
                                        <p:strVal val="visible"/>
                                      </p:to>
                                    </p:set>
                                    <p:animEffect transition="in" filter="wipe(up)">
                                      <p:cBhvr>
                                        <p:cTn id="13" dur="5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288D736-601C-45E8-8055-C73DEB2B60F4}"/>
              </a:ext>
            </a:extLst>
          </p:cNvPr>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915383" y="-3027850"/>
            <a:ext cx="14081760" cy="3794455"/>
          </a:xfrm>
          <a:prstGeom prst="rect">
            <a:avLst/>
          </a:prstGeom>
        </p:spPr>
      </p:pic>
      <p:sp>
        <p:nvSpPr>
          <p:cNvPr id="363" name="Freeform: Shape 362">
            <a:extLst>
              <a:ext uri="{FF2B5EF4-FFF2-40B4-BE49-F238E27FC236}">
                <a16:creationId xmlns:a16="http://schemas.microsoft.com/office/drawing/2014/main" id="{E29B860E-467A-4B62-95DA-1F18486EC154}"/>
              </a:ext>
            </a:extLst>
          </p:cNvPr>
          <p:cNvSpPr/>
          <p:nvPr/>
        </p:nvSpPr>
        <p:spPr>
          <a:xfrm>
            <a:off x="1919100" y="5896432"/>
            <a:ext cx="692236" cy="704227"/>
          </a:xfrm>
          <a:custGeom>
            <a:avLst/>
            <a:gdLst>
              <a:gd name="connsiteX0" fmla="*/ 9088 w 638175"/>
              <a:gd name="connsiteY0" fmla="*/ 364724 h 647700"/>
              <a:gd name="connsiteX1" fmla="*/ 142438 w 638175"/>
              <a:gd name="connsiteY1" fmla="*/ 50399 h 647700"/>
              <a:gd name="connsiteX2" fmla="*/ 542488 w 638175"/>
              <a:gd name="connsiteY2" fmla="*/ 88499 h 647700"/>
              <a:gd name="connsiteX3" fmla="*/ 628213 w 638175"/>
              <a:gd name="connsiteY3" fmla="*/ 374249 h 647700"/>
              <a:gd name="connsiteX4" fmla="*/ 371038 w 638175"/>
              <a:gd name="connsiteY4" fmla="*/ 640949 h 647700"/>
              <a:gd name="connsiteX5" fmla="*/ 94813 w 638175"/>
              <a:gd name="connsiteY5" fmla="*/ 564749 h 647700"/>
              <a:gd name="connsiteX6" fmla="*/ 9088 w 638175"/>
              <a:gd name="connsiteY6" fmla="*/ 364724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175" h="647700">
                <a:moveTo>
                  <a:pt x="9088" y="364724"/>
                </a:moveTo>
                <a:cubicBezTo>
                  <a:pt x="9088" y="364724"/>
                  <a:pt x="-19487" y="136124"/>
                  <a:pt x="142438" y="50399"/>
                </a:cubicBezTo>
                <a:cubicBezTo>
                  <a:pt x="304363" y="-35326"/>
                  <a:pt x="494863" y="21824"/>
                  <a:pt x="542488" y="88499"/>
                </a:cubicBezTo>
                <a:cubicBezTo>
                  <a:pt x="590113" y="155174"/>
                  <a:pt x="666313" y="250424"/>
                  <a:pt x="628213" y="374249"/>
                </a:cubicBezTo>
                <a:cubicBezTo>
                  <a:pt x="590113" y="498074"/>
                  <a:pt x="475813" y="631424"/>
                  <a:pt x="371038" y="640949"/>
                </a:cubicBezTo>
                <a:cubicBezTo>
                  <a:pt x="266263" y="650474"/>
                  <a:pt x="142438" y="612374"/>
                  <a:pt x="94813" y="564749"/>
                </a:cubicBezTo>
                <a:cubicBezTo>
                  <a:pt x="47188" y="517124"/>
                  <a:pt x="18613" y="459974"/>
                  <a:pt x="9088" y="364724"/>
                </a:cubicBezTo>
                <a:close/>
              </a:path>
            </a:pathLst>
          </a:custGeom>
          <a:solidFill>
            <a:srgbClr val="8CA771"/>
          </a:solidFill>
          <a:ln w="952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9BBC0331-FD04-4716-8B75-0F1AD8C20412}"/>
              </a:ext>
            </a:extLst>
          </p:cNvPr>
          <p:cNvSpPr/>
          <p:nvPr/>
        </p:nvSpPr>
        <p:spPr>
          <a:xfrm>
            <a:off x="1876305" y="6117028"/>
            <a:ext cx="526926" cy="528170"/>
          </a:xfrm>
          <a:custGeom>
            <a:avLst/>
            <a:gdLst>
              <a:gd name="connsiteX0" fmla="*/ 8675 w 485775"/>
              <a:gd name="connsiteY0" fmla="*/ 276135 h 485775"/>
              <a:gd name="connsiteX1" fmla="*/ 108687 w 485775"/>
              <a:gd name="connsiteY1" fmla="*/ 39915 h 485775"/>
              <a:gd name="connsiteX2" fmla="*/ 409678 w 485775"/>
              <a:gd name="connsiteY2" fmla="*/ 68490 h 485775"/>
              <a:gd name="connsiteX3" fmla="*/ 474448 w 485775"/>
              <a:gd name="connsiteY3" fmla="*/ 283755 h 485775"/>
              <a:gd name="connsiteX4" fmla="*/ 281091 w 485775"/>
              <a:gd name="connsiteY4" fmla="*/ 484732 h 485775"/>
              <a:gd name="connsiteX5" fmla="*/ 73445 w 485775"/>
              <a:gd name="connsiteY5" fmla="*/ 427582 h 485775"/>
              <a:gd name="connsiteX6" fmla="*/ 8675 w 485775"/>
              <a:gd name="connsiteY6" fmla="*/ 276135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775" h="485775">
                <a:moveTo>
                  <a:pt x="8675" y="276135"/>
                </a:moveTo>
                <a:cubicBezTo>
                  <a:pt x="8675" y="276135"/>
                  <a:pt x="-13232" y="103732"/>
                  <a:pt x="108687" y="39915"/>
                </a:cubicBezTo>
                <a:cubicBezTo>
                  <a:pt x="230608" y="-24855"/>
                  <a:pt x="373483" y="18007"/>
                  <a:pt x="409678" y="68490"/>
                </a:cubicBezTo>
                <a:cubicBezTo>
                  <a:pt x="445873" y="118972"/>
                  <a:pt x="503023" y="190410"/>
                  <a:pt x="474448" y="283755"/>
                </a:cubicBezTo>
                <a:cubicBezTo>
                  <a:pt x="445873" y="377100"/>
                  <a:pt x="360148" y="477112"/>
                  <a:pt x="281091" y="484732"/>
                </a:cubicBezTo>
                <a:cubicBezTo>
                  <a:pt x="202033" y="492352"/>
                  <a:pt x="108687" y="462825"/>
                  <a:pt x="73445" y="427582"/>
                </a:cubicBezTo>
                <a:cubicBezTo>
                  <a:pt x="37250" y="390435"/>
                  <a:pt x="15343" y="347572"/>
                  <a:pt x="8675" y="276135"/>
                </a:cubicBezTo>
                <a:close/>
              </a:path>
            </a:pathLst>
          </a:custGeom>
          <a:solidFill>
            <a:srgbClr val="422C1C"/>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65" name="Freeform: Shape 364">
            <a:extLst>
              <a:ext uri="{FF2B5EF4-FFF2-40B4-BE49-F238E27FC236}">
                <a16:creationId xmlns:a16="http://schemas.microsoft.com/office/drawing/2014/main" id="{6448AFB3-A6D3-4F64-A6FF-6E9987948212}"/>
              </a:ext>
            </a:extLst>
          </p:cNvPr>
          <p:cNvSpPr/>
          <p:nvPr/>
        </p:nvSpPr>
        <p:spPr>
          <a:xfrm>
            <a:off x="2227981" y="6186834"/>
            <a:ext cx="464934" cy="466032"/>
          </a:xfrm>
          <a:custGeom>
            <a:avLst/>
            <a:gdLst>
              <a:gd name="connsiteX0" fmla="*/ 8446 w 428625"/>
              <a:gd name="connsiteY0" fmla="*/ 244563 h 428625"/>
              <a:gd name="connsiteX1" fmla="*/ 97029 w 428625"/>
              <a:gd name="connsiteY1" fmla="*/ 35965 h 428625"/>
              <a:gd name="connsiteX2" fmla="*/ 362777 w 428625"/>
              <a:gd name="connsiteY2" fmla="*/ 61683 h 428625"/>
              <a:gd name="connsiteX3" fmla="*/ 419927 w 428625"/>
              <a:gd name="connsiteY3" fmla="*/ 251231 h 428625"/>
              <a:gd name="connsiteX4" fmla="*/ 249429 w 428625"/>
              <a:gd name="connsiteY4" fmla="*/ 428395 h 428625"/>
              <a:gd name="connsiteX5" fmla="*/ 66548 w 428625"/>
              <a:gd name="connsiteY5" fmla="*/ 377913 h 428625"/>
              <a:gd name="connsiteX6" fmla="*/ 8446 w 428625"/>
              <a:gd name="connsiteY6" fmla="*/ 244563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8625" h="428625">
                <a:moveTo>
                  <a:pt x="8446" y="244563"/>
                </a:moveTo>
                <a:cubicBezTo>
                  <a:pt x="8446" y="244563"/>
                  <a:pt x="-10604" y="93115"/>
                  <a:pt x="97029" y="35965"/>
                </a:cubicBezTo>
                <a:cubicBezTo>
                  <a:pt x="204661" y="-21185"/>
                  <a:pt x="331344" y="16915"/>
                  <a:pt x="362777" y="61683"/>
                </a:cubicBezTo>
                <a:cubicBezTo>
                  <a:pt x="394208" y="105498"/>
                  <a:pt x="444691" y="169315"/>
                  <a:pt x="419927" y="251231"/>
                </a:cubicBezTo>
                <a:cubicBezTo>
                  <a:pt x="394208" y="333145"/>
                  <a:pt x="318961" y="421728"/>
                  <a:pt x="249429" y="428395"/>
                </a:cubicBezTo>
                <a:cubicBezTo>
                  <a:pt x="179896" y="435063"/>
                  <a:pt x="97981" y="409345"/>
                  <a:pt x="66548" y="377913"/>
                </a:cubicBezTo>
                <a:cubicBezTo>
                  <a:pt x="35116" y="346481"/>
                  <a:pt x="15114" y="307428"/>
                  <a:pt x="8446" y="244563"/>
                </a:cubicBezTo>
                <a:close/>
              </a:path>
            </a:pathLst>
          </a:custGeom>
          <a:solidFill>
            <a:srgbClr val="C8BE5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66" name="Freeform: Shape 365">
            <a:extLst>
              <a:ext uri="{FF2B5EF4-FFF2-40B4-BE49-F238E27FC236}">
                <a16:creationId xmlns:a16="http://schemas.microsoft.com/office/drawing/2014/main" id="{EDCFAFD3-7890-4189-86AF-9184B0F7CF96}"/>
              </a:ext>
            </a:extLst>
          </p:cNvPr>
          <p:cNvSpPr/>
          <p:nvPr/>
        </p:nvSpPr>
        <p:spPr>
          <a:xfrm>
            <a:off x="2267717" y="6287719"/>
            <a:ext cx="51659" cy="797433"/>
          </a:xfrm>
          <a:custGeom>
            <a:avLst/>
            <a:gdLst>
              <a:gd name="connsiteX0" fmla="*/ 26194 w 47625"/>
              <a:gd name="connsiteY0" fmla="*/ 731044 h 733425"/>
              <a:gd name="connsiteX1" fmla="*/ 26194 w 47625"/>
              <a:gd name="connsiteY1" fmla="*/ 731044 h 733425"/>
              <a:gd name="connsiteX2" fmla="*/ 7144 w 47625"/>
              <a:gd name="connsiteY2" fmla="*/ 711994 h 733425"/>
              <a:gd name="connsiteX3" fmla="*/ 7144 w 47625"/>
              <a:gd name="connsiteY3" fmla="*/ 7144 h 733425"/>
              <a:gd name="connsiteX4" fmla="*/ 7144 w 47625"/>
              <a:gd name="connsiteY4" fmla="*/ 7144 h 733425"/>
              <a:gd name="connsiteX5" fmla="*/ 45244 w 47625"/>
              <a:gd name="connsiteY5" fmla="*/ 241459 h 733425"/>
              <a:gd name="connsiteX6" fmla="*/ 45244 w 47625"/>
              <a:gd name="connsiteY6" fmla="*/ 711994 h 733425"/>
              <a:gd name="connsiteX7" fmla="*/ 26194 w 47625"/>
              <a:gd name="connsiteY7" fmla="*/ 731044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733425">
                <a:moveTo>
                  <a:pt x="26194" y="731044"/>
                </a:moveTo>
                <a:lnTo>
                  <a:pt x="26194" y="731044"/>
                </a:lnTo>
                <a:cubicBezTo>
                  <a:pt x="15716" y="731044"/>
                  <a:pt x="7144" y="722471"/>
                  <a:pt x="7144" y="711994"/>
                </a:cubicBezTo>
                <a:lnTo>
                  <a:pt x="7144" y="7144"/>
                </a:lnTo>
                <a:lnTo>
                  <a:pt x="7144" y="7144"/>
                </a:lnTo>
                <a:cubicBezTo>
                  <a:pt x="31909" y="82391"/>
                  <a:pt x="45244" y="162401"/>
                  <a:pt x="45244" y="241459"/>
                </a:cubicBezTo>
                <a:lnTo>
                  <a:pt x="45244" y="711994"/>
                </a:lnTo>
                <a:cubicBezTo>
                  <a:pt x="45244" y="722471"/>
                  <a:pt x="36671" y="731044"/>
                  <a:pt x="26194" y="731044"/>
                </a:cubicBezTo>
                <a:close/>
              </a:path>
            </a:pathLst>
          </a:custGeom>
          <a:solidFill>
            <a:schemeClr val="accent1">
              <a:lumMod val="20000"/>
              <a:lumOff val="80000"/>
            </a:schemeClr>
          </a:solidFill>
          <a:ln w="9525"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BD4C246C-5438-4281-803B-E55EB282FA4D}"/>
              </a:ext>
            </a:extLst>
          </p:cNvPr>
          <p:cNvSpPr/>
          <p:nvPr/>
        </p:nvSpPr>
        <p:spPr>
          <a:xfrm>
            <a:off x="1979218" y="6264506"/>
            <a:ext cx="299625" cy="248551"/>
          </a:xfrm>
          <a:custGeom>
            <a:avLst/>
            <a:gdLst>
              <a:gd name="connsiteX0" fmla="*/ 7144 w 276225"/>
              <a:gd name="connsiteY0" fmla="*/ 7144 h 228600"/>
              <a:gd name="connsiteX1" fmla="*/ 273844 w 276225"/>
              <a:gd name="connsiteY1" fmla="*/ 223361 h 228600"/>
              <a:gd name="connsiteX2" fmla="*/ 273844 w 276225"/>
              <a:gd name="connsiteY2" fmla="*/ 170021 h 228600"/>
              <a:gd name="connsiteX3" fmla="*/ 7144 w 276225"/>
              <a:gd name="connsiteY3" fmla="*/ 7144 h 228600"/>
            </a:gdLst>
            <a:ahLst/>
            <a:cxnLst>
              <a:cxn ang="0">
                <a:pos x="connsiteX0" y="connsiteY0"/>
              </a:cxn>
              <a:cxn ang="0">
                <a:pos x="connsiteX1" y="connsiteY1"/>
              </a:cxn>
              <a:cxn ang="0">
                <a:pos x="connsiteX2" y="connsiteY2"/>
              </a:cxn>
              <a:cxn ang="0">
                <a:pos x="connsiteX3" y="connsiteY3"/>
              </a:cxn>
            </a:cxnLst>
            <a:rect l="l" t="t" r="r" b="b"/>
            <a:pathLst>
              <a:path w="276225" h="228600">
                <a:moveTo>
                  <a:pt x="7144" y="7144"/>
                </a:moveTo>
                <a:cubicBezTo>
                  <a:pt x="7144" y="7144"/>
                  <a:pt x="245269" y="95726"/>
                  <a:pt x="273844" y="223361"/>
                </a:cubicBezTo>
                <a:lnTo>
                  <a:pt x="273844" y="170021"/>
                </a:lnTo>
                <a:cubicBezTo>
                  <a:pt x="273844" y="170021"/>
                  <a:pt x="245269" y="83344"/>
                  <a:pt x="7144" y="7144"/>
                </a:cubicBezTo>
                <a:close/>
              </a:path>
            </a:pathLst>
          </a:custGeom>
          <a:solidFill>
            <a:schemeClr val="accent1">
              <a:lumMod val="20000"/>
              <a:lumOff val="80000"/>
            </a:schemeClr>
          </a:solidFill>
          <a:ln w="952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E98012F5-C58E-455F-A638-462FE6FBAAD9}"/>
              </a:ext>
            </a:extLst>
          </p:cNvPr>
          <p:cNvSpPr/>
          <p:nvPr/>
        </p:nvSpPr>
        <p:spPr>
          <a:xfrm>
            <a:off x="2282861" y="6171300"/>
            <a:ext cx="154978" cy="248551"/>
          </a:xfrm>
          <a:custGeom>
            <a:avLst/>
            <a:gdLst>
              <a:gd name="connsiteX0" fmla="*/ 140494 w 142875"/>
              <a:gd name="connsiteY0" fmla="*/ 7144 h 228600"/>
              <a:gd name="connsiteX1" fmla="*/ 7144 w 142875"/>
              <a:gd name="connsiteY1" fmla="*/ 223361 h 228600"/>
              <a:gd name="connsiteX2" fmla="*/ 7144 w 142875"/>
              <a:gd name="connsiteY2" fmla="*/ 170021 h 228600"/>
              <a:gd name="connsiteX3" fmla="*/ 140494 w 142875"/>
              <a:gd name="connsiteY3" fmla="*/ 7144 h 228600"/>
            </a:gdLst>
            <a:ahLst/>
            <a:cxnLst>
              <a:cxn ang="0">
                <a:pos x="connsiteX0" y="connsiteY0"/>
              </a:cxn>
              <a:cxn ang="0">
                <a:pos x="connsiteX1" y="connsiteY1"/>
              </a:cxn>
              <a:cxn ang="0">
                <a:pos x="connsiteX2" y="connsiteY2"/>
              </a:cxn>
              <a:cxn ang="0">
                <a:pos x="connsiteX3" y="connsiteY3"/>
              </a:cxn>
            </a:cxnLst>
            <a:rect l="l" t="t" r="r" b="b"/>
            <a:pathLst>
              <a:path w="142875" h="228600">
                <a:moveTo>
                  <a:pt x="140494" y="7144"/>
                </a:moveTo>
                <a:cubicBezTo>
                  <a:pt x="140494" y="7144"/>
                  <a:pt x="21431" y="95726"/>
                  <a:pt x="7144" y="223361"/>
                </a:cubicBezTo>
                <a:lnTo>
                  <a:pt x="7144" y="170021"/>
                </a:lnTo>
                <a:cubicBezTo>
                  <a:pt x="7144" y="170021"/>
                  <a:pt x="21431" y="83344"/>
                  <a:pt x="140494" y="7144"/>
                </a:cubicBezTo>
                <a:close/>
              </a:path>
            </a:pathLst>
          </a:custGeom>
          <a:solidFill>
            <a:schemeClr val="accent1">
              <a:lumMod val="20000"/>
              <a:lumOff val="80000"/>
            </a:schemeClr>
          </a:solidFill>
          <a:ln w="9525" cap="flat">
            <a:noFill/>
            <a:prstDash val="solid"/>
            <a:miter/>
          </a:ln>
        </p:spPr>
        <p:txBody>
          <a:bodyPr rtlCol="0" anchor="ctr"/>
          <a:lstStyle/>
          <a:p>
            <a:endParaRPr lang="en-US"/>
          </a:p>
        </p:txBody>
      </p:sp>
      <p:sp>
        <p:nvSpPr>
          <p:cNvPr id="28" name="Hexagon 27">
            <a:extLst>
              <a:ext uri="{FF2B5EF4-FFF2-40B4-BE49-F238E27FC236}">
                <a16:creationId xmlns:a16="http://schemas.microsoft.com/office/drawing/2014/main" id="{06199248-5D82-43C1-9DC5-A9BD3BF612D5}"/>
              </a:ext>
            </a:extLst>
          </p:cNvPr>
          <p:cNvSpPr/>
          <p:nvPr/>
        </p:nvSpPr>
        <p:spPr>
          <a:xfrm>
            <a:off x="16679318" y="2810658"/>
            <a:ext cx="4922918" cy="4604887"/>
          </a:xfrm>
          <a:prstGeom prst="hexagon">
            <a:avLst/>
          </a:prstGeom>
          <a:solidFill>
            <a:srgbClr val="422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Freeform: Shape 352">
            <a:extLst>
              <a:ext uri="{FF2B5EF4-FFF2-40B4-BE49-F238E27FC236}">
                <a16:creationId xmlns:a16="http://schemas.microsoft.com/office/drawing/2014/main" id="{9DE043DC-2E20-423F-9091-6D92689A7C5C}"/>
              </a:ext>
            </a:extLst>
          </p:cNvPr>
          <p:cNvSpPr/>
          <p:nvPr/>
        </p:nvSpPr>
        <p:spPr>
          <a:xfrm>
            <a:off x="389532" y="6110755"/>
            <a:ext cx="1199103" cy="669984"/>
          </a:xfrm>
          <a:custGeom>
            <a:avLst/>
            <a:gdLst>
              <a:gd name="connsiteX0" fmla="*/ 7144 w 6572250"/>
              <a:gd name="connsiteY0" fmla="*/ 41396 h 3648075"/>
              <a:gd name="connsiteX1" fmla="*/ 6569869 w 6572250"/>
              <a:gd name="connsiteY1" fmla="*/ 3645656 h 3648075"/>
              <a:gd name="connsiteX2" fmla="*/ 7144 w 6572250"/>
              <a:gd name="connsiteY2" fmla="*/ 3645656 h 3648075"/>
              <a:gd name="connsiteX3" fmla="*/ 7144 w 6572250"/>
              <a:gd name="connsiteY3" fmla="*/ 41396 h 3648075"/>
            </a:gdLst>
            <a:ahLst/>
            <a:cxnLst>
              <a:cxn ang="0">
                <a:pos x="connsiteX0" y="connsiteY0"/>
              </a:cxn>
              <a:cxn ang="0">
                <a:pos x="connsiteX1" y="connsiteY1"/>
              </a:cxn>
              <a:cxn ang="0">
                <a:pos x="connsiteX2" y="connsiteY2"/>
              </a:cxn>
              <a:cxn ang="0">
                <a:pos x="connsiteX3" y="connsiteY3"/>
              </a:cxn>
            </a:cxnLst>
            <a:rect l="l" t="t" r="r" b="b"/>
            <a:pathLst>
              <a:path w="6572250" h="3648075">
                <a:moveTo>
                  <a:pt x="7144" y="41396"/>
                </a:moveTo>
                <a:cubicBezTo>
                  <a:pt x="7144" y="41396"/>
                  <a:pt x="3920966" y="-597732"/>
                  <a:pt x="6569869" y="3645656"/>
                </a:cubicBezTo>
                <a:lnTo>
                  <a:pt x="7144" y="3645656"/>
                </a:lnTo>
                <a:lnTo>
                  <a:pt x="7144" y="41396"/>
                </a:lnTo>
                <a:close/>
              </a:path>
            </a:pathLst>
          </a:custGeom>
          <a:solidFill>
            <a:srgbClr val="C8BE55"/>
          </a:solidFill>
          <a:ln w="9525" cap="flat">
            <a:no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8C00871E-BC21-4C00-B2C9-79CCA31DC517}"/>
              </a:ext>
            </a:extLst>
          </p:cNvPr>
          <p:cNvSpPr txBox="1"/>
          <p:nvPr/>
        </p:nvSpPr>
        <p:spPr>
          <a:xfrm>
            <a:off x="3645866" y="-29180"/>
            <a:ext cx="4900269" cy="796757"/>
          </a:xfrm>
          <a:prstGeom prst="rect">
            <a:avLst/>
          </a:prstGeom>
          <a:noFill/>
        </p:spPr>
        <p:txBody>
          <a:bodyPr wrap="square" rtlCol="0">
            <a:spAutoFit/>
          </a:bodyPr>
          <a:lstStyle/>
          <a:p>
            <a:pPr lvl="0" algn="ctr">
              <a:lnSpc>
                <a:spcPct val="120000"/>
              </a:lnSpc>
            </a:pPr>
            <a:r>
              <a:rPr lang="en-US" sz="2000" b="1">
                <a:solidFill>
                  <a:srgbClr val="8CA771"/>
                </a:solidFill>
                <a:latin typeface="Segoe UI Black" panose="020B0A02040204020203" pitchFamily="34" charset="0"/>
                <a:ea typeface="Segoe UI Black" panose="020B0A02040204020203" pitchFamily="34" charset="0"/>
              </a:rPr>
              <a:t>Ch</a:t>
            </a:r>
            <a:r>
              <a:rPr lang="vi-VN" sz="2000" b="1">
                <a:solidFill>
                  <a:srgbClr val="8CA771"/>
                </a:solidFill>
                <a:latin typeface="Segoe UI Black" panose="020B0A02040204020203" pitchFamily="34" charset="0"/>
                <a:ea typeface="Segoe UI Black" panose="020B0A02040204020203" pitchFamily="34" charset="0"/>
              </a:rPr>
              <a:t>ư</a:t>
            </a:r>
            <a:r>
              <a:rPr lang="en-US" sz="2000" b="1">
                <a:solidFill>
                  <a:srgbClr val="8CA771"/>
                </a:solidFill>
                <a:latin typeface="Segoe UI Black" panose="020B0A02040204020203" pitchFamily="34" charset="0"/>
                <a:ea typeface="Segoe UI Black" panose="020B0A02040204020203" pitchFamily="34" charset="0"/>
              </a:rPr>
              <a:t>ơng 2</a:t>
            </a:r>
            <a:endParaRPr lang="en-US" sz="1500" b="1">
              <a:solidFill>
                <a:srgbClr val="8CA771"/>
              </a:solidFill>
              <a:latin typeface="Segoe UI Black" panose="020B0A02040204020203" pitchFamily="34" charset="0"/>
              <a:ea typeface="Segoe UI Black" panose="020B0A02040204020203" pitchFamily="34" charset="0"/>
            </a:endParaRPr>
          </a:p>
          <a:p>
            <a:pPr algn="ctr">
              <a:lnSpc>
                <a:spcPct val="120000"/>
              </a:lnSpc>
            </a:pPr>
            <a:r>
              <a:rPr lang="en-US" sz="2000" b="1">
                <a:latin typeface="Segoe UI Black" panose="020B0A02040204020203" pitchFamily="34" charset="0"/>
                <a:ea typeface="Segoe UI Black" panose="020B0A02040204020203" pitchFamily="34" charset="0"/>
              </a:rPr>
              <a:t>NGHIÊN CỨU LÝ THUYẾT</a:t>
            </a:r>
          </a:p>
        </p:txBody>
      </p:sp>
      <p:cxnSp>
        <p:nvCxnSpPr>
          <p:cNvPr id="133" name="Straight Connector 132">
            <a:extLst>
              <a:ext uri="{FF2B5EF4-FFF2-40B4-BE49-F238E27FC236}">
                <a16:creationId xmlns:a16="http://schemas.microsoft.com/office/drawing/2014/main" id="{7E26F377-8AED-49DD-89E0-8683E290DFD6}"/>
              </a:ext>
            </a:extLst>
          </p:cNvPr>
          <p:cNvCxnSpPr>
            <a:cxnSpLocks/>
          </p:cNvCxnSpPr>
          <p:nvPr/>
        </p:nvCxnSpPr>
        <p:spPr>
          <a:xfrm>
            <a:off x="5135880" y="782852"/>
            <a:ext cx="1920240" cy="0"/>
          </a:xfrm>
          <a:prstGeom prst="line">
            <a:avLst/>
          </a:prstGeom>
          <a:ln w="76200" cap="rnd">
            <a:solidFill>
              <a:srgbClr val="422C1C"/>
            </a:solidFill>
            <a:round/>
          </a:ln>
        </p:spPr>
        <p:style>
          <a:lnRef idx="3">
            <a:schemeClr val="dk1"/>
          </a:lnRef>
          <a:fillRef idx="0">
            <a:schemeClr val="dk1"/>
          </a:fillRef>
          <a:effectRef idx="2">
            <a:schemeClr val="dk1"/>
          </a:effectRef>
          <a:fontRef idx="minor">
            <a:schemeClr val="tx1"/>
          </a:fontRef>
        </p:style>
      </p:cxnSp>
      <p:sp>
        <p:nvSpPr>
          <p:cNvPr id="11" name="Flowchart: Off-page Connector 10">
            <a:extLst>
              <a:ext uri="{FF2B5EF4-FFF2-40B4-BE49-F238E27FC236}">
                <a16:creationId xmlns:a16="http://schemas.microsoft.com/office/drawing/2014/main" id="{81726A39-67E3-40F7-9211-C6AB37DD1E4A}"/>
              </a:ext>
            </a:extLst>
          </p:cNvPr>
          <p:cNvSpPr/>
          <p:nvPr/>
        </p:nvSpPr>
        <p:spPr>
          <a:xfrm rot="5400000">
            <a:off x="16119107" y="581051"/>
            <a:ext cx="5168410" cy="6373188"/>
          </a:xfrm>
          <a:prstGeom prst="flowChartOffpageConnector">
            <a:avLst/>
          </a:prstGeom>
          <a:blipFill dpi="0" rotWithShape="0">
            <a:blip r:embed="rId4"/>
            <a:srcRect/>
            <a:stretch>
              <a:fillRect l="-23664" r="-23664"/>
            </a:stretch>
          </a:blipFill>
          <a:ln w="76200">
            <a:solidFill>
              <a:srgbClr val="8CA77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404F4BF9-233E-4456-A88D-55F63BD0A0CF}"/>
              </a:ext>
            </a:extLst>
          </p:cNvPr>
          <p:cNvSpPr/>
          <p:nvPr/>
        </p:nvSpPr>
        <p:spPr>
          <a:xfrm>
            <a:off x="623775" y="1683188"/>
            <a:ext cx="5958000" cy="388547"/>
          </a:xfrm>
          <a:prstGeom prst="roundRect">
            <a:avLst>
              <a:gd name="adj" fmla="val 19116"/>
            </a:avLst>
          </a:prstGeom>
          <a:solidFill>
            <a:srgbClr val="8CA771"/>
          </a:solidFill>
          <a:ln w="28575">
            <a:solidFill>
              <a:srgbClr val="422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Segoe UI Black" panose="020B0A02040204020203" pitchFamily="34" charset="0"/>
              <a:ea typeface="Segoe UI Black" panose="020B0A02040204020203" pitchFamily="34" charset="0"/>
            </a:endParaRPr>
          </a:p>
        </p:txBody>
      </p:sp>
      <p:sp>
        <p:nvSpPr>
          <p:cNvPr id="173" name="TextBox 172">
            <a:extLst>
              <a:ext uri="{FF2B5EF4-FFF2-40B4-BE49-F238E27FC236}">
                <a16:creationId xmlns:a16="http://schemas.microsoft.com/office/drawing/2014/main" id="{CBAE81FC-7580-40A1-BAA5-AD9BF54F82A1}"/>
              </a:ext>
            </a:extLst>
          </p:cNvPr>
          <p:cNvSpPr txBox="1"/>
          <p:nvPr/>
        </p:nvSpPr>
        <p:spPr>
          <a:xfrm>
            <a:off x="-8463724" y="2122890"/>
            <a:ext cx="6250944" cy="3327065"/>
          </a:xfrm>
          <a:prstGeom prst="rect">
            <a:avLst/>
          </a:prstGeom>
          <a:noFill/>
        </p:spPr>
        <p:txBody>
          <a:bodyPr wrap="square" rtlCol="0">
            <a:spAutoFit/>
          </a:bodyPr>
          <a:lstStyle/>
          <a:p>
            <a:pPr algn="just"/>
            <a:r>
              <a:rPr lang="en-US" b="1"/>
              <a:t>Trong thời đại số hiện nay, việc phát triển một trang web bán hàng trực tuyến trở nên phổ biến và vần thiết. Vì vậy, việc sử dụng NodeJS để xây dựng một trang bán hàng trực tuyến là đề tài có tính cấp thiết và ứng dụng cao.</a:t>
            </a:r>
          </a:p>
          <a:p>
            <a:pPr algn="just">
              <a:lnSpc>
                <a:spcPct val="120000"/>
              </a:lnSpc>
              <a:spcBef>
                <a:spcPts val="600"/>
              </a:spcBef>
            </a:pPr>
            <a:r>
              <a:rPr lang="vi-VN" sz="1500" b="1">
                <a:latin typeface="Segoe UI" panose="020B0502040204020203" pitchFamily="34" charset="0"/>
                <a:ea typeface="Segoe UI Black" panose="020B0A02040204020203" pitchFamily="34" charset="0"/>
                <a:cs typeface="Segoe UI" panose="020B0502040204020203" pitchFamily="34" charset="0"/>
              </a:rPr>
              <a:t>Các</a:t>
            </a:r>
            <a:r>
              <a:rPr lang="en-US" sz="1500" b="1">
                <a:latin typeface="Segoe UI" panose="020B0502040204020203" pitchFamily="34" charset="0"/>
                <a:ea typeface="Segoe UI Black" panose="020B0A02040204020203" pitchFamily="34" charset="0"/>
                <a:cs typeface="Segoe UI" panose="020B0502040204020203" pitchFamily="34" charset="0"/>
              </a:rPr>
              <a:t> </a:t>
            </a:r>
            <a:r>
              <a:rPr lang="en-US" b="1"/>
              <a:t>công cụ như NodeJS, MongoDB sẽ là nền tảng để phát triển ứng dụng.</a:t>
            </a:r>
          </a:p>
          <a:p>
            <a:pPr algn="just"/>
            <a:r>
              <a:rPr lang="en-US" b="1"/>
              <a:t>Qua quá trình xây dựng và phát triển, tìm hiểu được cách hoạt động của ứng dụng web, mô hình MVC,  API tương tác với giao diện. </a:t>
            </a:r>
            <a:endParaRPr lang="en-US"/>
          </a:p>
          <a:p>
            <a:pPr algn="just"/>
            <a:r>
              <a:rPr lang="en-US" b="1"/>
              <a:t>Qua quá trình thực hiện, đã xây dựng được ứng dụng đáp ứng các chức năng cơ bản của một trang thương mại điện tử.</a:t>
            </a:r>
            <a:endParaRPr lang="en-US"/>
          </a:p>
        </p:txBody>
      </p:sp>
      <p:sp>
        <p:nvSpPr>
          <p:cNvPr id="349" name="Freeform: Shape 348">
            <a:extLst>
              <a:ext uri="{FF2B5EF4-FFF2-40B4-BE49-F238E27FC236}">
                <a16:creationId xmlns:a16="http://schemas.microsoft.com/office/drawing/2014/main" id="{9D90E10C-C78D-4730-AAA8-0A782E2B376C}"/>
              </a:ext>
            </a:extLst>
          </p:cNvPr>
          <p:cNvSpPr/>
          <p:nvPr/>
        </p:nvSpPr>
        <p:spPr>
          <a:xfrm>
            <a:off x="-831723" y="5654754"/>
            <a:ext cx="1670055" cy="1371455"/>
          </a:xfrm>
          <a:custGeom>
            <a:avLst/>
            <a:gdLst>
              <a:gd name="connsiteX0" fmla="*/ 7144 w 9153525"/>
              <a:gd name="connsiteY0" fmla="*/ 940630 h 7467600"/>
              <a:gd name="connsiteX1" fmla="*/ 2483644 w 9153525"/>
              <a:gd name="connsiteY1" fmla="*/ 7180 h 7467600"/>
              <a:gd name="connsiteX2" fmla="*/ 6770846 w 9153525"/>
              <a:gd name="connsiteY2" fmla="*/ 2501778 h 7467600"/>
              <a:gd name="connsiteX3" fmla="*/ 9151144 w 9153525"/>
              <a:gd name="connsiteY3" fmla="*/ 5064956 h 7467600"/>
              <a:gd name="connsiteX4" fmla="*/ 9046369 w 9153525"/>
              <a:gd name="connsiteY4" fmla="*/ 7465256 h 7467600"/>
              <a:gd name="connsiteX5" fmla="*/ 7144 w 9153525"/>
              <a:gd name="connsiteY5" fmla="*/ 7465256 h 7467600"/>
              <a:gd name="connsiteX6" fmla="*/ 7144 w 9153525"/>
              <a:gd name="connsiteY6" fmla="*/ 940630 h 746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3525" h="7467600">
                <a:moveTo>
                  <a:pt x="7144" y="940630"/>
                </a:moveTo>
                <a:cubicBezTo>
                  <a:pt x="7144" y="940630"/>
                  <a:pt x="921544" y="16705"/>
                  <a:pt x="2483644" y="7180"/>
                </a:cubicBezTo>
                <a:cubicBezTo>
                  <a:pt x="4045744" y="-2345"/>
                  <a:pt x="4599147" y="1852173"/>
                  <a:pt x="6770846" y="2501778"/>
                </a:cubicBezTo>
                <a:cubicBezTo>
                  <a:pt x="8942546" y="3151383"/>
                  <a:pt x="9151144" y="5064956"/>
                  <a:pt x="9151144" y="5064956"/>
                </a:cubicBezTo>
                <a:lnTo>
                  <a:pt x="9046369" y="7465256"/>
                </a:lnTo>
                <a:lnTo>
                  <a:pt x="7144" y="7465256"/>
                </a:lnTo>
                <a:lnTo>
                  <a:pt x="7144" y="940630"/>
                </a:lnTo>
                <a:close/>
              </a:path>
            </a:pathLst>
          </a:custGeom>
          <a:solidFill>
            <a:srgbClr val="8CA77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50" name="Freeform: Shape 349">
            <a:extLst>
              <a:ext uri="{FF2B5EF4-FFF2-40B4-BE49-F238E27FC236}">
                <a16:creationId xmlns:a16="http://schemas.microsoft.com/office/drawing/2014/main" id="{FD3FD86B-938A-445E-B126-253998687273}"/>
              </a:ext>
            </a:extLst>
          </p:cNvPr>
          <p:cNvSpPr/>
          <p:nvPr/>
        </p:nvSpPr>
        <p:spPr>
          <a:xfrm>
            <a:off x="382929" y="6213336"/>
            <a:ext cx="2147959" cy="1200023"/>
          </a:xfrm>
          <a:custGeom>
            <a:avLst/>
            <a:gdLst>
              <a:gd name="connsiteX0" fmla="*/ 3743801 w 11772900"/>
              <a:gd name="connsiteY0" fmla="*/ 631984 h 6534150"/>
              <a:gd name="connsiteX1" fmla="*/ 6979444 w 11772900"/>
              <a:gd name="connsiteY1" fmla="*/ 1588294 h 6534150"/>
              <a:gd name="connsiteX2" fmla="*/ 11768614 w 11772900"/>
              <a:gd name="connsiteY2" fmla="*/ 6531769 h 6534150"/>
              <a:gd name="connsiteX3" fmla="*/ 7144 w 11772900"/>
              <a:gd name="connsiteY3" fmla="*/ 6531769 h 6534150"/>
              <a:gd name="connsiteX4" fmla="*/ 7144 w 11772900"/>
              <a:gd name="connsiteY4" fmla="*/ 7144 h 653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72900" h="6534150">
                <a:moveTo>
                  <a:pt x="3743801" y="631984"/>
                </a:moveTo>
                <a:cubicBezTo>
                  <a:pt x="3743801" y="631984"/>
                  <a:pt x="5083017" y="1430179"/>
                  <a:pt x="6979444" y="1588294"/>
                </a:cubicBezTo>
                <a:cubicBezTo>
                  <a:pt x="9598819" y="1807369"/>
                  <a:pt x="11051381" y="4598194"/>
                  <a:pt x="11768614" y="6531769"/>
                </a:cubicBezTo>
                <a:lnTo>
                  <a:pt x="7144" y="6531769"/>
                </a:lnTo>
                <a:lnTo>
                  <a:pt x="7144" y="7144"/>
                </a:lnTo>
              </a:path>
            </a:pathLst>
          </a:custGeom>
          <a:solidFill>
            <a:srgbClr val="8CA771"/>
          </a:solid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9C918245-6095-4FB8-96E2-7D3D5C0B2FC4}"/>
              </a:ext>
            </a:extLst>
          </p:cNvPr>
          <p:cNvSpPr/>
          <p:nvPr/>
        </p:nvSpPr>
        <p:spPr>
          <a:xfrm>
            <a:off x="-828675" y="5881888"/>
            <a:ext cx="2267869" cy="976112"/>
          </a:xfrm>
          <a:custGeom>
            <a:avLst/>
            <a:gdLst>
              <a:gd name="connsiteX0" fmla="*/ 7144 w 12430125"/>
              <a:gd name="connsiteY0" fmla="*/ 7144 h 5314950"/>
              <a:gd name="connsiteX1" fmla="*/ 2626519 w 12430125"/>
              <a:gd name="connsiteY1" fmla="*/ 1268254 h 5314950"/>
              <a:gd name="connsiteX2" fmla="*/ 9151144 w 12430125"/>
              <a:gd name="connsiteY2" fmla="*/ 2173129 h 5314950"/>
              <a:gd name="connsiteX3" fmla="*/ 12427744 w 12430125"/>
              <a:gd name="connsiteY3" fmla="*/ 5316379 h 5314950"/>
              <a:gd name="connsiteX4" fmla="*/ 7144 w 12430125"/>
              <a:gd name="connsiteY4" fmla="*/ 5316379 h 5314950"/>
              <a:gd name="connsiteX5" fmla="*/ 7144 w 12430125"/>
              <a:gd name="connsiteY5" fmla="*/ 7144 h 531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30125" h="5314950">
                <a:moveTo>
                  <a:pt x="7144" y="7144"/>
                </a:moveTo>
                <a:cubicBezTo>
                  <a:pt x="7144" y="7144"/>
                  <a:pt x="673894" y="982504"/>
                  <a:pt x="2626519" y="1268254"/>
                </a:cubicBezTo>
                <a:cubicBezTo>
                  <a:pt x="4579144" y="1554004"/>
                  <a:pt x="7379494" y="1277779"/>
                  <a:pt x="9151144" y="2173129"/>
                </a:cubicBezTo>
                <a:cubicBezTo>
                  <a:pt x="10922794" y="3068479"/>
                  <a:pt x="12427744" y="5316379"/>
                  <a:pt x="12427744" y="5316379"/>
                </a:cubicBezTo>
                <a:lnTo>
                  <a:pt x="7144" y="5316379"/>
                </a:lnTo>
                <a:lnTo>
                  <a:pt x="7144" y="7144"/>
                </a:lnTo>
                <a:close/>
              </a:path>
            </a:pathLst>
          </a:custGeom>
          <a:solidFill>
            <a:srgbClr val="422C1C"/>
          </a:solidFill>
          <a:ln w="9525" cap="flat">
            <a:noFill/>
            <a:prstDash val="solid"/>
            <a:miter/>
          </a:ln>
        </p:spPr>
        <p:txBody>
          <a:bodyPr rtlCol="0" anchor="ctr"/>
          <a:lstStyle/>
          <a:p>
            <a:endParaRPr lang="en-US"/>
          </a:p>
        </p:txBody>
      </p:sp>
      <p:sp>
        <p:nvSpPr>
          <p:cNvPr id="36" name="Rectangle 35">
            <a:extLst>
              <a:ext uri="{FF2B5EF4-FFF2-40B4-BE49-F238E27FC236}">
                <a16:creationId xmlns:a16="http://schemas.microsoft.com/office/drawing/2014/main" id="{EC97E616-21F7-453A-BC28-B2A78BA3DDD4}"/>
              </a:ext>
            </a:extLst>
          </p:cNvPr>
          <p:cNvSpPr/>
          <p:nvPr/>
        </p:nvSpPr>
        <p:spPr>
          <a:xfrm>
            <a:off x="715273" y="1692795"/>
            <a:ext cx="5775005" cy="369332"/>
          </a:xfrm>
          <a:prstGeom prst="rect">
            <a:avLst/>
          </a:prstGeom>
        </p:spPr>
        <p:txBody>
          <a:bodyPr wrap="square">
            <a:spAutoFit/>
          </a:bodyPr>
          <a:lstStyle/>
          <a:p>
            <a:pPr algn="ctr"/>
            <a:r>
              <a:rPr lang="en-US" b="1">
                <a:solidFill>
                  <a:schemeClr val="bg1"/>
                </a:solidFill>
                <a:latin typeface="Segoe UI Black" panose="020B0A02040204020203" pitchFamily="34" charset="0"/>
                <a:ea typeface="Segoe UI Black" panose="020B0A02040204020203" pitchFamily="34" charset="0"/>
              </a:rPr>
              <a:t>2.3. Khảo sát dành cho nhà tuyển dụng năm 2022</a:t>
            </a:r>
          </a:p>
        </p:txBody>
      </p:sp>
      <p:sp>
        <p:nvSpPr>
          <p:cNvPr id="6" name="Oval 5">
            <a:extLst>
              <a:ext uri="{FF2B5EF4-FFF2-40B4-BE49-F238E27FC236}">
                <a16:creationId xmlns:a16="http://schemas.microsoft.com/office/drawing/2014/main" id="{E61F6C8A-CEEA-4890-A0A2-12A7447DA07D}"/>
              </a:ext>
            </a:extLst>
          </p:cNvPr>
          <p:cNvSpPr/>
          <p:nvPr/>
        </p:nvSpPr>
        <p:spPr>
          <a:xfrm>
            <a:off x="5135880" y="-21031200"/>
            <a:ext cx="1968710" cy="2235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0" name="Picture 189" descr="A logo of a company&#10;&#10;Description automatically generated">
            <a:extLst>
              <a:ext uri="{FF2B5EF4-FFF2-40B4-BE49-F238E27FC236}">
                <a16:creationId xmlns:a16="http://schemas.microsoft.com/office/drawing/2014/main" id="{925F940D-3451-404F-AC72-D471904EB5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54600" y="858366"/>
            <a:ext cx="1282801" cy="785829"/>
          </a:xfrm>
          <a:prstGeom prst="rect">
            <a:avLst/>
          </a:prstGeom>
        </p:spPr>
      </p:pic>
      <p:pic>
        <p:nvPicPr>
          <p:cNvPr id="191" name="Picture 2">
            <a:extLst>
              <a:ext uri="{FF2B5EF4-FFF2-40B4-BE49-F238E27FC236}">
                <a16:creationId xmlns:a16="http://schemas.microsoft.com/office/drawing/2014/main" id="{9BDA37A0-F62D-4DEE-8AE3-F8EF94FB23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76720" y="1606802"/>
            <a:ext cx="2008370" cy="541318"/>
          </a:xfrm>
          <a:prstGeom prst="rect">
            <a:avLst/>
          </a:prstGeom>
          <a:noFill/>
          <a:extLst>
            <a:ext uri="{909E8E84-426E-40DD-AFC4-6F175D3DCCD1}">
              <a14:hiddenFill xmlns:a14="http://schemas.microsoft.com/office/drawing/2010/main">
                <a:solidFill>
                  <a:srgbClr val="FFFFFF"/>
                </a:solidFill>
              </a14:hiddenFill>
            </a:ext>
          </a:extLst>
        </p:spPr>
      </p:pic>
      <p:pic>
        <p:nvPicPr>
          <p:cNvPr id="192" name="Picture 191" descr="A black and yellow logo&#10;&#10;Description automatically generated">
            <a:extLst>
              <a:ext uri="{FF2B5EF4-FFF2-40B4-BE49-F238E27FC236}">
                <a16:creationId xmlns:a16="http://schemas.microsoft.com/office/drawing/2014/main" id="{2BD01447-E9BF-4AAF-BE18-A42326953724}"/>
              </a:ext>
            </a:extLst>
          </p:cNvPr>
          <p:cNvPicPr>
            <a:picLocks noChangeAspect="1"/>
          </p:cNvPicPr>
          <p:nvPr/>
        </p:nvPicPr>
        <p:blipFill>
          <a:blip r:embed="rId7">
            <a:duotone>
              <a:prstClr val="black"/>
              <a:schemeClr val="accent6">
                <a:tint val="45000"/>
                <a:satMod val="400000"/>
              </a:schemeClr>
            </a:duotone>
            <a:extLst>
              <a:ext uri="{BEBA8EAE-BF5A-486C-A8C5-ECC9F3942E4B}">
                <a14:imgProps xmlns:a14="http://schemas.microsoft.com/office/drawing/2010/main">
                  <a14:imgLayer r:embed="rId8">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2883286" y="879641"/>
            <a:ext cx="1700290" cy="786384"/>
          </a:xfrm>
          <a:prstGeom prst="rect">
            <a:avLst/>
          </a:prstGeom>
        </p:spPr>
      </p:pic>
      <p:sp>
        <p:nvSpPr>
          <p:cNvPr id="9" name="Oval 8">
            <a:extLst>
              <a:ext uri="{FF2B5EF4-FFF2-40B4-BE49-F238E27FC236}">
                <a16:creationId xmlns:a16="http://schemas.microsoft.com/office/drawing/2014/main" id="{21ABC1F8-0F56-4F8C-96BB-B0340537B614}"/>
              </a:ext>
            </a:extLst>
          </p:cNvPr>
          <p:cNvSpPr/>
          <p:nvPr/>
        </p:nvSpPr>
        <p:spPr>
          <a:xfrm>
            <a:off x="5135880" y="2753360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5" name="Straight Connector 194">
            <a:extLst>
              <a:ext uri="{FF2B5EF4-FFF2-40B4-BE49-F238E27FC236}">
                <a16:creationId xmlns:a16="http://schemas.microsoft.com/office/drawing/2014/main" id="{D61A33A6-0D0B-42F3-9B98-F3C539AFD751}"/>
              </a:ext>
            </a:extLst>
          </p:cNvPr>
          <p:cNvCxnSpPr>
            <a:cxnSpLocks/>
          </p:cNvCxnSpPr>
          <p:nvPr/>
        </p:nvCxnSpPr>
        <p:spPr>
          <a:xfrm>
            <a:off x="-7200998" y="2309477"/>
            <a:ext cx="0" cy="731520"/>
          </a:xfrm>
          <a:prstGeom prst="line">
            <a:avLst/>
          </a:prstGeom>
          <a:ln w="25400" cap="rnd">
            <a:solidFill>
              <a:srgbClr val="8CA77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6D2C19ED-AA23-4871-AB4C-F3E30D0BAE6B}"/>
              </a:ext>
            </a:extLst>
          </p:cNvPr>
          <p:cNvGrpSpPr/>
          <p:nvPr/>
        </p:nvGrpSpPr>
        <p:grpSpPr>
          <a:xfrm>
            <a:off x="-7200998" y="2298869"/>
            <a:ext cx="4726349" cy="343620"/>
            <a:chOff x="749202" y="2298869"/>
            <a:chExt cx="4726349" cy="343620"/>
          </a:xfrm>
        </p:grpSpPr>
        <p:cxnSp>
          <p:nvCxnSpPr>
            <p:cNvPr id="196" name="Straight Connector 195">
              <a:extLst>
                <a:ext uri="{FF2B5EF4-FFF2-40B4-BE49-F238E27FC236}">
                  <a16:creationId xmlns:a16="http://schemas.microsoft.com/office/drawing/2014/main" id="{ADA41FA9-82A9-4E85-BE50-EDF3C6AE0996}"/>
                </a:ext>
              </a:extLst>
            </p:cNvPr>
            <p:cNvCxnSpPr>
              <a:cxnSpLocks/>
            </p:cNvCxnSpPr>
            <p:nvPr/>
          </p:nvCxnSpPr>
          <p:spPr>
            <a:xfrm>
              <a:off x="749202" y="2470679"/>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E8113B54-0C2A-4591-AD33-A5711D496F49}"/>
                </a:ext>
              </a:extLst>
            </p:cNvPr>
            <p:cNvSpPr txBox="1"/>
            <p:nvPr/>
          </p:nvSpPr>
          <p:spPr>
            <a:xfrm>
              <a:off x="1054872" y="2298869"/>
              <a:ext cx="4420679" cy="343620"/>
            </a:xfrm>
            <a:prstGeom prst="rect">
              <a:avLst/>
            </a:prstGeom>
            <a:noFill/>
          </p:spPr>
          <p:txBody>
            <a:bodyPr wrap="square" rtlCol="0">
              <a:spAutoFit/>
            </a:bodyPr>
            <a:lstStyle/>
            <a:p>
              <a:pPr lvl="0" algn="just">
                <a:lnSpc>
                  <a:spcPct val="120000"/>
                </a:lnSpc>
              </a:pPr>
              <a:r>
                <a:rPr lang="en-US" sz="1500" b="1">
                  <a:latin typeface="Segoe UI" panose="020B0502040204020203" pitchFamily="34" charset="0"/>
                  <a:ea typeface="Segoe UI Black" panose="020B0A02040204020203" pitchFamily="34" charset="0"/>
                  <a:cs typeface="Segoe UI" panose="020B0502040204020203" pitchFamily="34" charset="0"/>
                </a:rPr>
                <a:t>Ra đời vào năm 2009</a:t>
              </a:r>
            </a:p>
          </p:txBody>
        </p:sp>
      </p:grpSp>
      <p:grpSp>
        <p:nvGrpSpPr>
          <p:cNvPr id="13" name="Group 12">
            <a:extLst>
              <a:ext uri="{FF2B5EF4-FFF2-40B4-BE49-F238E27FC236}">
                <a16:creationId xmlns:a16="http://schemas.microsoft.com/office/drawing/2014/main" id="{702DFF0C-6DA3-44AC-BD2D-DF8FDA8C9E0A}"/>
              </a:ext>
            </a:extLst>
          </p:cNvPr>
          <p:cNvGrpSpPr/>
          <p:nvPr/>
        </p:nvGrpSpPr>
        <p:grpSpPr>
          <a:xfrm>
            <a:off x="-7200998" y="2544469"/>
            <a:ext cx="4726349" cy="400687"/>
            <a:chOff x="749202" y="2569193"/>
            <a:chExt cx="4726349" cy="400687"/>
          </a:xfrm>
        </p:grpSpPr>
        <p:cxnSp>
          <p:nvCxnSpPr>
            <p:cNvPr id="197" name="Straight Connector 196">
              <a:extLst>
                <a:ext uri="{FF2B5EF4-FFF2-40B4-BE49-F238E27FC236}">
                  <a16:creationId xmlns:a16="http://schemas.microsoft.com/office/drawing/2014/main" id="{A1C22E8B-310D-40A4-A516-C58790D32F71}"/>
                </a:ext>
              </a:extLst>
            </p:cNvPr>
            <p:cNvCxnSpPr>
              <a:cxnSpLocks/>
            </p:cNvCxnSpPr>
            <p:nvPr/>
          </p:nvCxnSpPr>
          <p:spPr>
            <a:xfrm>
              <a:off x="749202" y="2769536"/>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370ABC91-AFD7-4963-90E3-316B77EA541F}"/>
                </a:ext>
              </a:extLst>
            </p:cNvPr>
            <p:cNvSpPr txBox="1"/>
            <p:nvPr/>
          </p:nvSpPr>
          <p:spPr>
            <a:xfrm>
              <a:off x="1054872" y="2569193"/>
              <a:ext cx="4420679" cy="400687"/>
            </a:xfrm>
            <a:prstGeom prst="rect">
              <a:avLst/>
            </a:prstGeom>
            <a:noFill/>
          </p:spPr>
          <p:txBody>
            <a:bodyPr wrap="square" rtlCol="0">
              <a:spAutoFit/>
            </a:bodyPr>
            <a:lstStyle/>
            <a:p>
              <a:pPr lvl="0" algn="just">
                <a:lnSpc>
                  <a:spcPct val="120000"/>
                </a:lnSpc>
              </a:pPr>
              <a:r>
                <a:rPr lang="en-US" b="1"/>
                <a:t>Môi trường thực thi JavaScripts </a:t>
              </a:r>
              <a:endParaRPr lang="en-US" sz="1500" b="1">
                <a:latin typeface="Segoe UI" panose="020B0502040204020203" pitchFamily="34" charset="0"/>
                <a:ea typeface="Segoe UI Black" panose="020B0A02040204020203" pitchFamily="34" charset="0"/>
                <a:cs typeface="Segoe UI" panose="020B0502040204020203" pitchFamily="34" charset="0"/>
              </a:endParaRPr>
            </a:p>
          </p:txBody>
        </p:sp>
      </p:grpSp>
      <p:grpSp>
        <p:nvGrpSpPr>
          <p:cNvPr id="14" name="Group 13">
            <a:extLst>
              <a:ext uri="{FF2B5EF4-FFF2-40B4-BE49-F238E27FC236}">
                <a16:creationId xmlns:a16="http://schemas.microsoft.com/office/drawing/2014/main" id="{AC4F4264-92D8-418D-9A42-AE63911338AA}"/>
              </a:ext>
            </a:extLst>
          </p:cNvPr>
          <p:cNvGrpSpPr/>
          <p:nvPr/>
        </p:nvGrpSpPr>
        <p:grpSpPr>
          <a:xfrm>
            <a:off x="-7200998" y="2847137"/>
            <a:ext cx="4726349" cy="369332"/>
            <a:chOff x="749202" y="2847137"/>
            <a:chExt cx="4726349" cy="369332"/>
          </a:xfrm>
        </p:grpSpPr>
        <p:cxnSp>
          <p:nvCxnSpPr>
            <p:cNvPr id="199" name="Straight Connector 198">
              <a:extLst>
                <a:ext uri="{FF2B5EF4-FFF2-40B4-BE49-F238E27FC236}">
                  <a16:creationId xmlns:a16="http://schemas.microsoft.com/office/drawing/2014/main" id="{7C3F6514-E1C0-4018-9A10-6CE3F8B2B384}"/>
                </a:ext>
              </a:extLst>
            </p:cNvPr>
            <p:cNvCxnSpPr>
              <a:cxnSpLocks/>
            </p:cNvCxnSpPr>
            <p:nvPr/>
          </p:nvCxnSpPr>
          <p:spPr>
            <a:xfrm>
              <a:off x="749202" y="3031803"/>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38966272-9ED5-42D1-B236-8CB859355AC4}"/>
                </a:ext>
              </a:extLst>
            </p:cNvPr>
            <p:cNvSpPr txBox="1"/>
            <p:nvPr/>
          </p:nvSpPr>
          <p:spPr>
            <a:xfrm>
              <a:off x="1054872" y="2847137"/>
              <a:ext cx="4420679" cy="369332"/>
            </a:xfrm>
            <a:prstGeom prst="rect">
              <a:avLst/>
            </a:prstGeom>
            <a:noFill/>
          </p:spPr>
          <p:txBody>
            <a:bodyPr wrap="square" rtlCol="0">
              <a:spAutoFit/>
            </a:bodyPr>
            <a:lstStyle/>
            <a:p>
              <a:r>
                <a:rPr lang="en-US" b="1"/>
                <a:t>Dùng để phát triển web Server, web API</a:t>
              </a:r>
              <a:endParaRPr lang="en-US"/>
            </a:p>
          </p:txBody>
        </p:sp>
      </p:grpSp>
      <p:sp>
        <p:nvSpPr>
          <p:cNvPr id="205" name="Rectangle: Rounded Corners 204">
            <a:extLst>
              <a:ext uri="{FF2B5EF4-FFF2-40B4-BE49-F238E27FC236}">
                <a16:creationId xmlns:a16="http://schemas.microsoft.com/office/drawing/2014/main" id="{FB8284FE-EF50-4838-A7BE-F5CF478FC247}"/>
              </a:ext>
            </a:extLst>
          </p:cNvPr>
          <p:cNvSpPr/>
          <p:nvPr/>
        </p:nvSpPr>
        <p:spPr>
          <a:xfrm>
            <a:off x="-12531793" y="3350063"/>
            <a:ext cx="2958799" cy="388547"/>
          </a:xfrm>
          <a:prstGeom prst="roundRect">
            <a:avLst>
              <a:gd name="adj" fmla="val 19116"/>
            </a:avLst>
          </a:prstGeom>
          <a:solidFill>
            <a:srgbClr val="8CA771"/>
          </a:solidFill>
          <a:ln w="28575">
            <a:solidFill>
              <a:srgbClr val="422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Segoe UI Black" panose="020B0A02040204020203" pitchFamily="34" charset="0"/>
              <a:ea typeface="Segoe UI Black" panose="020B0A02040204020203" pitchFamily="34" charset="0"/>
            </a:endParaRPr>
          </a:p>
        </p:txBody>
      </p:sp>
      <p:sp>
        <p:nvSpPr>
          <p:cNvPr id="206" name="Rectangle 205">
            <a:extLst>
              <a:ext uri="{FF2B5EF4-FFF2-40B4-BE49-F238E27FC236}">
                <a16:creationId xmlns:a16="http://schemas.microsoft.com/office/drawing/2014/main" id="{B4BD4154-F2C5-48B3-BAB2-24D057896CEB}"/>
              </a:ext>
            </a:extLst>
          </p:cNvPr>
          <p:cNvSpPr/>
          <p:nvPr/>
        </p:nvSpPr>
        <p:spPr>
          <a:xfrm>
            <a:off x="-12334155" y="3359670"/>
            <a:ext cx="2563523" cy="369332"/>
          </a:xfrm>
          <a:prstGeom prst="rect">
            <a:avLst/>
          </a:prstGeom>
        </p:spPr>
        <p:txBody>
          <a:bodyPr wrap="none">
            <a:spAutoFit/>
          </a:bodyPr>
          <a:lstStyle/>
          <a:p>
            <a:pPr algn="ctr"/>
            <a:r>
              <a:rPr lang="en-US" b="1">
                <a:solidFill>
                  <a:schemeClr val="bg1"/>
                </a:solidFill>
                <a:latin typeface="Segoe UI Black" panose="020B0A02040204020203" pitchFamily="34" charset="0"/>
                <a:ea typeface="Segoe UI Black" panose="020B0A02040204020203" pitchFamily="34" charset="0"/>
              </a:rPr>
              <a:t>2.2. </a:t>
            </a:r>
            <a:r>
              <a:rPr lang="vi-VN" b="1">
                <a:solidFill>
                  <a:schemeClr val="bg1"/>
                </a:solidFill>
                <a:latin typeface="Segoe UI Black" panose="020B0A02040204020203" pitchFamily="34" charset="0"/>
                <a:ea typeface="Segoe UI Black" panose="020B0A02040204020203" pitchFamily="34" charset="0"/>
              </a:rPr>
              <a:t>Ư</a:t>
            </a:r>
            <a:r>
              <a:rPr lang="en-US" b="1">
                <a:solidFill>
                  <a:schemeClr val="bg1"/>
                </a:solidFill>
                <a:latin typeface="Segoe UI Black" panose="020B0A02040204020203" pitchFamily="34" charset="0"/>
                <a:ea typeface="Segoe UI Black" panose="020B0A02040204020203" pitchFamily="34" charset="0"/>
              </a:rPr>
              <a:t>u điểm NodeJS</a:t>
            </a:r>
          </a:p>
        </p:txBody>
      </p:sp>
      <p:cxnSp>
        <p:nvCxnSpPr>
          <p:cNvPr id="207" name="Straight Connector 206">
            <a:extLst>
              <a:ext uri="{FF2B5EF4-FFF2-40B4-BE49-F238E27FC236}">
                <a16:creationId xmlns:a16="http://schemas.microsoft.com/office/drawing/2014/main" id="{36EFCF8B-1C79-46ED-8001-F7140C2C424A}"/>
              </a:ext>
            </a:extLst>
          </p:cNvPr>
          <p:cNvCxnSpPr>
            <a:cxnSpLocks/>
          </p:cNvCxnSpPr>
          <p:nvPr/>
        </p:nvCxnSpPr>
        <p:spPr>
          <a:xfrm>
            <a:off x="-12406366" y="3976352"/>
            <a:ext cx="0" cy="731520"/>
          </a:xfrm>
          <a:prstGeom prst="line">
            <a:avLst/>
          </a:prstGeom>
          <a:ln w="25400" cap="rnd">
            <a:solidFill>
              <a:srgbClr val="8CA77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nvGrpSpPr>
          <p:cNvPr id="208" name="Group 207">
            <a:extLst>
              <a:ext uri="{FF2B5EF4-FFF2-40B4-BE49-F238E27FC236}">
                <a16:creationId xmlns:a16="http://schemas.microsoft.com/office/drawing/2014/main" id="{67D6FC85-1D27-4FA3-A9B4-1891C5D67522}"/>
              </a:ext>
            </a:extLst>
          </p:cNvPr>
          <p:cNvGrpSpPr/>
          <p:nvPr/>
        </p:nvGrpSpPr>
        <p:grpSpPr>
          <a:xfrm>
            <a:off x="-12661996" y="3965744"/>
            <a:ext cx="4726349" cy="343620"/>
            <a:chOff x="749202" y="2298869"/>
            <a:chExt cx="4726349" cy="343620"/>
          </a:xfrm>
        </p:grpSpPr>
        <p:cxnSp>
          <p:nvCxnSpPr>
            <p:cNvPr id="209" name="Straight Connector 208">
              <a:extLst>
                <a:ext uri="{FF2B5EF4-FFF2-40B4-BE49-F238E27FC236}">
                  <a16:creationId xmlns:a16="http://schemas.microsoft.com/office/drawing/2014/main" id="{1BD48ACF-A648-4F07-90EB-428A6C109CD8}"/>
                </a:ext>
              </a:extLst>
            </p:cNvPr>
            <p:cNvCxnSpPr>
              <a:cxnSpLocks/>
            </p:cNvCxnSpPr>
            <p:nvPr/>
          </p:nvCxnSpPr>
          <p:spPr>
            <a:xfrm>
              <a:off x="749202" y="2470679"/>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EECB19D9-2F8D-4022-B206-C227034D0FEB}"/>
                </a:ext>
              </a:extLst>
            </p:cNvPr>
            <p:cNvSpPr txBox="1"/>
            <p:nvPr/>
          </p:nvSpPr>
          <p:spPr>
            <a:xfrm>
              <a:off x="1054872" y="2298869"/>
              <a:ext cx="4420679" cy="343620"/>
            </a:xfrm>
            <a:prstGeom prst="rect">
              <a:avLst/>
            </a:prstGeom>
            <a:noFill/>
          </p:spPr>
          <p:txBody>
            <a:bodyPr wrap="square" rtlCol="0">
              <a:spAutoFit/>
            </a:bodyPr>
            <a:lstStyle/>
            <a:p>
              <a:pPr lvl="0" algn="just">
                <a:lnSpc>
                  <a:spcPct val="120000"/>
                </a:lnSpc>
              </a:pPr>
              <a:r>
                <a:rPr lang="en-US" sz="1500" b="1">
                  <a:latin typeface="Segoe UI" panose="020B0502040204020203" pitchFamily="34" charset="0"/>
                  <a:ea typeface="Segoe UI Black" panose="020B0A02040204020203" pitchFamily="34" charset="0"/>
                  <a:cs typeface="Segoe UI" panose="020B0502040204020203" pitchFamily="34" charset="0"/>
                </a:rPr>
                <a:t>Xử lý nhiều kết nối chỉ với một luồng </a:t>
              </a:r>
            </a:p>
          </p:txBody>
        </p:sp>
      </p:grpSp>
      <p:grpSp>
        <p:nvGrpSpPr>
          <p:cNvPr id="211" name="Group 210">
            <a:extLst>
              <a:ext uri="{FF2B5EF4-FFF2-40B4-BE49-F238E27FC236}">
                <a16:creationId xmlns:a16="http://schemas.microsoft.com/office/drawing/2014/main" id="{61B9B60F-7406-4055-9F64-CBB613E473D9}"/>
              </a:ext>
            </a:extLst>
          </p:cNvPr>
          <p:cNvGrpSpPr/>
          <p:nvPr/>
        </p:nvGrpSpPr>
        <p:grpSpPr>
          <a:xfrm>
            <a:off x="-12661996" y="4211344"/>
            <a:ext cx="4726349" cy="400687"/>
            <a:chOff x="749202" y="2569193"/>
            <a:chExt cx="4726349" cy="400687"/>
          </a:xfrm>
        </p:grpSpPr>
        <p:cxnSp>
          <p:nvCxnSpPr>
            <p:cNvPr id="212" name="Straight Connector 211">
              <a:extLst>
                <a:ext uri="{FF2B5EF4-FFF2-40B4-BE49-F238E27FC236}">
                  <a16:creationId xmlns:a16="http://schemas.microsoft.com/office/drawing/2014/main" id="{AC0FA516-6B59-403A-9784-868FAB790180}"/>
                </a:ext>
              </a:extLst>
            </p:cNvPr>
            <p:cNvCxnSpPr>
              <a:cxnSpLocks/>
            </p:cNvCxnSpPr>
            <p:nvPr/>
          </p:nvCxnSpPr>
          <p:spPr>
            <a:xfrm>
              <a:off x="749202" y="2769536"/>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06C6EF94-0A36-46BF-BE04-53C6BA10C2CF}"/>
                </a:ext>
              </a:extLst>
            </p:cNvPr>
            <p:cNvSpPr txBox="1"/>
            <p:nvPr/>
          </p:nvSpPr>
          <p:spPr>
            <a:xfrm>
              <a:off x="1054872" y="2569193"/>
              <a:ext cx="4420679" cy="400687"/>
            </a:xfrm>
            <a:prstGeom prst="rect">
              <a:avLst/>
            </a:prstGeom>
            <a:noFill/>
          </p:spPr>
          <p:txBody>
            <a:bodyPr wrap="square" rtlCol="0">
              <a:spAutoFit/>
            </a:bodyPr>
            <a:lstStyle/>
            <a:p>
              <a:pPr lvl="0" algn="just">
                <a:lnSpc>
                  <a:spcPct val="120000"/>
                </a:lnSpc>
              </a:pPr>
              <a:r>
                <a:rPr lang="en-US" b="1"/>
                <a:t>Tốc độ xử lý nhanh </a:t>
              </a:r>
              <a:endParaRPr lang="en-US" sz="1500" b="1">
                <a:latin typeface="Segoe UI" panose="020B0502040204020203" pitchFamily="34" charset="0"/>
                <a:ea typeface="Segoe UI Black" panose="020B0A02040204020203" pitchFamily="34" charset="0"/>
                <a:cs typeface="Segoe UI" panose="020B0502040204020203" pitchFamily="34" charset="0"/>
              </a:endParaRPr>
            </a:p>
          </p:txBody>
        </p:sp>
      </p:grpSp>
      <p:grpSp>
        <p:nvGrpSpPr>
          <p:cNvPr id="214" name="Group 213">
            <a:extLst>
              <a:ext uri="{FF2B5EF4-FFF2-40B4-BE49-F238E27FC236}">
                <a16:creationId xmlns:a16="http://schemas.microsoft.com/office/drawing/2014/main" id="{5A785495-B37F-44D6-941A-7AF0011F1C53}"/>
              </a:ext>
            </a:extLst>
          </p:cNvPr>
          <p:cNvGrpSpPr/>
          <p:nvPr/>
        </p:nvGrpSpPr>
        <p:grpSpPr>
          <a:xfrm>
            <a:off x="-12661996" y="4514012"/>
            <a:ext cx="4726349" cy="369332"/>
            <a:chOff x="749202" y="2847137"/>
            <a:chExt cx="4726349" cy="369332"/>
          </a:xfrm>
        </p:grpSpPr>
        <p:cxnSp>
          <p:nvCxnSpPr>
            <p:cNvPr id="215" name="Straight Connector 214">
              <a:extLst>
                <a:ext uri="{FF2B5EF4-FFF2-40B4-BE49-F238E27FC236}">
                  <a16:creationId xmlns:a16="http://schemas.microsoft.com/office/drawing/2014/main" id="{49E7B20D-3BE9-4955-8903-4A68F609E321}"/>
                </a:ext>
              </a:extLst>
            </p:cNvPr>
            <p:cNvCxnSpPr>
              <a:cxnSpLocks/>
            </p:cNvCxnSpPr>
            <p:nvPr/>
          </p:nvCxnSpPr>
          <p:spPr>
            <a:xfrm>
              <a:off x="749202" y="3031803"/>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16" name="TextBox 215">
              <a:extLst>
                <a:ext uri="{FF2B5EF4-FFF2-40B4-BE49-F238E27FC236}">
                  <a16:creationId xmlns:a16="http://schemas.microsoft.com/office/drawing/2014/main" id="{FDC542AC-6DDB-4DAF-A42D-5A3E9DB71D39}"/>
                </a:ext>
              </a:extLst>
            </p:cNvPr>
            <p:cNvSpPr txBox="1"/>
            <p:nvPr/>
          </p:nvSpPr>
          <p:spPr>
            <a:xfrm>
              <a:off x="1054872" y="2847137"/>
              <a:ext cx="4420679" cy="369332"/>
            </a:xfrm>
            <a:prstGeom prst="rect">
              <a:avLst/>
            </a:prstGeom>
            <a:noFill/>
          </p:spPr>
          <p:txBody>
            <a:bodyPr wrap="square" rtlCol="0">
              <a:spAutoFit/>
            </a:bodyPr>
            <a:lstStyle/>
            <a:p>
              <a:r>
                <a:rPr lang="en-US" b="1"/>
                <a:t>Dễ dàng mở rộng </a:t>
              </a:r>
              <a:endParaRPr lang="en-US"/>
            </a:p>
          </p:txBody>
        </p:sp>
      </p:grpSp>
      <p:pic>
        <p:nvPicPr>
          <p:cNvPr id="47" name="Picture 46">
            <a:extLst>
              <a:ext uri="{FF2B5EF4-FFF2-40B4-BE49-F238E27FC236}">
                <a16:creationId xmlns:a16="http://schemas.microsoft.com/office/drawing/2014/main" id="{43FB959F-5381-4903-A5C0-03B024D7ADC2}"/>
              </a:ext>
            </a:extLst>
          </p:cNvPr>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84437" y="2196444"/>
            <a:ext cx="5623126" cy="4604888"/>
          </a:xfrm>
          <a:prstGeom prst="rect">
            <a:avLst/>
          </a:prstGeom>
          <a:noFill/>
          <a:ln>
            <a:solidFill>
              <a:srgbClr val="FFFFFF"/>
            </a:solidFill>
          </a:ln>
        </p:spPr>
      </p:pic>
    </p:spTree>
    <p:extLst>
      <p:ext uri="{BB962C8B-B14F-4D97-AF65-F5344CB8AC3E}">
        <p14:creationId xmlns:p14="http://schemas.microsoft.com/office/powerpoint/2010/main" val="1318148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22" presetClass="entr" presetSubtype="1" fill="hold" nodeType="withEffect">
                                  <p:stCondLst>
                                    <p:cond delay="0"/>
                                  </p:stCondLst>
                                  <p:childTnLst>
                                    <p:set>
                                      <p:cBhvr>
                                        <p:cTn id="9" dur="1" fill="hold">
                                          <p:stCondLst>
                                            <p:cond delay="0"/>
                                          </p:stCondLst>
                                        </p:cTn>
                                        <p:tgtEl>
                                          <p:spTgt spid="195"/>
                                        </p:tgtEl>
                                        <p:attrNameLst>
                                          <p:attrName>style.visibility</p:attrName>
                                        </p:attrNameLst>
                                      </p:cBhvr>
                                      <p:to>
                                        <p:strVal val="visible"/>
                                      </p:to>
                                    </p:set>
                                    <p:animEffect transition="in" filter="wipe(up)">
                                      <p:cBhvr>
                                        <p:cTn id="10" dur="500"/>
                                        <p:tgtEl>
                                          <p:spTgt spid="195"/>
                                        </p:tgtEl>
                                      </p:cBhvr>
                                    </p:animEffect>
                                  </p:childTnLst>
                                </p:cTn>
                              </p:par>
                              <p:par>
                                <p:cTn id="11" presetID="22" presetClass="entr" presetSubtype="1" fill="hold" nodeType="withEffect">
                                  <p:stCondLst>
                                    <p:cond delay="0"/>
                                  </p:stCondLst>
                                  <p:childTnLst>
                                    <p:set>
                                      <p:cBhvr>
                                        <p:cTn id="12" dur="1" fill="hold">
                                          <p:stCondLst>
                                            <p:cond delay="0"/>
                                          </p:stCondLst>
                                        </p:cTn>
                                        <p:tgtEl>
                                          <p:spTgt spid="207"/>
                                        </p:tgtEl>
                                        <p:attrNameLst>
                                          <p:attrName>style.visibility</p:attrName>
                                        </p:attrNameLst>
                                      </p:cBhvr>
                                      <p:to>
                                        <p:strVal val="visible"/>
                                      </p:to>
                                    </p:set>
                                    <p:animEffect transition="in" filter="wipe(up)">
                                      <p:cBhvr>
                                        <p:cTn id="13" dur="5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288D736-601C-45E8-8055-C73DEB2B60F4}"/>
              </a:ext>
            </a:extLst>
          </p:cNvPr>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915383" y="-3027850"/>
            <a:ext cx="14081760" cy="3794455"/>
          </a:xfrm>
          <a:prstGeom prst="rect">
            <a:avLst/>
          </a:prstGeom>
        </p:spPr>
      </p:pic>
      <p:sp>
        <p:nvSpPr>
          <p:cNvPr id="363" name="Freeform: Shape 362">
            <a:extLst>
              <a:ext uri="{FF2B5EF4-FFF2-40B4-BE49-F238E27FC236}">
                <a16:creationId xmlns:a16="http://schemas.microsoft.com/office/drawing/2014/main" id="{E29B860E-467A-4B62-95DA-1F18486EC154}"/>
              </a:ext>
            </a:extLst>
          </p:cNvPr>
          <p:cNvSpPr/>
          <p:nvPr/>
        </p:nvSpPr>
        <p:spPr>
          <a:xfrm>
            <a:off x="1919100" y="5896432"/>
            <a:ext cx="692236" cy="704227"/>
          </a:xfrm>
          <a:custGeom>
            <a:avLst/>
            <a:gdLst>
              <a:gd name="connsiteX0" fmla="*/ 9088 w 638175"/>
              <a:gd name="connsiteY0" fmla="*/ 364724 h 647700"/>
              <a:gd name="connsiteX1" fmla="*/ 142438 w 638175"/>
              <a:gd name="connsiteY1" fmla="*/ 50399 h 647700"/>
              <a:gd name="connsiteX2" fmla="*/ 542488 w 638175"/>
              <a:gd name="connsiteY2" fmla="*/ 88499 h 647700"/>
              <a:gd name="connsiteX3" fmla="*/ 628213 w 638175"/>
              <a:gd name="connsiteY3" fmla="*/ 374249 h 647700"/>
              <a:gd name="connsiteX4" fmla="*/ 371038 w 638175"/>
              <a:gd name="connsiteY4" fmla="*/ 640949 h 647700"/>
              <a:gd name="connsiteX5" fmla="*/ 94813 w 638175"/>
              <a:gd name="connsiteY5" fmla="*/ 564749 h 647700"/>
              <a:gd name="connsiteX6" fmla="*/ 9088 w 638175"/>
              <a:gd name="connsiteY6" fmla="*/ 364724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175" h="647700">
                <a:moveTo>
                  <a:pt x="9088" y="364724"/>
                </a:moveTo>
                <a:cubicBezTo>
                  <a:pt x="9088" y="364724"/>
                  <a:pt x="-19487" y="136124"/>
                  <a:pt x="142438" y="50399"/>
                </a:cubicBezTo>
                <a:cubicBezTo>
                  <a:pt x="304363" y="-35326"/>
                  <a:pt x="494863" y="21824"/>
                  <a:pt x="542488" y="88499"/>
                </a:cubicBezTo>
                <a:cubicBezTo>
                  <a:pt x="590113" y="155174"/>
                  <a:pt x="666313" y="250424"/>
                  <a:pt x="628213" y="374249"/>
                </a:cubicBezTo>
                <a:cubicBezTo>
                  <a:pt x="590113" y="498074"/>
                  <a:pt x="475813" y="631424"/>
                  <a:pt x="371038" y="640949"/>
                </a:cubicBezTo>
                <a:cubicBezTo>
                  <a:pt x="266263" y="650474"/>
                  <a:pt x="142438" y="612374"/>
                  <a:pt x="94813" y="564749"/>
                </a:cubicBezTo>
                <a:cubicBezTo>
                  <a:pt x="47188" y="517124"/>
                  <a:pt x="18613" y="459974"/>
                  <a:pt x="9088" y="364724"/>
                </a:cubicBezTo>
                <a:close/>
              </a:path>
            </a:pathLst>
          </a:custGeom>
          <a:solidFill>
            <a:srgbClr val="8CA771"/>
          </a:solidFill>
          <a:ln w="952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9BBC0331-FD04-4716-8B75-0F1AD8C20412}"/>
              </a:ext>
            </a:extLst>
          </p:cNvPr>
          <p:cNvSpPr/>
          <p:nvPr/>
        </p:nvSpPr>
        <p:spPr>
          <a:xfrm>
            <a:off x="1876305" y="6117028"/>
            <a:ext cx="526926" cy="528170"/>
          </a:xfrm>
          <a:custGeom>
            <a:avLst/>
            <a:gdLst>
              <a:gd name="connsiteX0" fmla="*/ 8675 w 485775"/>
              <a:gd name="connsiteY0" fmla="*/ 276135 h 485775"/>
              <a:gd name="connsiteX1" fmla="*/ 108687 w 485775"/>
              <a:gd name="connsiteY1" fmla="*/ 39915 h 485775"/>
              <a:gd name="connsiteX2" fmla="*/ 409678 w 485775"/>
              <a:gd name="connsiteY2" fmla="*/ 68490 h 485775"/>
              <a:gd name="connsiteX3" fmla="*/ 474448 w 485775"/>
              <a:gd name="connsiteY3" fmla="*/ 283755 h 485775"/>
              <a:gd name="connsiteX4" fmla="*/ 281091 w 485775"/>
              <a:gd name="connsiteY4" fmla="*/ 484732 h 485775"/>
              <a:gd name="connsiteX5" fmla="*/ 73445 w 485775"/>
              <a:gd name="connsiteY5" fmla="*/ 427582 h 485775"/>
              <a:gd name="connsiteX6" fmla="*/ 8675 w 485775"/>
              <a:gd name="connsiteY6" fmla="*/ 276135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775" h="485775">
                <a:moveTo>
                  <a:pt x="8675" y="276135"/>
                </a:moveTo>
                <a:cubicBezTo>
                  <a:pt x="8675" y="276135"/>
                  <a:pt x="-13232" y="103732"/>
                  <a:pt x="108687" y="39915"/>
                </a:cubicBezTo>
                <a:cubicBezTo>
                  <a:pt x="230608" y="-24855"/>
                  <a:pt x="373483" y="18007"/>
                  <a:pt x="409678" y="68490"/>
                </a:cubicBezTo>
                <a:cubicBezTo>
                  <a:pt x="445873" y="118972"/>
                  <a:pt x="503023" y="190410"/>
                  <a:pt x="474448" y="283755"/>
                </a:cubicBezTo>
                <a:cubicBezTo>
                  <a:pt x="445873" y="377100"/>
                  <a:pt x="360148" y="477112"/>
                  <a:pt x="281091" y="484732"/>
                </a:cubicBezTo>
                <a:cubicBezTo>
                  <a:pt x="202033" y="492352"/>
                  <a:pt x="108687" y="462825"/>
                  <a:pt x="73445" y="427582"/>
                </a:cubicBezTo>
                <a:cubicBezTo>
                  <a:pt x="37250" y="390435"/>
                  <a:pt x="15343" y="347572"/>
                  <a:pt x="8675" y="276135"/>
                </a:cubicBezTo>
                <a:close/>
              </a:path>
            </a:pathLst>
          </a:custGeom>
          <a:solidFill>
            <a:srgbClr val="422C1C"/>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65" name="Freeform: Shape 364">
            <a:extLst>
              <a:ext uri="{FF2B5EF4-FFF2-40B4-BE49-F238E27FC236}">
                <a16:creationId xmlns:a16="http://schemas.microsoft.com/office/drawing/2014/main" id="{6448AFB3-A6D3-4F64-A6FF-6E9987948212}"/>
              </a:ext>
            </a:extLst>
          </p:cNvPr>
          <p:cNvSpPr/>
          <p:nvPr/>
        </p:nvSpPr>
        <p:spPr>
          <a:xfrm>
            <a:off x="2227981" y="6186834"/>
            <a:ext cx="464934" cy="466032"/>
          </a:xfrm>
          <a:custGeom>
            <a:avLst/>
            <a:gdLst>
              <a:gd name="connsiteX0" fmla="*/ 8446 w 428625"/>
              <a:gd name="connsiteY0" fmla="*/ 244563 h 428625"/>
              <a:gd name="connsiteX1" fmla="*/ 97029 w 428625"/>
              <a:gd name="connsiteY1" fmla="*/ 35965 h 428625"/>
              <a:gd name="connsiteX2" fmla="*/ 362777 w 428625"/>
              <a:gd name="connsiteY2" fmla="*/ 61683 h 428625"/>
              <a:gd name="connsiteX3" fmla="*/ 419927 w 428625"/>
              <a:gd name="connsiteY3" fmla="*/ 251231 h 428625"/>
              <a:gd name="connsiteX4" fmla="*/ 249429 w 428625"/>
              <a:gd name="connsiteY4" fmla="*/ 428395 h 428625"/>
              <a:gd name="connsiteX5" fmla="*/ 66548 w 428625"/>
              <a:gd name="connsiteY5" fmla="*/ 377913 h 428625"/>
              <a:gd name="connsiteX6" fmla="*/ 8446 w 428625"/>
              <a:gd name="connsiteY6" fmla="*/ 244563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8625" h="428625">
                <a:moveTo>
                  <a:pt x="8446" y="244563"/>
                </a:moveTo>
                <a:cubicBezTo>
                  <a:pt x="8446" y="244563"/>
                  <a:pt x="-10604" y="93115"/>
                  <a:pt x="97029" y="35965"/>
                </a:cubicBezTo>
                <a:cubicBezTo>
                  <a:pt x="204661" y="-21185"/>
                  <a:pt x="331344" y="16915"/>
                  <a:pt x="362777" y="61683"/>
                </a:cubicBezTo>
                <a:cubicBezTo>
                  <a:pt x="394208" y="105498"/>
                  <a:pt x="444691" y="169315"/>
                  <a:pt x="419927" y="251231"/>
                </a:cubicBezTo>
                <a:cubicBezTo>
                  <a:pt x="394208" y="333145"/>
                  <a:pt x="318961" y="421728"/>
                  <a:pt x="249429" y="428395"/>
                </a:cubicBezTo>
                <a:cubicBezTo>
                  <a:pt x="179896" y="435063"/>
                  <a:pt x="97981" y="409345"/>
                  <a:pt x="66548" y="377913"/>
                </a:cubicBezTo>
                <a:cubicBezTo>
                  <a:pt x="35116" y="346481"/>
                  <a:pt x="15114" y="307428"/>
                  <a:pt x="8446" y="244563"/>
                </a:cubicBezTo>
                <a:close/>
              </a:path>
            </a:pathLst>
          </a:custGeom>
          <a:solidFill>
            <a:srgbClr val="C8BE5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66" name="Freeform: Shape 365">
            <a:extLst>
              <a:ext uri="{FF2B5EF4-FFF2-40B4-BE49-F238E27FC236}">
                <a16:creationId xmlns:a16="http://schemas.microsoft.com/office/drawing/2014/main" id="{EDCFAFD3-7890-4189-86AF-9184B0F7CF96}"/>
              </a:ext>
            </a:extLst>
          </p:cNvPr>
          <p:cNvSpPr/>
          <p:nvPr/>
        </p:nvSpPr>
        <p:spPr>
          <a:xfrm>
            <a:off x="2267717" y="6287719"/>
            <a:ext cx="51659" cy="797433"/>
          </a:xfrm>
          <a:custGeom>
            <a:avLst/>
            <a:gdLst>
              <a:gd name="connsiteX0" fmla="*/ 26194 w 47625"/>
              <a:gd name="connsiteY0" fmla="*/ 731044 h 733425"/>
              <a:gd name="connsiteX1" fmla="*/ 26194 w 47625"/>
              <a:gd name="connsiteY1" fmla="*/ 731044 h 733425"/>
              <a:gd name="connsiteX2" fmla="*/ 7144 w 47625"/>
              <a:gd name="connsiteY2" fmla="*/ 711994 h 733425"/>
              <a:gd name="connsiteX3" fmla="*/ 7144 w 47625"/>
              <a:gd name="connsiteY3" fmla="*/ 7144 h 733425"/>
              <a:gd name="connsiteX4" fmla="*/ 7144 w 47625"/>
              <a:gd name="connsiteY4" fmla="*/ 7144 h 733425"/>
              <a:gd name="connsiteX5" fmla="*/ 45244 w 47625"/>
              <a:gd name="connsiteY5" fmla="*/ 241459 h 733425"/>
              <a:gd name="connsiteX6" fmla="*/ 45244 w 47625"/>
              <a:gd name="connsiteY6" fmla="*/ 711994 h 733425"/>
              <a:gd name="connsiteX7" fmla="*/ 26194 w 47625"/>
              <a:gd name="connsiteY7" fmla="*/ 731044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733425">
                <a:moveTo>
                  <a:pt x="26194" y="731044"/>
                </a:moveTo>
                <a:lnTo>
                  <a:pt x="26194" y="731044"/>
                </a:lnTo>
                <a:cubicBezTo>
                  <a:pt x="15716" y="731044"/>
                  <a:pt x="7144" y="722471"/>
                  <a:pt x="7144" y="711994"/>
                </a:cubicBezTo>
                <a:lnTo>
                  <a:pt x="7144" y="7144"/>
                </a:lnTo>
                <a:lnTo>
                  <a:pt x="7144" y="7144"/>
                </a:lnTo>
                <a:cubicBezTo>
                  <a:pt x="31909" y="82391"/>
                  <a:pt x="45244" y="162401"/>
                  <a:pt x="45244" y="241459"/>
                </a:cubicBezTo>
                <a:lnTo>
                  <a:pt x="45244" y="711994"/>
                </a:lnTo>
                <a:cubicBezTo>
                  <a:pt x="45244" y="722471"/>
                  <a:pt x="36671" y="731044"/>
                  <a:pt x="26194" y="731044"/>
                </a:cubicBezTo>
                <a:close/>
              </a:path>
            </a:pathLst>
          </a:custGeom>
          <a:solidFill>
            <a:schemeClr val="accent1">
              <a:lumMod val="20000"/>
              <a:lumOff val="80000"/>
            </a:schemeClr>
          </a:solidFill>
          <a:ln w="9525"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BD4C246C-5438-4281-803B-E55EB282FA4D}"/>
              </a:ext>
            </a:extLst>
          </p:cNvPr>
          <p:cNvSpPr/>
          <p:nvPr/>
        </p:nvSpPr>
        <p:spPr>
          <a:xfrm>
            <a:off x="1979218" y="6264506"/>
            <a:ext cx="299625" cy="248551"/>
          </a:xfrm>
          <a:custGeom>
            <a:avLst/>
            <a:gdLst>
              <a:gd name="connsiteX0" fmla="*/ 7144 w 276225"/>
              <a:gd name="connsiteY0" fmla="*/ 7144 h 228600"/>
              <a:gd name="connsiteX1" fmla="*/ 273844 w 276225"/>
              <a:gd name="connsiteY1" fmla="*/ 223361 h 228600"/>
              <a:gd name="connsiteX2" fmla="*/ 273844 w 276225"/>
              <a:gd name="connsiteY2" fmla="*/ 170021 h 228600"/>
              <a:gd name="connsiteX3" fmla="*/ 7144 w 276225"/>
              <a:gd name="connsiteY3" fmla="*/ 7144 h 228600"/>
            </a:gdLst>
            <a:ahLst/>
            <a:cxnLst>
              <a:cxn ang="0">
                <a:pos x="connsiteX0" y="connsiteY0"/>
              </a:cxn>
              <a:cxn ang="0">
                <a:pos x="connsiteX1" y="connsiteY1"/>
              </a:cxn>
              <a:cxn ang="0">
                <a:pos x="connsiteX2" y="connsiteY2"/>
              </a:cxn>
              <a:cxn ang="0">
                <a:pos x="connsiteX3" y="connsiteY3"/>
              </a:cxn>
            </a:cxnLst>
            <a:rect l="l" t="t" r="r" b="b"/>
            <a:pathLst>
              <a:path w="276225" h="228600">
                <a:moveTo>
                  <a:pt x="7144" y="7144"/>
                </a:moveTo>
                <a:cubicBezTo>
                  <a:pt x="7144" y="7144"/>
                  <a:pt x="245269" y="95726"/>
                  <a:pt x="273844" y="223361"/>
                </a:cubicBezTo>
                <a:lnTo>
                  <a:pt x="273844" y="170021"/>
                </a:lnTo>
                <a:cubicBezTo>
                  <a:pt x="273844" y="170021"/>
                  <a:pt x="245269" y="83344"/>
                  <a:pt x="7144" y="7144"/>
                </a:cubicBezTo>
                <a:close/>
              </a:path>
            </a:pathLst>
          </a:custGeom>
          <a:solidFill>
            <a:schemeClr val="accent1">
              <a:lumMod val="20000"/>
              <a:lumOff val="80000"/>
            </a:schemeClr>
          </a:solidFill>
          <a:ln w="952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E98012F5-C58E-455F-A638-462FE6FBAAD9}"/>
              </a:ext>
            </a:extLst>
          </p:cNvPr>
          <p:cNvSpPr/>
          <p:nvPr/>
        </p:nvSpPr>
        <p:spPr>
          <a:xfrm>
            <a:off x="2282861" y="6171300"/>
            <a:ext cx="154978" cy="248551"/>
          </a:xfrm>
          <a:custGeom>
            <a:avLst/>
            <a:gdLst>
              <a:gd name="connsiteX0" fmla="*/ 140494 w 142875"/>
              <a:gd name="connsiteY0" fmla="*/ 7144 h 228600"/>
              <a:gd name="connsiteX1" fmla="*/ 7144 w 142875"/>
              <a:gd name="connsiteY1" fmla="*/ 223361 h 228600"/>
              <a:gd name="connsiteX2" fmla="*/ 7144 w 142875"/>
              <a:gd name="connsiteY2" fmla="*/ 170021 h 228600"/>
              <a:gd name="connsiteX3" fmla="*/ 140494 w 142875"/>
              <a:gd name="connsiteY3" fmla="*/ 7144 h 228600"/>
            </a:gdLst>
            <a:ahLst/>
            <a:cxnLst>
              <a:cxn ang="0">
                <a:pos x="connsiteX0" y="connsiteY0"/>
              </a:cxn>
              <a:cxn ang="0">
                <a:pos x="connsiteX1" y="connsiteY1"/>
              </a:cxn>
              <a:cxn ang="0">
                <a:pos x="connsiteX2" y="connsiteY2"/>
              </a:cxn>
              <a:cxn ang="0">
                <a:pos x="connsiteX3" y="connsiteY3"/>
              </a:cxn>
            </a:cxnLst>
            <a:rect l="l" t="t" r="r" b="b"/>
            <a:pathLst>
              <a:path w="142875" h="228600">
                <a:moveTo>
                  <a:pt x="140494" y="7144"/>
                </a:moveTo>
                <a:cubicBezTo>
                  <a:pt x="140494" y="7144"/>
                  <a:pt x="21431" y="95726"/>
                  <a:pt x="7144" y="223361"/>
                </a:cubicBezTo>
                <a:lnTo>
                  <a:pt x="7144" y="170021"/>
                </a:lnTo>
                <a:cubicBezTo>
                  <a:pt x="7144" y="170021"/>
                  <a:pt x="21431" y="83344"/>
                  <a:pt x="140494" y="7144"/>
                </a:cubicBezTo>
                <a:close/>
              </a:path>
            </a:pathLst>
          </a:custGeom>
          <a:solidFill>
            <a:schemeClr val="accent1">
              <a:lumMod val="20000"/>
              <a:lumOff val="80000"/>
            </a:schemeClr>
          </a:solid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9DE043DC-2E20-423F-9091-6D92689A7C5C}"/>
              </a:ext>
            </a:extLst>
          </p:cNvPr>
          <p:cNvSpPr/>
          <p:nvPr/>
        </p:nvSpPr>
        <p:spPr>
          <a:xfrm>
            <a:off x="389532" y="6110755"/>
            <a:ext cx="1199103" cy="669984"/>
          </a:xfrm>
          <a:custGeom>
            <a:avLst/>
            <a:gdLst>
              <a:gd name="connsiteX0" fmla="*/ 7144 w 6572250"/>
              <a:gd name="connsiteY0" fmla="*/ 41396 h 3648075"/>
              <a:gd name="connsiteX1" fmla="*/ 6569869 w 6572250"/>
              <a:gd name="connsiteY1" fmla="*/ 3645656 h 3648075"/>
              <a:gd name="connsiteX2" fmla="*/ 7144 w 6572250"/>
              <a:gd name="connsiteY2" fmla="*/ 3645656 h 3648075"/>
              <a:gd name="connsiteX3" fmla="*/ 7144 w 6572250"/>
              <a:gd name="connsiteY3" fmla="*/ 41396 h 3648075"/>
            </a:gdLst>
            <a:ahLst/>
            <a:cxnLst>
              <a:cxn ang="0">
                <a:pos x="connsiteX0" y="connsiteY0"/>
              </a:cxn>
              <a:cxn ang="0">
                <a:pos x="connsiteX1" y="connsiteY1"/>
              </a:cxn>
              <a:cxn ang="0">
                <a:pos x="connsiteX2" y="connsiteY2"/>
              </a:cxn>
              <a:cxn ang="0">
                <a:pos x="connsiteX3" y="connsiteY3"/>
              </a:cxn>
            </a:cxnLst>
            <a:rect l="l" t="t" r="r" b="b"/>
            <a:pathLst>
              <a:path w="6572250" h="3648075">
                <a:moveTo>
                  <a:pt x="7144" y="41396"/>
                </a:moveTo>
                <a:cubicBezTo>
                  <a:pt x="7144" y="41396"/>
                  <a:pt x="3920966" y="-597732"/>
                  <a:pt x="6569869" y="3645656"/>
                </a:cubicBezTo>
                <a:lnTo>
                  <a:pt x="7144" y="3645656"/>
                </a:lnTo>
                <a:lnTo>
                  <a:pt x="7144" y="41396"/>
                </a:lnTo>
                <a:close/>
              </a:path>
            </a:pathLst>
          </a:custGeom>
          <a:solidFill>
            <a:srgbClr val="C8BE55"/>
          </a:solidFill>
          <a:ln w="9525" cap="flat">
            <a:no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8C00871E-BC21-4C00-B2C9-79CCA31DC517}"/>
              </a:ext>
            </a:extLst>
          </p:cNvPr>
          <p:cNvSpPr txBox="1"/>
          <p:nvPr/>
        </p:nvSpPr>
        <p:spPr>
          <a:xfrm>
            <a:off x="3645866" y="-29180"/>
            <a:ext cx="4900269" cy="796757"/>
          </a:xfrm>
          <a:prstGeom prst="rect">
            <a:avLst/>
          </a:prstGeom>
          <a:noFill/>
        </p:spPr>
        <p:txBody>
          <a:bodyPr wrap="square" rtlCol="0">
            <a:spAutoFit/>
          </a:bodyPr>
          <a:lstStyle/>
          <a:p>
            <a:pPr lvl="0" algn="ctr">
              <a:lnSpc>
                <a:spcPct val="120000"/>
              </a:lnSpc>
            </a:pPr>
            <a:r>
              <a:rPr lang="en-US" sz="2000" b="1">
                <a:solidFill>
                  <a:srgbClr val="8CA771"/>
                </a:solidFill>
                <a:latin typeface="Segoe UI Black" panose="020B0A02040204020203" pitchFamily="34" charset="0"/>
                <a:ea typeface="Segoe UI Black" panose="020B0A02040204020203" pitchFamily="34" charset="0"/>
              </a:rPr>
              <a:t>Ch</a:t>
            </a:r>
            <a:r>
              <a:rPr lang="vi-VN" sz="2000" b="1">
                <a:solidFill>
                  <a:srgbClr val="8CA771"/>
                </a:solidFill>
                <a:latin typeface="Segoe UI Black" panose="020B0A02040204020203" pitchFamily="34" charset="0"/>
                <a:ea typeface="Segoe UI Black" panose="020B0A02040204020203" pitchFamily="34" charset="0"/>
              </a:rPr>
              <a:t>ư</a:t>
            </a:r>
            <a:r>
              <a:rPr lang="en-US" sz="2000" b="1">
                <a:solidFill>
                  <a:srgbClr val="8CA771"/>
                </a:solidFill>
                <a:latin typeface="Segoe UI Black" panose="020B0A02040204020203" pitchFamily="34" charset="0"/>
                <a:ea typeface="Segoe UI Black" panose="020B0A02040204020203" pitchFamily="34" charset="0"/>
              </a:rPr>
              <a:t>ơng 2</a:t>
            </a:r>
            <a:endParaRPr lang="en-US" sz="1500" b="1">
              <a:solidFill>
                <a:srgbClr val="8CA771"/>
              </a:solidFill>
              <a:latin typeface="Segoe UI Black" panose="020B0A02040204020203" pitchFamily="34" charset="0"/>
              <a:ea typeface="Segoe UI Black" panose="020B0A02040204020203" pitchFamily="34" charset="0"/>
            </a:endParaRPr>
          </a:p>
          <a:p>
            <a:pPr algn="ctr">
              <a:lnSpc>
                <a:spcPct val="120000"/>
              </a:lnSpc>
            </a:pPr>
            <a:r>
              <a:rPr lang="en-US" sz="2000" b="1">
                <a:latin typeface="Segoe UI Black" panose="020B0A02040204020203" pitchFamily="34" charset="0"/>
                <a:ea typeface="Segoe UI Black" panose="020B0A02040204020203" pitchFamily="34" charset="0"/>
              </a:rPr>
              <a:t>NGHIÊN CỨU LÝ THUYẾT</a:t>
            </a:r>
          </a:p>
        </p:txBody>
      </p:sp>
      <p:cxnSp>
        <p:nvCxnSpPr>
          <p:cNvPr id="133" name="Straight Connector 132">
            <a:extLst>
              <a:ext uri="{FF2B5EF4-FFF2-40B4-BE49-F238E27FC236}">
                <a16:creationId xmlns:a16="http://schemas.microsoft.com/office/drawing/2014/main" id="{7E26F377-8AED-49DD-89E0-8683E290DFD6}"/>
              </a:ext>
            </a:extLst>
          </p:cNvPr>
          <p:cNvCxnSpPr>
            <a:cxnSpLocks/>
          </p:cNvCxnSpPr>
          <p:nvPr/>
        </p:nvCxnSpPr>
        <p:spPr>
          <a:xfrm>
            <a:off x="5135880" y="782852"/>
            <a:ext cx="1920240" cy="0"/>
          </a:xfrm>
          <a:prstGeom prst="line">
            <a:avLst/>
          </a:prstGeom>
          <a:ln w="76200" cap="rnd">
            <a:solidFill>
              <a:srgbClr val="422C1C"/>
            </a:solidFill>
            <a:round/>
          </a:ln>
        </p:spPr>
        <p:style>
          <a:lnRef idx="3">
            <a:schemeClr val="dk1"/>
          </a:lnRef>
          <a:fillRef idx="0">
            <a:schemeClr val="dk1"/>
          </a:fillRef>
          <a:effectRef idx="2">
            <a:schemeClr val="dk1"/>
          </a:effectRef>
          <a:fontRef idx="minor">
            <a:schemeClr val="tx1"/>
          </a:fontRef>
        </p:style>
      </p:cxnSp>
      <p:sp>
        <p:nvSpPr>
          <p:cNvPr id="173" name="TextBox 172">
            <a:extLst>
              <a:ext uri="{FF2B5EF4-FFF2-40B4-BE49-F238E27FC236}">
                <a16:creationId xmlns:a16="http://schemas.microsoft.com/office/drawing/2014/main" id="{CBAE81FC-7580-40A1-BAA5-AD9BF54F82A1}"/>
              </a:ext>
            </a:extLst>
          </p:cNvPr>
          <p:cNvSpPr txBox="1"/>
          <p:nvPr/>
        </p:nvSpPr>
        <p:spPr>
          <a:xfrm>
            <a:off x="-8463724" y="2122890"/>
            <a:ext cx="6250944" cy="3327065"/>
          </a:xfrm>
          <a:prstGeom prst="rect">
            <a:avLst/>
          </a:prstGeom>
          <a:noFill/>
        </p:spPr>
        <p:txBody>
          <a:bodyPr wrap="square" rtlCol="0">
            <a:spAutoFit/>
          </a:bodyPr>
          <a:lstStyle/>
          <a:p>
            <a:pPr algn="just"/>
            <a:r>
              <a:rPr lang="en-US" b="1"/>
              <a:t>Trong thời đại số hiện nay, việc phát triển một trang web bán hàng trực tuyến trở nên phổ biến và vần thiết. Vì vậy, việc sử dụng NodeJS để xây dựng một trang bán hàng trực tuyến là đề tài có tính cấp thiết và ứng dụng cao.</a:t>
            </a:r>
          </a:p>
          <a:p>
            <a:pPr algn="just">
              <a:lnSpc>
                <a:spcPct val="120000"/>
              </a:lnSpc>
              <a:spcBef>
                <a:spcPts val="600"/>
              </a:spcBef>
            </a:pPr>
            <a:r>
              <a:rPr lang="vi-VN" sz="1500" b="1">
                <a:latin typeface="Segoe UI" panose="020B0502040204020203" pitchFamily="34" charset="0"/>
                <a:ea typeface="Segoe UI Black" panose="020B0A02040204020203" pitchFamily="34" charset="0"/>
                <a:cs typeface="Segoe UI" panose="020B0502040204020203" pitchFamily="34" charset="0"/>
              </a:rPr>
              <a:t>Các</a:t>
            </a:r>
            <a:r>
              <a:rPr lang="en-US" sz="1500" b="1">
                <a:latin typeface="Segoe UI" panose="020B0502040204020203" pitchFamily="34" charset="0"/>
                <a:ea typeface="Segoe UI Black" panose="020B0A02040204020203" pitchFamily="34" charset="0"/>
                <a:cs typeface="Segoe UI" panose="020B0502040204020203" pitchFamily="34" charset="0"/>
              </a:rPr>
              <a:t> </a:t>
            </a:r>
            <a:r>
              <a:rPr lang="en-US" b="1"/>
              <a:t>công cụ như NodeJS, MongoDB sẽ là nền tảng để phát triển ứng dụng.</a:t>
            </a:r>
          </a:p>
          <a:p>
            <a:pPr algn="just"/>
            <a:r>
              <a:rPr lang="en-US" b="1"/>
              <a:t>Qua quá trình xây dựng và phát triển, tìm hiểu được cách hoạt động của ứng dụng web, mô hình MVC,  API tương tác với giao diện. </a:t>
            </a:r>
            <a:endParaRPr lang="en-US"/>
          </a:p>
          <a:p>
            <a:pPr algn="just"/>
            <a:r>
              <a:rPr lang="en-US" b="1"/>
              <a:t>Qua quá trình thực hiện, đã xây dựng được ứng dụng đáp ứng các chức năng cơ bản của một trang thương mại điện tử.</a:t>
            </a:r>
            <a:endParaRPr lang="en-US"/>
          </a:p>
        </p:txBody>
      </p:sp>
      <p:sp>
        <p:nvSpPr>
          <p:cNvPr id="349" name="Freeform: Shape 348">
            <a:extLst>
              <a:ext uri="{FF2B5EF4-FFF2-40B4-BE49-F238E27FC236}">
                <a16:creationId xmlns:a16="http://schemas.microsoft.com/office/drawing/2014/main" id="{9D90E10C-C78D-4730-AAA8-0A782E2B376C}"/>
              </a:ext>
            </a:extLst>
          </p:cNvPr>
          <p:cNvSpPr/>
          <p:nvPr/>
        </p:nvSpPr>
        <p:spPr>
          <a:xfrm>
            <a:off x="-831723" y="5654754"/>
            <a:ext cx="1670055" cy="1371455"/>
          </a:xfrm>
          <a:custGeom>
            <a:avLst/>
            <a:gdLst>
              <a:gd name="connsiteX0" fmla="*/ 7144 w 9153525"/>
              <a:gd name="connsiteY0" fmla="*/ 940630 h 7467600"/>
              <a:gd name="connsiteX1" fmla="*/ 2483644 w 9153525"/>
              <a:gd name="connsiteY1" fmla="*/ 7180 h 7467600"/>
              <a:gd name="connsiteX2" fmla="*/ 6770846 w 9153525"/>
              <a:gd name="connsiteY2" fmla="*/ 2501778 h 7467600"/>
              <a:gd name="connsiteX3" fmla="*/ 9151144 w 9153525"/>
              <a:gd name="connsiteY3" fmla="*/ 5064956 h 7467600"/>
              <a:gd name="connsiteX4" fmla="*/ 9046369 w 9153525"/>
              <a:gd name="connsiteY4" fmla="*/ 7465256 h 7467600"/>
              <a:gd name="connsiteX5" fmla="*/ 7144 w 9153525"/>
              <a:gd name="connsiteY5" fmla="*/ 7465256 h 7467600"/>
              <a:gd name="connsiteX6" fmla="*/ 7144 w 9153525"/>
              <a:gd name="connsiteY6" fmla="*/ 940630 h 746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3525" h="7467600">
                <a:moveTo>
                  <a:pt x="7144" y="940630"/>
                </a:moveTo>
                <a:cubicBezTo>
                  <a:pt x="7144" y="940630"/>
                  <a:pt x="921544" y="16705"/>
                  <a:pt x="2483644" y="7180"/>
                </a:cubicBezTo>
                <a:cubicBezTo>
                  <a:pt x="4045744" y="-2345"/>
                  <a:pt x="4599147" y="1852173"/>
                  <a:pt x="6770846" y="2501778"/>
                </a:cubicBezTo>
                <a:cubicBezTo>
                  <a:pt x="8942546" y="3151383"/>
                  <a:pt x="9151144" y="5064956"/>
                  <a:pt x="9151144" y="5064956"/>
                </a:cubicBezTo>
                <a:lnTo>
                  <a:pt x="9046369" y="7465256"/>
                </a:lnTo>
                <a:lnTo>
                  <a:pt x="7144" y="7465256"/>
                </a:lnTo>
                <a:lnTo>
                  <a:pt x="7144" y="940630"/>
                </a:lnTo>
                <a:close/>
              </a:path>
            </a:pathLst>
          </a:custGeom>
          <a:solidFill>
            <a:srgbClr val="8CA77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50" name="Freeform: Shape 349">
            <a:extLst>
              <a:ext uri="{FF2B5EF4-FFF2-40B4-BE49-F238E27FC236}">
                <a16:creationId xmlns:a16="http://schemas.microsoft.com/office/drawing/2014/main" id="{FD3FD86B-938A-445E-B126-253998687273}"/>
              </a:ext>
            </a:extLst>
          </p:cNvPr>
          <p:cNvSpPr/>
          <p:nvPr/>
        </p:nvSpPr>
        <p:spPr>
          <a:xfrm>
            <a:off x="382929" y="6213336"/>
            <a:ext cx="2147959" cy="1200023"/>
          </a:xfrm>
          <a:custGeom>
            <a:avLst/>
            <a:gdLst>
              <a:gd name="connsiteX0" fmla="*/ 3743801 w 11772900"/>
              <a:gd name="connsiteY0" fmla="*/ 631984 h 6534150"/>
              <a:gd name="connsiteX1" fmla="*/ 6979444 w 11772900"/>
              <a:gd name="connsiteY1" fmla="*/ 1588294 h 6534150"/>
              <a:gd name="connsiteX2" fmla="*/ 11768614 w 11772900"/>
              <a:gd name="connsiteY2" fmla="*/ 6531769 h 6534150"/>
              <a:gd name="connsiteX3" fmla="*/ 7144 w 11772900"/>
              <a:gd name="connsiteY3" fmla="*/ 6531769 h 6534150"/>
              <a:gd name="connsiteX4" fmla="*/ 7144 w 11772900"/>
              <a:gd name="connsiteY4" fmla="*/ 7144 h 653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72900" h="6534150">
                <a:moveTo>
                  <a:pt x="3743801" y="631984"/>
                </a:moveTo>
                <a:cubicBezTo>
                  <a:pt x="3743801" y="631984"/>
                  <a:pt x="5083017" y="1430179"/>
                  <a:pt x="6979444" y="1588294"/>
                </a:cubicBezTo>
                <a:cubicBezTo>
                  <a:pt x="9598819" y="1807369"/>
                  <a:pt x="11051381" y="4598194"/>
                  <a:pt x="11768614" y="6531769"/>
                </a:cubicBezTo>
                <a:lnTo>
                  <a:pt x="7144" y="6531769"/>
                </a:lnTo>
                <a:lnTo>
                  <a:pt x="7144" y="7144"/>
                </a:lnTo>
              </a:path>
            </a:pathLst>
          </a:custGeom>
          <a:solidFill>
            <a:srgbClr val="8CA771"/>
          </a:solid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9C918245-6095-4FB8-96E2-7D3D5C0B2FC4}"/>
              </a:ext>
            </a:extLst>
          </p:cNvPr>
          <p:cNvSpPr/>
          <p:nvPr/>
        </p:nvSpPr>
        <p:spPr>
          <a:xfrm>
            <a:off x="-828675" y="5881888"/>
            <a:ext cx="2267869" cy="976112"/>
          </a:xfrm>
          <a:custGeom>
            <a:avLst/>
            <a:gdLst>
              <a:gd name="connsiteX0" fmla="*/ 7144 w 12430125"/>
              <a:gd name="connsiteY0" fmla="*/ 7144 h 5314950"/>
              <a:gd name="connsiteX1" fmla="*/ 2626519 w 12430125"/>
              <a:gd name="connsiteY1" fmla="*/ 1268254 h 5314950"/>
              <a:gd name="connsiteX2" fmla="*/ 9151144 w 12430125"/>
              <a:gd name="connsiteY2" fmla="*/ 2173129 h 5314950"/>
              <a:gd name="connsiteX3" fmla="*/ 12427744 w 12430125"/>
              <a:gd name="connsiteY3" fmla="*/ 5316379 h 5314950"/>
              <a:gd name="connsiteX4" fmla="*/ 7144 w 12430125"/>
              <a:gd name="connsiteY4" fmla="*/ 5316379 h 5314950"/>
              <a:gd name="connsiteX5" fmla="*/ 7144 w 12430125"/>
              <a:gd name="connsiteY5" fmla="*/ 7144 h 531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30125" h="5314950">
                <a:moveTo>
                  <a:pt x="7144" y="7144"/>
                </a:moveTo>
                <a:cubicBezTo>
                  <a:pt x="7144" y="7144"/>
                  <a:pt x="673894" y="982504"/>
                  <a:pt x="2626519" y="1268254"/>
                </a:cubicBezTo>
                <a:cubicBezTo>
                  <a:pt x="4579144" y="1554004"/>
                  <a:pt x="7379494" y="1277779"/>
                  <a:pt x="9151144" y="2173129"/>
                </a:cubicBezTo>
                <a:cubicBezTo>
                  <a:pt x="10922794" y="3068479"/>
                  <a:pt x="12427744" y="5316379"/>
                  <a:pt x="12427744" y="5316379"/>
                </a:cubicBezTo>
                <a:lnTo>
                  <a:pt x="7144" y="5316379"/>
                </a:lnTo>
                <a:lnTo>
                  <a:pt x="7144" y="7144"/>
                </a:lnTo>
                <a:close/>
              </a:path>
            </a:pathLst>
          </a:custGeom>
          <a:solidFill>
            <a:srgbClr val="422C1C"/>
          </a:solidFill>
          <a:ln w="9525" cap="flat">
            <a:noFill/>
            <a:prstDash val="solid"/>
            <a:miter/>
          </a:ln>
        </p:spPr>
        <p:txBody>
          <a:bodyPr rtlCol="0" anchor="ctr"/>
          <a:lstStyle/>
          <a:p>
            <a:endParaRPr lang="en-US"/>
          </a:p>
        </p:txBody>
      </p:sp>
      <p:sp>
        <p:nvSpPr>
          <p:cNvPr id="36" name="Rectangle 35">
            <a:extLst>
              <a:ext uri="{FF2B5EF4-FFF2-40B4-BE49-F238E27FC236}">
                <a16:creationId xmlns:a16="http://schemas.microsoft.com/office/drawing/2014/main" id="{EC97E616-21F7-453A-BC28-B2A78BA3DDD4}"/>
              </a:ext>
            </a:extLst>
          </p:cNvPr>
          <p:cNvSpPr/>
          <p:nvPr/>
        </p:nvSpPr>
        <p:spPr>
          <a:xfrm>
            <a:off x="-13915137" y="1692795"/>
            <a:ext cx="5775005" cy="369332"/>
          </a:xfrm>
          <a:prstGeom prst="rect">
            <a:avLst/>
          </a:prstGeom>
        </p:spPr>
        <p:txBody>
          <a:bodyPr wrap="square">
            <a:spAutoFit/>
          </a:bodyPr>
          <a:lstStyle/>
          <a:p>
            <a:pPr algn="ctr"/>
            <a:r>
              <a:rPr lang="en-US" b="1">
                <a:solidFill>
                  <a:schemeClr val="bg1"/>
                </a:solidFill>
                <a:latin typeface="Segoe UI Black" panose="020B0A02040204020203" pitchFamily="34" charset="0"/>
                <a:ea typeface="Segoe UI Black" panose="020B0A02040204020203" pitchFamily="34" charset="0"/>
              </a:rPr>
              <a:t>2.3. Khảo sát dành cho nhà tuyển dụng năm 2022</a:t>
            </a:r>
          </a:p>
        </p:txBody>
      </p:sp>
      <p:sp>
        <p:nvSpPr>
          <p:cNvPr id="6" name="Oval 5">
            <a:extLst>
              <a:ext uri="{FF2B5EF4-FFF2-40B4-BE49-F238E27FC236}">
                <a16:creationId xmlns:a16="http://schemas.microsoft.com/office/drawing/2014/main" id="{E61F6C8A-CEEA-4890-A0A2-12A7447DA07D}"/>
              </a:ext>
            </a:extLst>
          </p:cNvPr>
          <p:cNvSpPr/>
          <p:nvPr/>
        </p:nvSpPr>
        <p:spPr>
          <a:xfrm>
            <a:off x="5135880" y="-21031200"/>
            <a:ext cx="1968710" cy="2235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0" name="Picture 189" descr="A logo of a company&#10;&#10;Description automatically generated">
            <a:extLst>
              <a:ext uri="{FF2B5EF4-FFF2-40B4-BE49-F238E27FC236}">
                <a16:creationId xmlns:a16="http://schemas.microsoft.com/office/drawing/2014/main" id="{925F940D-3451-404F-AC72-D471904EB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200" y="858366"/>
            <a:ext cx="1282801" cy="785829"/>
          </a:xfrm>
          <a:prstGeom prst="rect">
            <a:avLst/>
          </a:prstGeom>
        </p:spPr>
      </p:pic>
      <p:pic>
        <p:nvPicPr>
          <p:cNvPr id="191" name="Picture 2">
            <a:extLst>
              <a:ext uri="{FF2B5EF4-FFF2-40B4-BE49-F238E27FC236}">
                <a16:creationId xmlns:a16="http://schemas.microsoft.com/office/drawing/2014/main" id="{9BDA37A0-F62D-4DEE-8AE3-F8EF94FB23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76720" y="1606802"/>
            <a:ext cx="2008370" cy="541318"/>
          </a:xfrm>
          <a:prstGeom prst="rect">
            <a:avLst/>
          </a:prstGeom>
          <a:noFill/>
          <a:extLst>
            <a:ext uri="{909E8E84-426E-40DD-AFC4-6F175D3DCCD1}">
              <a14:hiddenFill xmlns:a14="http://schemas.microsoft.com/office/drawing/2010/main">
                <a:solidFill>
                  <a:srgbClr val="FFFFFF"/>
                </a:solidFill>
              </a14:hiddenFill>
            </a:ext>
          </a:extLst>
        </p:spPr>
      </p:pic>
      <p:pic>
        <p:nvPicPr>
          <p:cNvPr id="192" name="Picture 191" descr="A black and yellow logo&#10;&#10;Description automatically generated">
            <a:extLst>
              <a:ext uri="{FF2B5EF4-FFF2-40B4-BE49-F238E27FC236}">
                <a16:creationId xmlns:a16="http://schemas.microsoft.com/office/drawing/2014/main" id="{2BD01447-E9BF-4AAF-BE18-A42326953724}"/>
              </a:ext>
            </a:extLst>
          </p:cNvPr>
          <p:cNvPicPr>
            <a:picLocks noChangeAspect="1"/>
          </p:cNvPicPr>
          <p:nvPr/>
        </p:nvPicPr>
        <p:blipFill>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7200"/>
                    </a14:imgEffect>
                  </a14:imgLayer>
                </a14:imgProps>
              </a:ext>
              <a:ext uri="{28A0092B-C50C-407E-A947-70E740481C1C}">
                <a14:useLocalDpi xmlns:a14="http://schemas.microsoft.com/office/drawing/2010/main" val="0"/>
              </a:ext>
            </a:extLst>
          </a:blip>
          <a:stretch>
            <a:fillRect/>
          </a:stretch>
        </p:blipFill>
        <p:spPr>
          <a:xfrm>
            <a:off x="5245855" y="879641"/>
            <a:ext cx="1700290" cy="786384"/>
          </a:xfrm>
          <a:prstGeom prst="rect">
            <a:avLst/>
          </a:prstGeom>
        </p:spPr>
      </p:pic>
      <p:sp>
        <p:nvSpPr>
          <p:cNvPr id="9" name="Oval 8">
            <a:extLst>
              <a:ext uri="{FF2B5EF4-FFF2-40B4-BE49-F238E27FC236}">
                <a16:creationId xmlns:a16="http://schemas.microsoft.com/office/drawing/2014/main" id="{21ABC1F8-0F56-4F8C-96BB-B0340537B614}"/>
              </a:ext>
            </a:extLst>
          </p:cNvPr>
          <p:cNvSpPr/>
          <p:nvPr/>
        </p:nvSpPr>
        <p:spPr>
          <a:xfrm>
            <a:off x="5135880" y="2753360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5" name="Straight Connector 194">
            <a:extLst>
              <a:ext uri="{FF2B5EF4-FFF2-40B4-BE49-F238E27FC236}">
                <a16:creationId xmlns:a16="http://schemas.microsoft.com/office/drawing/2014/main" id="{D61A33A6-0D0B-42F3-9B98-F3C539AFD751}"/>
              </a:ext>
            </a:extLst>
          </p:cNvPr>
          <p:cNvCxnSpPr>
            <a:cxnSpLocks/>
          </p:cNvCxnSpPr>
          <p:nvPr/>
        </p:nvCxnSpPr>
        <p:spPr>
          <a:xfrm>
            <a:off x="-7200998" y="2309477"/>
            <a:ext cx="0" cy="731520"/>
          </a:xfrm>
          <a:prstGeom prst="line">
            <a:avLst/>
          </a:prstGeom>
          <a:ln w="25400" cap="rnd">
            <a:solidFill>
              <a:srgbClr val="8CA77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6D2C19ED-AA23-4871-AB4C-F3E30D0BAE6B}"/>
              </a:ext>
            </a:extLst>
          </p:cNvPr>
          <p:cNvGrpSpPr/>
          <p:nvPr/>
        </p:nvGrpSpPr>
        <p:grpSpPr>
          <a:xfrm>
            <a:off x="-7200998" y="2298869"/>
            <a:ext cx="4726349" cy="343620"/>
            <a:chOff x="749202" y="2298869"/>
            <a:chExt cx="4726349" cy="343620"/>
          </a:xfrm>
        </p:grpSpPr>
        <p:cxnSp>
          <p:nvCxnSpPr>
            <p:cNvPr id="196" name="Straight Connector 195">
              <a:extLst>
                <a:ext uri="{FF2B5EF4-FFF2-40B4-BE49-F238E27FC236}">
                  <a16:creationId xmlns:a16="http://schemas.microsoft.com/office/drawing/2014/main" id="{ADA41FA9-82A9-4E85-BE50-EDF3C6AE0996}"/>
                </a:ext>
              </a:extLst>
            </p:cNvPr>
            <p:cNvCxnSpPr>
              <a:cxnSpLocks/>
            </p:cNvCxnSpPr>
            <p:nvPr/>
          </p:nvCxnSpPr>
          <p:spPr>
            <a:xfrm>
              <a:off x="749202" y="2470679"/>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E8113B54-0C2A-4591-AD33-A5711D496F49}"/>
                </a:ext>
              </a:extLst>
            </p:cNvPr>
            <p:cNvSpPr txBox="1"/>
            <p:nvPr/>
          </p:nvSpPr>
          <p:spPr>
            <a:xfrm>
              <a:off x="1054872" y="2298869"/>
              <a:ext cx="4420679" cy="343620"/>
            </a:xfrm>
            <a:prstGeom prst="rect">
              <a:avLst/>
            </a:prstGeom>
            <a:noFill/>
          </p:spPr>
          <p:txBody>
            <a:bodyPr wrap="square" rtlCol="0">
              <a:spAutoFit/>
            </a:bodyPr>
            <a:lstStyle/>
            <a:p>
              <a:pPr lvl="0" algn="just">
                <a:lnSpc>
                  <a:spcPct val="120000"/>
                </a:lnSpc>
              </a:pPr>
              <a:r>
                <a:rPr lang="en-US" sz="1500" b="1">
                  <a:latin typeface="Segoe UI" panose="020B0502040204020203" pitchFamily="34" charset="0"/>
                  <a:ea typeface="Segoe UI Black" panose="020B0A02040204020203" pitchFamily="34" charset="0"/>
                  <a:cs typeface="Segoe UI" panose="020B0502040204020203" pitchFamily="34" charset="0"/>
                </a:rPr>
                <a:t>Ra đời vào năm 2009</a:t>
              </a:r>
            </a:p>
          </p:txBody>
        </p:sp>
      </p:grpSp>
      <p:grpSp>
        <p:nvGrpSpPr>
          <p:cNvPr id="13" name="Group 12">
            <a:extLst>
              <a:ext uri="{FF2B5EF4-FFF2-40B4-BE49-F238E27FC236}">
                <a16:creationId xmlns:a16="http://schemas.microsoft.com/office/drawing/2014/main" id="{702DFF0C-6DA3-44AC-BD2D-DF8FDA8C9E0A}"/>
              </a:ext>
            </a:extLst>
          </p:cNvPr>
          <p:cNvGrpSpPr/>
          <p:nvPr/>
        </p:nvGrpSpPr>
        <p:grpSpPr>
          <a:xfrm>
            <a:off x="-7200998" y="2544469"/>
            <a:ext cx="4726349" cy="400687"/>
            <a:chOff x="749202" y="2569193"/>
            <a:chExt cx="4726349" cy="400687"/>
          </a:xfrm>
        </p:grpSpPr>
        <p:cxnSp>
          <p:nvCxnSpPr>
            <p:cNvPr id="197" name="Straight Connector 196">
              <a:extLst>
                <a:ext uri="{FF2B5EF4-FFF2-40B4-BE49-F238E27FC236}">
                  <a16:creationId xmlns:a16="http://schemas.microsoft.com/office/drawing/2014/main" id="{A1C22E8B-310D-40A4-A516-C58790D32F71}"/>
                </a:ext>
              </a:extLst>
            </p:cNvPr>
            <p:cNvCxnSpPr>
              <a:cxnSpLocks/>
            </p:cNvCxnSpPr>
            <p:nvPr/>
          </p:nvCxnSpPr>
          <p:spPr>
            <a:xfrm>
              <a:off x="749202" y="2769536"/>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370ABC91-AFD7-4963-90E3-316B77EA541F}"/>
                </a:ext>
              </a:extLst>
            </p:cNvPr>
            <p:cNvSpPr txBox="1"/>
            <p:nvPr/>
          </p:nvSpPr>
          <p:spPr>
            <a:xfrm>
              <a:off x="1054872" y="2569193"/>
              <a:ext cx="4420679" cy="400687"/>
            </a:xfrm>
            <a:prstGeom prst="rect">
              <a:avLst/>
            </a:prstGeom>
            <a:noFill/>
          </p:spPr>
          <p:txBody>
            <a:bodyPr wrap="square" rtlCol="0">
              <a:spAutoFit/>
            </a:bodyPr>
            <a:lstStyle/>
            <a:p>
              <a:pPr lvl="0" algn="just">
                <a:lnSpc>
                  <a:spcPct val="120000"/>
                </a:lnSpc>
              </a:pPr>
              <a:r>
                <a:rPr lang="en-US" b="1"/>
                <a:t>Môi trường thực thi JavaScripts </a:t>
              </a:r>
              <a:endParaRPr lang="en-US" sz="1500" b="1">
                <a:latin typeface="Segoe UI" panose="020B0502040204020203" pitchFamily="34" charset="0"/>
                <a:ea typeface="Segoe UI Black" panose="020B0A02040204020203" pitchFamily="34" charset="0"/>
                <a:cs typeface="Segoe UI" panose="020B0502040204020203" pitchFamily="34" charset="0"/>
              </a:endParaRPr>
            </a:p>
          </p:txBody>
        </p:sp>
      </p:grpSp>
      <p:grpSp>
        <p:nvGrpSpPr>
          <p:cNvPr id="14" name="Group 13">
            <a:extLst>
              <a:ext uri="{FF2B5EF4-FFF2-40B4-BE49-F238E27FC236}">
                <a16:creationId xmlns:a16="http://schemas.microsoft.com/office/drawing/2014/main" id="{AC4F4264-92D8-418D-9A42-AE63911338AA}"/>
              </a:ext>
            </a:extLst>
          </p:cNvPr>
          <p:cNvGrpSpPr/>
          <p:nvPr/>
        </p:nvGrpSpPr>
        <p:grpSpPr>
          <a:xfrm>
            <a:off x="-7200998" y="2847137"/>
            <a:ext cx="4726349" cy="369332"/>
            <a:chOff x="749202" y="2847137"/>
            <a:chExt cx="4726349" cy="369332"/>
          </a:xfrm>
        </p:grpSpPr>
        <p:cxnSp>
          <p:nvCxnSpPr>
            <p:cNvPr id="199" name="Straight Connector 198">
              <a:extLst>
                <a:ext uri="{FF2B5EF4-FFF2-40B4-BE49-F238E27FC236}">
                  <a16:creationId xmlns:a16="http://schemas.microsoft.com/office/drawing/2014/main" id="{7C3F6514-E1C0-4018-9A10-6CE3F8B2B384}"/>
                </a:ext>
              </a:extLst>
            </p:cNvPr>
            <p:cNvCxnSpPr>
              <a:cxnSpLocks/>
            </p:cNvCxnSpPr>
            <p:nvPr/>
          </p:nvCxnSpPr>
          <p:spPr>
            <a:xfrm>
              <a:off x="749202" y="3031803"/>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38966272-9ED5-42D1-B236-8CB859355AC4}"/>
                </a:ext>
              </a:extLst>
            </p:cNvPr>
            <p:cNvSpPr txBox="1"/>
            <p:nvPr/>
          </p:nvSpPr>
          <p:spPr>
            <a:xfrm>
              <a:off x="1054872" y="2847137"/>
              <a:ext cx="4420679" cy="369332"/>
            </a:xfrm>
            <a:prstGeom prst="rect">
              <a:avLst/>
            </a:prstGeom>
            <a:noFill/>
          </p:spPr>
          <p:txBody>
            <a:bodyPr wrap="square" rtlCol="0">
              <a:spAutoFit/>
            </a:bodyPr>
            <a:lstStyle/>
            <a:p>
              <a:r>
                <a:rPr lang="en-US" b="1"/>
                <a:t>Dùng để phát triển web Server, web API</a:t>
              </a:r>
              <a:endParaRPr lang="en-US"/>
            </a:p>
          </p:txBody>
        </p:sp>
      </p:grpSp>
      <p:sp>
        <p:nvSpPr>
          <p:cNvPr id="205" name="Rectangle: Rounded Corners 204">
            <a:extLst>
              <a:ext uri="{FF2B5EF4-FFF2-40B4-BE49-F238E27FC236}">
                <a16:creationId xmlns:a16="http://schemas.microsoft.com/office/drawing/2014/main" id="{FB8284FE-EF50-4838-A7BE-F5CF478FC247}"/>
              </a:ext>
            </a:extLst>
          </p:cNvPr>
          <p:cNvSpPr/>
          <p:nvPr/>
        </p:nvSpPr>
        <p:spPr>
          <a:xfrm>
            <a:off x="-12531793" y="3350063"/>
            <a:ext cx="2958799" cy="388547"/>
          </a:xfrm>
          <a:prstGeom prst="roundRect">
            <a:avLst>
              <a:gd name="adj" fmla="val 19116"/>
            </a:avLst>
          </a:prstGeom>
          <a:solidFill>
            <a:srgbClr val="8CA771"/>
          </a:solidFill>
          <a:ln w="28575">
            <a:solidFill>
              <a:srgbClr val="422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Segoe UI Black" panose="020B0A02040204020203" pitchFamily="34" charset="0"/>
              <a:ea typeface="Segoe UI Black" panose="020B0A02040204020203" pitchFamily="34" charset="0"/>
            </a:endParaRPr>
          </a:p>
        </p:txBody>
      </p:sp>
      <p:sp>
        <p:nvSpPr>
          <p:cNvPr id="206" name="Rectangle 205">
            <a:extLst>
              <a:ext uri="{FF2B5EF4-FFF2-40B4-BE49-F238E27FC236}">
                <a16:creationId xmlns:a16="http://schemas.microsoft.com/office/drawing/2014/main" id="{B4BD4154-F2C5-48B3-BAB2-24D057896CEB}"/>
              </a:ext>
            </a:extLst>
          </p:cNvPr>
          <p:cNvSpPr/>
          <p:nvPr/>
        </p:nvSpPr>
        <p:spPr>
          <a:xfrm>
            <a:off x="-12334155" y="3359670"/>
            <a:ext cx="2563523" cy="369332"/>
          </a:xfrm>
          <a:prstGeom prst="rect">
            <a:avLst/>
          </a:prstGeom>
        </p:spPr>
        <p:txBody>
          <a:bodyPr wrap="none">
            <a:spAutoFit/>
          </a:bodyPr>
          <a:lstStyle/>
          <a:p>
            <a:pPr algn="ctr"/>
            <a:r>
              <a:rPr lang="en-US" b="1">
                <a:solidFill>
                  <a:schemeClr val="bg1"/>
                </a:solidFill>
                <a:latin typeface="Segoe UI Black" panose="020B0A02040204020203" pitchFamily="34" charset="0"/>
                <a:ea typeface="Segoe UI Black" panose="020B0A02040204020203" pitchFamily="34" charset="0"/>
              </a:rPr>
              <a:t>2.2. </a:t>
            </a:r>
            <a:r>
              <a:rPr lang="vi-VN" b="1">
                <a:solidFill>
                  <a:schemeClr val="bg1"/>
                </a:solidFill>
                <a:latin typeface="Segoe UI Black" panose="020B0A02040204020203" pitchFamily="34" charset="0"/>
                <a:ea typeface="Segoe UI Black" panose="020B0A02040204020203" pitchFamily="34" charset="0"/>
              </a:rPr>
              <a:t>Ư</a:t>
            </a:r>
            <a:r>
              <a:rPr lang="en-US" b="1">
                <a:solidFill>
                  <a:schemeClr val="bg1"/>
                </a:solidFill>
                <a:latin typeface="Segoe UI Black" panose="020B0A02040204020203" pitchFamily="34" charset="0"/>
                <a:ea typeface="Segoe UI Black" panose="020B0A02040204020203" pitchFamily="34" charset="0"/>
              </a:rPr>
              <a:t>u điểm NodeJS</a:t>
            </a:r>
          </a:p>
        </p:txBody>
      </p:sp>
      <p:cxnSp>
        <p:nvCxnSpPr>
          <p:cNvPr id="207" name="Straight Connector 206">
            <a:extLst>
              <a:ext uri="{FF2B5EF4-FFF2-40B4-BE49-F238E27FC236}">
                <a16:creationId xmlns:a16="http://schemas.microsoft.com/office/drawing/2014/main" id="{36EFCF8B-1C79-46ED-8001-F7140C2C424A}"/>
              </a:ext>
            </a:extLst>
          </p:cNvPr>
          <p:cNvCxnSpPr>
            <a:cxnSpLocks/>
          </p:cNvCxnSpPr>
          <p:nvPr/>
        </p:nvCxnSpPr>
        <p:spPr>
          <a:xfrm>
            <a:off x="-12406366" y="3976352"/>
            <a:ext cx="0" cy="731520"/>
          </a:xfrm>
          <a:prstGeom prst="line">
            <a:avLst/>
          </a:prstGeom>
          <a:ln w="25400" cap="rnd">
            <a:solidFill>
              <a:srgbClr val="8CA77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nvGrpSpPr>
          <p:cNvPr id="208" name="Group 207">
            <a:extLst>
              <a:ext uri="{FF2B5EF4-FFF2-40B4-BE49-F238E27FC236}">
                <a16:creationId xmlns:a16="http://schemas.microsoft.com/office/drawing/2014/main" id="{67D6FC85-1D27-4FA3-A9B4-1891C5D67522}"/>
              </a:ext>
            </a:extLst>
          </p:cNvPr>
          <p:cNvGrpSpPr/>
          <p:nvPr/>
        </p:nvGrpSpPr>
        <p:grpSpPr>
          <a:xfrm>
            <a:off x="-12661996" y="3965744"/>
            <a:ext cx="4726349" cy="343620"/>
            <a:chOff x="749202" y="2298869"/>
            <a:chExt cx="4726349" cy="343620"/>
          </a:xfrm>
        </p:grpSpPr>
        <p:cxnSp>
          <p:nvCxnSpPr>
            <p:cNvPr id="209" name="Straight Connector 208">
              <a:extLst>
                <a:ext uri="{FF2B5EF4-FFF2-40B4-BE49-F238E27FC236}">
                  <a16:creationId xmlns:a16="http://schemas.microsoft.com/office/drawing/2014/main" id="{1BD48ACF-A648-4F07-90EB-428A6C109CD8}"/>
                </a:ext>
              </a:extLst>
            </p:cNvPr>
            <p:cNvCxnSpPr>
              <a:cxnSpLocks/>
            </p:cNvCxnSpPr>
            <p:nvPr/>
          </p:nvCxnSpPr>
          <p:spPr>
            <a:xfrm>
              <a:off x="749202" y="2470679"/>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EECB19D9-2F8D-4022-B206-C227034D0FEB}"/>
                </a:ext>
              </a:extLst>
            </p:cNvPr>
            <p:cNvSpPr txBox="1"/>
            <p:nvPr/>
          </p:nvSpPr>
          <p:spPr>
            <a:xfrm>
              <a:off x="1054872" y="2298869"/>
              <a:ext cx="4420679" cy="343620"/>
            </a:xfrm>
            <a:prstGeom prst="rect">
              <a:avLst/>
            </a:prstGeom>
            <a:noFill/>
          </p:spPr>
          <p:txBody>
            <a:bodyPr wrap="square" rtlCol="0">
              <a:spAutoFit/>
            </a:bodyPr>
            <a:lstStyle/>
            <a:p>
              <a:pPr lvl="0" algn="just">
                <a:lnSpc>
                  <a:spcPct val="120000"/>
                </a:lnSpc>
              </a:pPr>
              <a:r>
                <a:rPr lang="en-US" sz="1500" b="1">
                  <a:latin typeface="Segoe UI" panose="020B0502040204020203" pitchFamily="34" charset="0"/>
                  <a:ea typeface="Segoe UI Black" panose="020B0A02040204020203" pitchFamily="34" charset="0"/>
                  <a:cs typeface="Segoe UI" panose="020B0502040204020203" pitchFamily="34" charset="0"/>
                </a:rPr>
                <a:t>Xử lý nhiều kết nối chỉ với một luồng </a:t>
              </a:r>
            </a:p>
          </p:txBody>
        </p:sp>
      </p:grpSp>
      <p:grpSp>
        <p:nvGrpSpPr>
          <p:cNvPr id="211" name="Group 210">
            <a:extLst>
              <a:ext uri="{FF2B5EF4-FFF2-40B4-BE49-F238E27FC236}">
                <a16:creationId xmlns:a16="http://schemas.microsoft.com/office/drawing/2014/main" id="{61B9B60F-7406-4055-9F64-CBB613E473D9}"/>
              </a:ext>
            </a:extLst>
          </p:cNvPr>
          <p:cNvGrpSpPr/>
          <p:nvPr/>
        </p:nvGrpSpPr>
        <p:grpSpPr>
          <a:xfrm>
            <a:off x="-12661996" y="4211344"/>
            <a:ext cx="4726349" cy="400687"/>
            <a:chOff x="749202" y="2569193"/>
            <a:chExt cx="4726349" cy="400687"/>
          </a:xfrm>
        </p:grpSpPr>
        <p:cxnSp>
          <p:nvCxnSpPr>
            <p:cNvPr id="212" name="Straight Connector 211">
              <a:extLst>
                <a:ext uri="{FF2B5EF4-FFF2-40B4-BE49-F238E27FC236}">
                  <a16:creationId xmlns:a16="http://schemas.microsoft.com/office/drawing/2014/main" id="{AC0FA516-6B59-403A-9784-868FAB790180}"/>
                </a:ext>
              </a:extLst>
            </p:cNvPr>
            <p:cNvCxnSpPr>
              <a:cxnSpLocks/>
            </p:cNvCxnSpPr>
            <p:nvPr/>
          </p:nvCxnSpPr>
          <p:spPr>
            <a:xfrm>
              <a:off x="749202" y="2769536"/>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06C6EF94-0A36-46BF-BE04-53C6BA10C2CF}"/>
                </a:ext>
              </a:extLst>
            </p:cNvPr>
            <p:cNvSpPr txBox="1"/>
            <p:nvPr/>
          </p:nvSpPr>
          <p:spPr>
            <a:xfrm>
              <a:off x="1054872" y="2569193"/>
              <a:ext cx="4420679" cy="400687"/>
            </a:xfrm>
            <a:prstGeom prst="rect">
              <a:avLst/>
            </a:prstGeom>
            <a:noFill/>
          </p:spPr>
          <p:txBody>
            <a:bodyPr wrap="square" rtlCol="0">
              <a:spAutoFit/>
            </a:bodyPr>
            <a:lstStyle/>
            <a:p>
              <a:pPr lvl="0" algn="just">
                <a:lnSpc>
                  <a:spcPct val="120000"/>
                </a:lnSpc>
              </a:pPr>
              <a:r>
                <a:rPr lang="en-US" b="1"/>
                <a:t>Tốc độ xử lý nhanh </a:t>
              </a:r>
              <a:endParaRPr lang="en-US" sz="1500" b="1">
                <a:latin typeface="Segoe UI" panose="020B0502040204020203" pitchFamily="34" charset="0"/>
                <a:ea typeface="Segoe UI Black" panose="020B0A02040204020203" pitchFamily="34" charset="0"/>
                <a:cs typeface="Segoe UI" panose="020B0502040204020203" pitchFamily="34" charset="0"/>
              </a:endParaRPr>
            </a:p>
          </p:txBody>
        </p:sp>
      </p:grpSp>
      <p:grpSp>
        <p:nvGrpSpPr>
          <p:cNvPr id="214" name="Group 213">
            <a:extLst>
              <a:ext uri="{FF2B5EF4-FFF2-40B4-BE49-F238E27FC236}">
                <a16:creationId xmlns:a16="http://schemas.microsoft.com/office/drawing/2014/main" id="{5A785495-B37F-44D6-941A-7AF0011F1C53}"/>
              </a:ext>
            </a:extLst>
          </p:cNvPr>
          <p:cNvGrpSpPr/>
          <p:nvPr/>
        </p:nvGrpSpPr>
        <p:grpSpPr>
          <a:xfrm>
            <a:off x="-12661996" y="4514012"/>
            <a:ext cx="4726349" cy="369332"/>
            <a:chOff x="749202" y="2847137"/>
            <a:chExt cx="4726349" cy="369332"/>
          </a:xfrm>
        </p:grpSpPr>
        <p:cxnSp>
          <p:nvCxnSpPr>
            <p:cNvPr id="215" name="Straight Connector 214">
              <a:extLst>
                <a:ext uri="{FF2B5EF4-FFF2-40B4-BE49-F238E27FC236}">
                  <a16:creationId xmlns:a16="http://schemas.microsoft.com/office/drawing/2014/main" id="{49E7B20D-3BE9-4955-8903-4A68F609E321}"/>
                </a:ext>
              </a:extLst>
            </p:cNvPr>
            <p:cNvCxnSpPr>
              <a:cxnSpLocks/>
            </p:cNvCxnSpPr>
            <p:nvPr/>
          </p:nvCxnSpPr>
          <p:spPr>
            <a:xfrm>
              <a:off x="749202" y="3031803"/>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16" name="TextBox 215">
              <a:extLst>
                <a:ext uri="{FF2B5EF4-FFF2-40B4-BE49-F238E27FC236}">
                  <a16:creationId xmlns:a16="http://schemas.microsoft.com/office/drawing/2014/main" id="{FDC542AC-6DDB-4DAF-A42D-5A3E9DB71D39}"/>
                </a:ext>
              </a:extLst>
            </p:cNvPr>
            <p:cNvSpPr txBox="1"/>
            <p:nvPr/>
          </p:nvSpPr>
          <p:spPr>
            <a:xfrm>
              <a:off x="1054872" y="2847137"/>
              <a:ext cx="4420679" cy="369332"/>
            </a:xfrm>
            <a:prstGeom prst="rect">
              <a:avLst/>
            </a:prstGeom>
            <a:noFill/>
          </p:spPr>
          <p:txBody>
            <a:bodyPr wrap="square" rtlCol="0">
              <a:spAutoFit/>
            </a:bodyPr>
            <a:lstStyle/>
            <a:p>
              <a:r>
                <a:rPr lang="en-US" b="1"/>
                <a:t>Dễ dàng mở rộng </a:t>
              </a:r>
              <a:endParaRPr lang="en-US"/>
            </a:p>
          </p:txBody>
        </p:sp>
      </p:grpSp>
      <p:pic>
        <p:nvPicPr>
          <p:cNvPr id="47" name="Picture 46">
            <a:extLst>
              <a:ext uri="{FF2B5EF4-FFF2-40B4-BE49-F238E27FC236}">
                <a16:creationId xmlns:a16="http://schemas.microsoft.com/office/drawing/2014/main" id="{43FB959F-5381-4903-A5C0-03B024D7ADC2}"/>
              </a:ext>
            </a:extLst>
          </p:cNvPr>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345973" y="2196444"/>
            <a:ext cx="5623126" cy="4604888"/>
          </a:xfrm>
          <a:prstGeom prst="rect">
            <a:avLst/>
          </a:prstGeom>
          <a:noFill/>
          <a:ln>
            <a:solidFill>
              <a:srgbClr val="FFFFFF"/>
            </a:solidFill>
          </a:ln>
        </p:spPr>
      </p:pic>
      <p:sp>
        <p:nvSpPr>
          <p:cNvPr id="48" name="Hexagon 47">
            <a:extLst>
              <a:ext uri="{FF2B5EF4-FFF2-40B4-BE49-F238E27FC236}">
                <a16:creationId xmlns:a16="http://schemas.microsoft.com/office/drawing/2014/main" id="{51635FC0-E919-405C-BD69-1C3CAD5C8DFC}"/>
              </a:ext>
            </a:extLst>
          </p:cNvPr>
          <p:cNvSpPr/>
          <p:nvPr/>
        </p:nvSpPr>
        <p:spPr>
          <a:xfrm>
            <a:off x="8267190" y="2939685"/>
            <a:ext cx="4922918" cy="4604887"/>
          </a:xfrm>
          <a:prstGeom prst="hexagon">
            <a:avLst/>
          </a:prstGeom>
          <a:solidFill>
            <a:srgbClr val="422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Off-page Connector 48">
            <a:extLst>
              <a:ext uri="{FF2B5EF4-FFF2-40B4-BE49-F238E27FC236}">
                <a16:creationId xmlns:a16="http://schemas.microsoft.com/office/drawing/2014/main" id="{807FFD06-6277-492F-97FF-F265BF551427}"/>
              </a:ext>
            </a:extLst>
          </p:cNvPr>
          <p:cNvSpPr/>
          <p:nvPr/>
        </p:nvSpPr>
        <p:spPr>
          <a:xfrm rot="5400000">
            <a:off x="7706979" y="710078"/>
            <a:ext cx="5168410" cy="6373188"/>
          </a:xfrm>
          <a:prstGeom prst="flowChartOffpageConnector">
            <a:avLst/>
          </a:prstGeom>
          <a:blipFill dpi="0" rotWithShape="0">
            <a:blip r:embed="rId9">
              <a:duotone>
                <a:prstClr val="black"/>
                <a:schemeClr val="accent6">
                  <a:tint val="45000"/>
                  <a:satMod val="400000"/>
                </a:schemeClr>
              </a:duotone>
              <a:extLst>
                <a:ext uri="{BEBA8EAE-BF5A-486C-A8C5-ECC9F3942E4B}">
                  <a14:imgProps xmlns:a14="http://schemas.microsoft.com/office/drawing/2010/main">
                    <a14:imgLayer r:embed="rId10">
                      <a14:imgEffect>
                        <a14:saturation sat="66000"/>
                      </a14:imgEffect>
                    </a14:imgLayer>
                  </a14:imgProps>
                </a:ext>
              </a:extLst>
            </a:blip>
            <a:srcRect/>
            <a:stretch>
              <a:fillRect l="-12821" t="-239" r="2313" b="239"/>
            </a:stretch>
          </a:blipFill>
          <a:ln w="76200">
            <a:solidFill>
              <a:srgbClr val="8CA77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Rounded Corners 49">
            <a:extLst>
              <a:ext uri="{FF2B5EF4-FFF2-40B4-BE49-F238E27FC236}">
                <a16:creationId xmlns:a16="http://schemas.microsoft.com/office/drawing/2014/main" id="{E3D08458-09FE-431D-9DD3-CE938F65FB35}"/>
              </a:ext>
            </a:extLst>
          </p:cNvPr>
          <p:cNvSpPr/>
          <p:nvPr/>
        </p:nvSpPr>
        <p:spPr>
          <a:xfrm>
            <a:off x="622006" y="1683188"/>
            <a:ext cx="3193844" cy="388547"/>
          </a:xfrm>
          <a:prstGeom prst="roundRect">
            <a:avLst>
              <a:gd name="adj" fmla="val 19116"/>
            </a:avLst>
          </a:prstGeom>
          <a:solidFill>
            <a:srgbClr val="8CA771"/>
          </a:solidFill>
          <a:ln w="28575">
            <a:solidFill>
              <a:srgbClr val="422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Segoe UI Black" panose="020B0A02040204020203" pitchFamily="34" charset="0"/>
              <a:ea typeface="Segoe UI Black" panose="020B0A02040204020203" pitchFamily="34" charset="0"/>
            </a:endParaRPr>
          </a:p>
        </p:txBody>
      </p:sp>
      <p:sp>
        <p:nvSpPr>
          <p:cNvPr id="51" name="Rectangle 50">
            <a:extLst>
              <a:ext uri="{FF2B5EF4-FFF2-40B4-BE49-F238E27FC236}">
                <a16:creationId xmlns:a16="http://schemas.microsoft.com/office/drawing/2014/main" id="{7E823D11-F773-4C66-994B-5C83151EE35C}"/>
              </a:ext>
            </a:extLst>
          </p:cNvPr>
          <p:cNvSpPr/>
          <p:nvPr/>
        </p:nvSpPr>
        <p:spPr>
          <a:xfrm>
            <a:off x="731785" y="1692795"/>
            <a:ext cx="2974286" cy="369332"/>
          </a:xfrm>
          <a:prstGeom prst="rect">
            <a:avLst/>
          </a:prstGeom>
        </p:spPr>
        <p:txBody>
          <a:bodyPr wrap="square">
            <a:spAutoFit/>
          </a:bodyPr>
          <a:lstStyle/>
          <a:p>
            <a:pPr algn="ctr"/>
            <a:r>
              <a:rPr lang="en-US" b="1">
                <a:solidFill>
                  <a:schemeClr val="bg1"/>
                </a:solidFill>
                <a:latin typeface="Segoe UI Black" panose="020B0A02040204020203" pitchFamily="34" charset="0"/>
                <a:ea typeface="Segoe UI Black" panose="020B0A02040204020203" pitchFamily="34" charset="0"/>
              </a:rPr>
              <a:t>2.4. Giới thiệu ExpressJS</a:t>
            </a:r>
          </a:p>
        </p:txBody>
      </p:sp>
      <p:cxnSp>
        <p:nvCxnSpPr>
          <p:cNvPr id="55" name="Straight Connector 54">
            <a:extLst>
              <a:ext uri="{FF2B5EF4-FFF2-40B4-BE49-F238E27FC236}">
                <a16:creationId xmlns:a16="http://schemas.microsoft.com/office/drawing/2014/main" id="{A8F4027F-A773-419E-99C9-DC17EFAECEEC}"/>
              </a:ext>
            </a:extLst>
          </p:cNvPr>
          <p:cNvCxnSpPr>
            <a:cxnSpLocks/>
          </p:cNvCxnSpPr>
          <p:nvPr/>
        </p:nvCxnSpPr>
        <p:spPr>
          <a:xfrm>
            <a:off x="749202" y="2309477"/>
            <a:ext cx="0" cy="1024128"/>
          </a:xfrm>
          <a:prstGeom prst="line">
            <a:avLst/>
          </a:prstGeom>
          <a:ln w="25400" cap="rnd">
            <a:solidFill>
              <a:srgbClr val="8CA77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A7DD94B-1EF0-4C8A-9581-46E75EBF75B0}"/>
              </a:ext>
            </a:extLst>
          </p:cNvPr>
          <p:cNvCxnSpPr>
            <a:cxnSpLocks/>
          </p:cNvCxnSpPr>
          <p:nvPr/>
        </p:nvCxnSpPr>
        <p:spPr>
          <a:xfrm>
            <a:off x="749202" y="2470679"/>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879D3B6-9737-46A6-912E-172A458A34B9}"/>
              </a:ext>
            </a:extLst>
          </p:cNvPr>
          <p:cNvSpPr txBox="1"/>
          <p:nvPr/>
        </p:nvSpPr>
        <p:spPr>
          <a:xfrm>
            <a:off x="1054872" y="2298869"/>
            <a:ext cx="4420679" cy="1174617"/>
          </a:xfrm>
          <a:prstGeom prst="rect">
            <a:avLst/>
          </a:prstGeom>
          <a:noFill/>
        </p:spPr>
        <p:txBody>
          <a:bodyPr wrap="square" rtlCol="0">
            <a:spAutoFit/>
          </a:bodyPr>
          <a:lstStyle/>
          <a:p>
            <a:pPr lvl="0" algn="just">
              <a:lnSpc>
                <a:spcPct val="120000"/>
              </a:lnSpc>
            </a:pPr>
            <a:r>
              <a:rPr lang="en-US" sz="1500" b="1">
                <a:latin typeface="Segoe UI" panose="020B0502040204020203" pitchFamily="34" charset="0"/>
                <a:ea typeface="Segoe UI Black" panose="020B0A02040204020203" pitchFamily="34" charset="0"/>
                <a:cs typeface="Segoe UI" panose="020B0502040204020203" pitchFamily="34" charset="0"/>
              </a:rPr>
              <a:t>Ra đời vào 22 tháng 5 năm 2010 </a:t>
            </a:r>
          </a:p>
          <a:p>
            <a:pPr lvl="0" algn="just">
              <a:lnSpc>
                <a:spcPct val="120000"/>
              </a:lnSpc>
            </a:pPr>
            <a:r>
              <a:rPr lang="en-US" sz="1500" b="1">
                <a:latin typeface="Segoe UI" panose="020B0502040204020203" pitchFamily="34" charset="0"/>
                <a:ea typeface="Segoe UI Black" panose="020B0A02040204020203" pitchFamily="34" charset="0"/>
                <a:cs typeface="Segoe UI" panose="020B0502040204020203" pitchFamily="34" charset="0"/>
              </a:rPr>
              <a:t>Là framework của NodeJS</a:t>
            </a:r>
          </a:p>
          <a:p>
            <a:pPr lvl="0" algn="just">
              <a:lnSpc>
                <a:spcPct val="120000"/>
              </a:lnSpc>
            </a:pPr>
            <a:r>
              <a:rPr lang="vi-VN" sz="1500" b="1">
                <a:latin typeface="Segoe UI" panose="020B0502040204020203" pitchFamily="34" charset="0"/>
                <a:ea typeface="Segoe UI Black" panose="020B0A02040204020203" pitchFamily="34" charset="0"/>
                <a:cs typeface="Segoe UI" panose="020B0502040204020203" pitchFamily="34" charset="0"/>
              </a:rPr>
              <a:t>Cung cấp các thư viện và tiện ích sẵn có</a:t>
            </a:r>
            <a:endParaRPr lang="en-US" sz="1500" b="1">
              <a:latin typeface="Segoe UI" panose="020B0502040204020203" pitchFamily="34" charset="0"/>
              <a:ea typeface="Segoe UI Black" panose="020B0A02040204020203" pitchFamily="34" charset="0"/>
              <a:cs typeface="Segoe UI" panose="020B0502040204020203" pitchFamily="34" charset="0"/>
            </a:endParaRPr>
          </a:p>
          <a:p>
            <a:pPr lvl="0" algn="just">
              <a:lnSpc>
                <a:spcPct val="120000"/>
              </a:lnSpc>
            </a:pPr>
            <a:r>
              <a:rPr lang="en-US" sz="1500" b="1">
                <a:latin typeface="Segoe UI" panose="020B0502040204020203" pitchFamily="34" charset="0"/>
                <a:ea typeface="Segoe UI Black" panose="020B0A02040204020203" pitchFamily="34" charset="0"/>
                <a:cs typeface="Segoe UI" panose="020B0502040204020203" pitchFamily="34" charset="0"/>
              </a:rPr>
              <a:t>Xây dựng web tĩnh, web động, web API</a:t>
            </a:r>
          </a:p>
        </p:txBody>
      </p:sp>
      <p:cxnSp>
        <p:nvCxnSpPr>
          <p:cNvPr id="72" name="Straight Connector 71">
            <a:extLst>
              <a:ext uri="{FF2B5EF4-FFF2-40B4-BE49-F238E27FC236}">
                <a16:creationId xmlns:a16="http://schemas.microsoft.com/office/drawing/2014/main" id="{6C51AE15-86B5-4F5E-8FF0-F4E62D5E6332}"/>
              </a:ext>
            </a:extLst>
          </p:cNvPr>
          <p:cNvCxnSpPr>
            <a:cxnSpLocks/>
          </p:cNvCxnSpPr>
          <p:nvPr/>
        </p:nvCxnSpPr>
        <p:spPr>
          <a:xfrm>
            <a:off x="749202" y="2755087"/>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C7A733D-30D6-42FB-8C4A-0F559CC9F324}"/>
              </a:ext>
            </a:extLst>
          </p:cNvPr>
          <p:cNvCxnSpPr>
            <a:cxnSpLocks/>
          </p:cNvCxnSpPr>
          <p:nvPr/>
        </p:nvCxnSpPr>
        <p:spPr>
          <a:xfrm>
            <a:off x="749202" y="3039495"/>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8AEA06B-2CD8-418B-80F8-B5D6C5AF7A71}"/>
              </a:ext>
            </a:extLst>
          </p:cNvPr>
          <p:cNvCxnSpPr>
            <a:cxnSpLocks/>
          </p:cNvCxnSpPr>
          <p:nvPr/>
        </p:nvCxnSpPr>
        <p:spPr>
          <a:xfrm>
            <a:off x="749202" y="3323903"/>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75" name="Rectangle: Rounded Corners 74">
            <a:extLst>
              <a:ext uri="{FF2B5EF4-FFF2-40B4-BE49-F238E27FC236}">
                <a16:creationId xmlns:a16="http://schemas.microsoft.com/office/drawing/2014/main" id="{619E793A-7D04-4E35-A75F-0D3F4E1B567B}"/>
              </a:ext>
            </a:extLst>
          </p:cNvPr>
          <p:cNvSpPr/>
          <p:nvPr/>
        </p:nvSpPr>
        <p:spPr>
          <a:xfrm>
            <a:off x="623768" y="3571051"/>
            <a:ext cx="3191256" cy="388547"/>
          </a:xfrm>
          <a:prstGeom prst="roundRect">
            <a:avLst>
              <a:gd name="adj" fmla="val 19116"/>
            </a:avLst>
          </a:prstGeom>
          <a:solidFill>
            <a:srgbClr val="8CA771"/>
          </a:solidFill>
          <a:ln w="28575">
            <a:solidFill>
              <a:srgbClr val="422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Segoe UI Black" panose="020B0A02040204020203" pitchFamily="34" charset="0"/>
              <a:ea typeface="Segoe UI Black" panose="020B0A02040204020203" pitchFamily="34" charset="0"/>
            </a:endParaRPr>
          </a:p>
        </p:txBody>
      </p:sp>
      <p:sp>
        <p:nvSpPr>
          <p:cNvPr id="76" name="Rectangle 75">
            <a:extLst>
              <a:ext uri="{FF2B5EF4-FFF2-40B4-BE49-F238E27FC236}">
                <a16:creationId xmlns:a16="http://schemas.microsoft.com/office/drawing/2014/main" id="{F67AF99D-FE54-4D24-B8EB-3FA2ABE631FE}"/>
              </a:ext>
            </a:extLst>
          </p:cNvPr>
          <p:cNvSpPr/>
          <p:nvPr/>
        </p:nvSpPr>
        <p:spPr>
          <a:xfrm>
            <a:off x="806990" y="3580658"/>
            <a:ext cx="2824812" cy="369332"/>
          </a:xfrm>
          <a:prstGeom prst="rect">
            <a:avLst/>
          </a:prstGeom>
        </p:spPr>
        <p:txBody>
          <a:bodyPr wrap="none">
            <a:spAutoFit/>
          </a:bodyPr>
          <a:lstStyle/>
          <a:p>
            <a:pPr algn="ctr"/>
            <a:r>
              <a:rPr lang="en-US" b="1">
                <a:solidFill>
                  <a:schemeClr val="bg1"/>
                </a:solidFill>
                <a:latin typeface="Segoe UI Black" panose="020B0A02040204020203" pitchFamily="34" charset="0"/>
                <a:ea typeface="Segoe UI Black" panose="020B0A02040204020203" pitchFamily="34" charset="0"/>
              </a:rPr>
              <a:t>2.5. Ưu điểm ExpressJS</a:t>
            </a:r>
          </a:p>
        </p:txBody>
      </p:sp>
      <p:cxnSp>
        <p:nvCxnSpPr>
          <p:cNvPr id="77" name="Straight Connector 76">
            <a:extLst>
              <a:ext uri="{FF2B5EF4-FFF2-40B4-BE49-F238E27FC236}">
                <a16:creationId xmlns:a16="http://schemas.microsoft.com/office/drawing/2014/main" id="{A03F82DE-EFFC-43F5-A0A3-70F3404B0407}"/>
              </a:ext>
            </a:extLst>
          </p:cNvPr>
          <p:cNvCxnSpPr>
            <a:cxnSpLocks/>
          </p:cNvCxnSpPr>
          <p:nvPr/>
        </p:nvCxnSpPr>
        <p:spPr>
          <a:xfrm>
            <a:off x="749196" y="4197340"/>
            <a:ext cx="0" cy="1024128"/>
          </a:xfrm>
          <a:prstGeom prst="line">
            <a:avLst/>
          </a:prstGeom>
          <a:ln w="25400" cap="rnd">
            <a:solidFill>
              <a:srgbClr val="8CA77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10BB56C-F044-4FE0-AC7D-F53981A1609E}"/>
              </a:ext>
            </a:extLst>
          </p:cNvPr>
          <p:cNvCxnSpPr>
            <a:cxnSpLocks/>
          </p:cNvCxnSpPr>
          <p:nvPr/>
        </p:nvCxnSpPr>
        <p:spPr>
          <a:xfrm>
            <a:off x="749196" y="4358542"/>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AE1BB39E-81EF-4A32-A458-B33E85FD6DB5}"/>
              </a:ext>
            </a:extLst>
          </p:cNvPr>
          <p:cNvSpPr txBox="1"/>
          <p:nvPr/>
        </p:nvSpPr>
        <p:spPr>
          <a:xfrm>
            <a:off x="1054866" y="4186732"/>
            <a:ext cx="4420679" cy="1174617"/>
          </a:xfrm>
          <a:prstGeom prst="rect">
            <a:avLst/>
          </a:prstGeom>
          <a:noFill/>
        </p:spPr>
        <p:txBody>
          <a:bodyPr wrap="square" rtlCol="0">
            <a:spAutoFit/>
          </a:bodyPr>
          <a:lstStyle/>
          <a:p>
            <a:pPr lvl="0" algn="just">
              <a:lnSpc>
                <a:spcPct val="120000"/>
              </a:lnSpc>
            </a:pPr>
            <a:r>
              <a:rPr lang="en-US" sz="1500" b="1">
                <a:latin typeface="Segoe UI" panose="020B0502040204020203" pitchFamily="34" charset="0"/>
                <a:ea typeface="Segoe UI Black" panose="020B0A02040204020203" pitchFamily="34" charset="0"/>
                <a:cs typeface="Segoe UI" panose="020B0502040204020203" pitchFamily="34" charset="0"/>
              </a:rPr>
              <a:t>Tốc độ xử lí nhanh </a:t>
            </a:r>
          </a:p>
          <a:p>
            <a:pPr lvl="0" algn="just">
              <a:lnSpc>
                <a:spcPct val="120000"/>
              </a:lnSpc>
            </a:pPr>
            <a:r>
              <a:rPr lang="vi-VN" sz="1500" b="1">
                <a:latin typeface="Segoe UI" panose="020B0502040204020203" pitchFamily="34" charset="0"/>
                <a:ea typeface="Segoe UI Black" panose="020B0A02040204020203" pitchFamily="34" charset="0"/>
                <a:cs typeface="Segoe UI" panose="020B0502040204020203" pitchFamily="34" charset="0"/>
              </a:rPr>
              <a:t>Hỗ trợ thư viện rộng rãi</a:t>
            </a:r>
            <a:endParaRPr lang="en-US" sz="1500" b="1">
              <a:latin typeface="Segoe UI" panose="020B0502040204020203" pitchFamily="34" charset="0"/>
              <a:ea typeface="Segoe UI Black" panose="020B0A02040204020203" pitchFamily="34" charset="0"/>
              <a:cs typeface="Segoe UI" panose="020B0502040204020203" pitchFamily="34" charset="0"/>
            </a:endParaRPr>
          </a:p>
          <a:p>
            <a:pPr lvl="0" algn="just">
              <a:lnSpc>
                <a:spcPct val="120000"/>
              </a:lnSpc>
            </a:pPr>
            <a:r>
              <a:rPr lang="en-US" sz="1500" b="1">
                <a:latin typeface="Segoe UI" panose="020B0502040204020203" pitchFamily="34" charset="0"/>
                <a:ea typeface="Segoe UI Black" panose="020B0A02040204020203" pitchFamily="34" charset="0"/>
                <a:cs typeface="Segoe UI" panose="020B0502040204020203" pitchFamily="34" charset="0"/>
              </a:rPr>
              <a:t>Cộng đồng lớn mạnh</a:t>
            </a:r>
          </a:p>
          <a:p>
            <a:pPr lvl="0" algn="just">
              <a:lnSpc>
                <a:spcPct val="120000"/>
              </a:lnSpc>
            </a:pPr>
            <a:r>
              <a:rPr lang="en-US" sz="1500" b="1">
                <a:latin typeface="Segoe UI" panose="020B0502040204020203" pitchFamily="34" charset="0"/>
                <a:ea typeface="Segoe UI Black" panose="020B0A02040204020203" pitchFamily="34" charset="0"/>
                <a:cs typeface="Segoe UI" panose="020B0502040204020203" pitchFamily="34" charset="0"/>
              </a:rPr>
              <a:t>Dễ học</a:t>
            </a:r>
          </a:p>
        </p:txBody>
      </p:sp>
      <p:cxnSp>
        <p:nvCxnSpPr>
          <p:cNvPr id="80" name="Straight Connector 79">
            <a:extLst>
              <a:ext uri="{FF2B5EF4-FFF2-40B4-BE49-F238E27FC236}">
                <a16:creationId xmlns:a16="http://schemas.microsoft.com/office/drawing/2014/main" id="{13881392-C397-4DC0-BAC3-05635EA1016A}"/>
              </a:ext>
            </a:extLst>
          </p:cNvPr>
          <p:cNvCxnSpPr>
            <a:cxnSpLocks/>
          </p:cNvCxnSpPr>
          <p:nvPr/>
        </p:nvCxnSpPr>
        <p:spPr>
          <a:xfrm>
            <a:off x="749196" y="4642950"/>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3E33904-00EA-46A0-BE04-A1204F9D4549}"/>
              </a:ext>
            </a:extLst>
          </p:cNvPr>
          <p:cNvCxnSpPr>
            <a:cxnSpLocks/>
          </p:cNvCxnSpPr>
          <p:nvPr/>
        </p:nvCxnSpPr>
        <p:spPr>
          <a:xfrm>
            <a:off x="749196" y="4927358"/>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99207C72-B204-4B02-9127-5C4B9BABA37A}"/>
              </a:ext>
            </a:extLst>
          </p:cNvPr>
          <p:cNvCxnSpPr>
            <a:cxnSpLocks/>
          </p:cNvCxnSpPr>
          <p:nvPr/>
        </p:nvCxnSpPr>
        <p:spPr>
          <a:xfrm>
            <a:off x="749196" y="5211766"/>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6859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95"/>
                                        </p:tgtEl>
                                        <p:attrNameLst>
                                          <p:attrName>style.visibility</p:attrName>
                                        </p:attrNameLst>
                                      </p:cBhvr>
                                      <p:to>
                                        <p:strVal val="visible"/>
                                      </p:to>
                                    </p:set>
                                    <p:animEffect transition="in" filter="wipe(up)">
                                      <p:cBhvr>
                                        <p:cTn id="7" dur="500"/>
                                        <p:tgtEl>
                                          <p:spTgt spid="195"/>
                                        </p:tgtEl>
                                      </p:cBhvr>
                                    </p:animEffect>
                                  </p:childTnLst>
                                </p:cTn>
                              </p:par>
                              <p:par>
                                <p:cTn id="8" presetID="22" presetClass="entr" presetSubtype="1" fill="hold" nodeType="withEffect">
                                  <p:stCondLst>
                                    <p:cond delay="0"/>
                                  </p:stCondLst>
                                  <p:childTnLst>
                                    <p:set>
                                      <p:cBhvr>
                                        <p:cTn id="9" dur="1" fill="hold">
                                          <p:stCondLst>
                                            <p:cond delay="0"/>
                                          </p:stCondLst>
                                        </p:cTn>
                                        <p:tgtEl>
                                          <p:spTgt spid="207"/>
                                        </p:tgtEl>
                                        <p:attrNameLst>
                                          <p:attrName>style.visibility</p:attrName>
                                        </p:attrNameLst>
                                      </p:cBhvr>
                                      <p:to>
                                        <p:strVal val="visible"/>
                                      </p:to>
                                    </p:set>
                                    <p:animEffect transition="in" filter="wipe(up)">
                                      <p:cBhvr>
                                        <p:cTn id="10" dur="500"/>
                                        <p:tgtEl>
                                          <p:spTgt spid="20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par>
                                <p:cTn id="14" presetID="22" presetClass="entr" presetSubtype="1" fill="hold" nodeType="with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wipe(up)">
                                      <p:cBhvr>
                                        <p:cTn id="16" dur="500"/>
                                        <p:tgtEl>
                                          <p:spTgt spid="55"/>
                                        </p:tgtEl>
                                      </p:cBhvr>
                                    </p:animEffect>
                                  </p:childTnLst>
                                </p:cTn>
                              </p:par>
                              <p:par>
                                <p:cTn id="17" presetID="22" presetClass="entr" presetSubtype="1" fill="hold" nodeType="withEffect">
                                  <p:stCondLst>
                                    <p:cond delay="0"/>
                                  </p:stCondLst>
                                  <p:childTnLst>
                                    <p:set>
                                      <p:cBhvr>
                                        <p:cTn id="18" dur="1" fill="hold">
                                          <p:stCondLst>
                                            <p:cond delay="0"/>
                                          </p:stCondLst>
                                        </p:cTn>
                                        <p:tgtEl>
                                          <p:spTgt spid="77"/>
                                        </p:tgtEl>
                                        <p:attrNameLst>
                                          <p:attrName>style.visibility</p:attrName>
                                        </p:attrNameLst>
                                      </p:cBhvr>
                                      <p:to>
                                        <p:strVal val="visible"/>
                                      </p:to>
                                    </p:set>
                                    <p:animEffect transition="in" filter="wipe(up)">
                                      <p:cBhvr>
                                        <p:cTn id="19"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288D736-601C-45E8-8055-C73DEB2B60F4}"/>
              </a:ext>
            </a:extLst>
          </p:cNvPr>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915383" y="-3027850"/>
            <a:ext cx="14081760" cy="3794455"/>
          </a:xfrm>
          <a:prstGeom prst="rect">
            <a:avLst/>
          </a:prstGeom>
        </p:spPr>
      </p:pic>
      <p:sp>
        <p:nvSpPr>
          <p:cNvPr id="363" name="Freeform: Shape 362">
            <a:extLst>
              <a:ext uri="{FF2B5EF4-FFF2-40B4-BE49-F238E27FC236}">
                <a16:creationId xmlns:a16="http://schemas.microsoft.com/office/drawing/2014/main" id="{E29B860E-467A-4B62-95DA-1F18486EC154}"/>
              </a:ext>
            </a:extLst>
          </p:cNvPr>
          <p:cNvSpPr/>
          <p:nvPr/>
        </p:nvSpPr>
        <p:spPr>
          <a:xfrm>
            <a:off x="1919100" y="5896432"/>
            <a:ext cx="692236" cy="704227"/>
          </a:xfrm>
          <a:custGeom>
            <a:avLst/>
            <a:gdLst>
              <a:gd name="connsiteX0" fmla="*/ 9088 w 638175"/>
              <a:gd name="connsiteY0" fmla="*/ 364724 h 647700"/>
              <a:gd name="connsiteX1" fmla="*/ 142438 w 638175"/>
              <a:gd name="connsiteY1" fmla="*/ 50399 h 647700"/>
              <a:gd name="connsiteX2" fmla="*/ 542488 w 638175"/>
              <a:gd name="connsiteY2" fmla="*/ 88499 h 647700"/>
              <a:gd name="connsiteX3" fmla="*/ 628213 w 638175"/>
              <a:gd name="connsiteY3" fmla="*/ 374249 h 647700"/>
              <a:gd name="connsiteX4" fmla="*/ 371038 w 638175"/>
              <a:gd name="connsiteY4" fmla="*/ 640949 h 647700"/>
              <a:gd name="connsiteX5" fmla="*/ 94813 w 638175"/>
              <a:gd name="connsiteY5" fmla="*/ 564749 h 647700"/>
              <a:gd name="connsiteX6" fmla="*/ 9088 w 638175"/>
              <a:gd name="connsiteY6" fmla="*/ 364724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175" h="647700">
                <a:moveTo>
                  <a:pt x="9088" y="364724"/>
                </a:moveTo>
                <a:cubicBezTo>
                  <a:pt x="9088" y="364724"/>
                  <a:pt x="-19487" y="136124"/>
                  <a:pt x="142438" y="50399"/>
                </a:cubicBezTo>
                <a:cubicBezTo>
                  <a:pt x="304363" y="-35326"/>
                  <a:pt x="494863" y="21824"/>
                  <a:pt x="542488" y="88499"/>
                </a:cubicBezTo>
                <a:cubicBezTo>
                  <a:pt x="590113" y="155174"/>
                  <a:pt x="666313" y="250424"/>
                  <a:pt x="628213" y="374249"/>
                </a:cubicBezTo>
                <a:cubicBezTo>
                  <a:pt x="590113" y="498074"/>
                  <a:pt x="475813" y="631424"/>
                  <a:pt x="371038" y="640949"/>
                </a:cubicBezTo>
                <a:cubicBezTo>
                  <a:pt x="266263" y="650474"/>
                  <a:pt x="142438" y="612374"/>
                  <a:pt x="94813" y="564749"/>
                </a:cubicBezTo>
                <a:cubicBezTo>
                  <a:pt x="47188" y="517124"/>
                  <a:pt x="18613" y="459974"/>
                  <a:pt x="9088" y="364724"/>
                </a:cubicBezTo>
                <a:close/>
              </a:path>
            </a:pathLst>
          </a:custGeom>
          <a:solidFill>
            <a:srgbClr val="8CA771"/>
          </a:solidFill>
          <a:ln w="952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9BBC0331-FD04-4716-8B75-0F1AD8C20412}"/>
              </a:ext>
            </a:extLst>
          </p:cNvPr>
          <p:cNvSpPr/>
          <p:nvPr/>
        </p:nvSpPr>
        <p:spPr>
          <a:xfrm>
            <a:off x="1876305" y="6117028"/>
            <a:ext cx="526926" cy="528170"/>
          </a:xfrm>
          <a:custGeom>
            <a:avLst/>
            <a:gdLst>
              <a:gd name="connsiteX0" fmla="*/ 8675 w 485775"/>
              <a:gd name="connsiteY0" fmla="*/ 276135 h 485775"/>
              <a:gd name="connsiteX1" fmla="*/ 108687 w 485775"/>
              <a:gd name="connsiteY1" fmla="*/ 39915 h 485775"/>
              <a:gd name="connsiteX2" fmla="*/ 409678 w 485775"/>
              <a:gd name="connsiteY2" fmla="*/ 68490 h 485775"/>
              <a:gd name="connsiteX3" fmla="*/ 474448 w 485775"/>
              <a:gd name="connsiteY3" fmla="*/ 283755 h 485775"/>
              <a:gd name="connsiteX4" fmla="*/ 281091 w 485775"/>
              <a:gd name="connsiteY4" fmla="*/ 484732 h 485775"/>
              <a:gd name="connsiteX5" fmla="*/ 73445 w 485775"/>
              <a:gd name="connsiteY5" fmla="*/ 427582 h 485775"/>
              <a:gd name="connsiteX6" fmla="*/ 8675 w 485775"/>
              <a:gd name="connsiteY6" fmla="*/ 276135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775" h="485775">
                <a:moveTo>
                  <a:pt x="8675" y="276135"/>
                </a:moveTo>
                <a:cubicBezTo>
                  <a:pt x="8675" y="276135"/>
                  <a:pt x="-13232" y="103732"/>
                  <a:pt x="108687" y="39915"/>
                </a:cubicBezTo>
                <a:cubicBezTo>
                  <a:pt x="230608" y="-24855"/>
                  <a:pt x="373483" y="18007"/>
                  <a:pt x="409678" y="68490"/>
                </a:cubicBezTo>
                <a:cubicBezTo>
                  <a:pt x="445873" y="118972"/>
                  <a:pt x="503023" y="190410"/>
                  <a:pt x="474448" y="283755"/>
                </a:cubicBezTo>
                <a:cubicBezTo>
                  <a:pt x="445873" y="377100"/>
                  <a:pt x="360148" y="477112"/>
                  <a:pt x="281091" y="484732"/>
                </a:cubicBezTo>
                <a:cubicBezTo>
                  <a:pt x="202033" y="492352"/>
                  <a:pt x="108687" y="462825"/>
                  <a:pt x="73445" y="427582"/>
                </a:cubicBezTo>
                <a:cubicBezTo>
                  <a:pt x="37250" y="390435"/>
                  <a:pt x="15343" y="347572"/>
                  <a:pt x="8675" y="276135"/>
                </a:cubicBezTo>
                <a:close/>
              </a:path>
            </a:pathLst>
          </a:custGeom>
          <a:solidFill>
            <a:srgbClr val="422C1C"/>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65" name="Freeform: Shape 364">
            <a:extLst>
              <a:ext uri="{FF2B5EF4-FFF2-40B4-BE49-F238E27FC236}">
                <a16:creationId xmlns:a16="http://schemas.microsoft.com/office/drawing/2014/main" id="{6448AFB3-A6D3-4F64-A6FF-6E9987948212}"/>
              </a:ext>
            </a:extLst>
          </p:cNvPr>
          <p:cNvSpPr/>
          <p:nvPr/>
        </p:nvSpPr>
        <p:spPr>
          <a:xfrm>
            <a:off x="2227981" y="6186834"/>
            <a:ext cx="464934" cy="466032"/>
          </a:xfrm>
          <a:custGeom>
            <a:avLst/>
            <a:gdLst>
              <a:gd name="connsiteX0" fmla="*/ 8446 w 428625"/>
              <a:gd name="connsiteY0" fmla="*/ 244563 h 428625"/>
              <a:gd name="connsiteX1" fmla="*/ 97029 w 428625"/>
              <a:gd name="connsiteY1" fmla="*/ 35965 h 428625"/>
              <a:gd name="connsiteX2" fmla="*/ 362777 w 428625"/>
              <a:gd name="connsiteY2" fmla="*/ 61683 h 428625"/>
              <a:gd name="connsiteX3" fmla="*/ 419927 w 428625"/>
              <a:gd name="connsiteY3" fmla="*/ 251231 h 428625"/>
              <a:gd name="connsiteX4" fmla="*/ 249429 w 428625"/>
              <a:gd name="connsiteY4" fmla="*/ 428395 h 428625"/>
              <a:gd name="connsiteX5" fmla="*/ 66548 w 428625"/>
              <a:gd name="connsiteY5" fmla="*/ 377913 h 428625"/>
              <a:gd name="connsiteX6" fmla="*/ 8446 w 428625"/>
              <a:gd name="connsiteY6" fmla="*/ 244563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8625" h="428625">
                <a:moveTo>
                  <a:pt x="8446" y="244563"/>
                </a:moveTo>
                <a:cubicBezTo>
                  <a:pt x="8446" y="244563"/>
                  <a:pt x="-10604" y="93115"/>
                  <a:pt x="97029" y="35965"/>
                </a:cubicBezTo>
                <a:cubicBezTo>
                  <a:pt x="204661" y="-21185"/>
                  <a:pt x="331344" y="16915"/>
                  <a:pt x="362777" y="61683"/>
                </a:cubicBezTo>
                <a:cubicBezTo>
                  <a:pt x="394208" y="105498"/>
                  <a:pt x="444691" y="169315"/>
                  <a:pt x="419927" y="251231"/>
                </a:cubicBezTo>
                <a:cubicBezTo>
                  <a:pt x="394208" y="333145"/>
                  <a:pt x="318961" y="421728"/>
                  <a:pt x="249429" y="428395"/>
                </a:cubicBezTo>
                <a:cubicBezTo>
                  <a:pt x="179896" y="435063"/>
                  <a:pt x="97981" y="409345"/>
                  <a:pt x="66548" y="377913"/>
                </a:cubicBezTo>
                <a:cubicBezTo>
                  <a:pt x="35116" y="346481"/>
                  <a:pt x="15114" y="307428"/>
                  <a:pt x="8446" y="244563"/>
                </a:cubicBezTo>
                <a:close/>
              </a:path>
            </a:pathLst>
          </a:custGeom>
          <a:solidFill>
            <a:srgbClr val="C8BE5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66" name="Freeform: Shape 365">
            <a:extLst>
              <a:ext uri="{FF2B5EF4-FFF2-40B4-BE49-F238E27FC236}">
                <a16:creationId xmlns:a16="http://schemas.microsoft.com/office/drawing/2014/main" id="{EDCFAFD3-7890-4189-86AF-9184B0F7CF96}"/>
              </a:ext>
            </a:extLst>
          </p:cNvPr>
          <p:cNvSpPr/>
          <p:nvPr/>
        </p:nvSpPr>
        <p:spPr>
          <a:xfrm>
            <a:off x="2267717" y="6287719"/>
            <a:ext cx="51659" cy="797433"/>
          </a:xfrm>
          <a:custGeom>
            <a:avLst/>
            <a:gdLst>
              <a:gd name="connsiteX0" fmla="*/ 26194 w 47625"/>
              <a:gd name="connsiteY0" fmla="*/ 731044 h 733425"/>
              <a:gd name="connsiteX1" fmla="*/ 26194 w 47625"/>
              <a:gd name="connsiteY1" fmla="*/ 731044 h 733425"/>
              <a:gd name="connsiteX2" fmla="*/ 7144 w 47625"/>
              <a:gd name="connsiteY2" fmla="*/ 711994 h 733425"/>
              <a:gd name="connsiteX3" fmla="*/ 7144 w 47625"/>
              <a:gd name="connsiteY3" fmla="*/ 7144 h 733425"/>
              <a:gd name="connsiteX4" fmla="*/ 7144 w 47625"/>
              <a:gd name="connsiteY4" fmla="*/ 7144 h 733425"/>
              <a:gd name="connsiteX5" fmla="*/ 45244 w 47625"/>
              <a:gd name="connsiteY5" fmla="*/ 241459 h 733425"/>
              <a:gd name="connsiteX6" fmla="*/ 45244 w 47625"/>
              <a:gd name="connsiteY6" fmla="*/ 711994 h 733425"/>
              <a:gd name="connsiteX7" fmla="*/ 26194 w 47625"/>
              <a:gd name="connsiteY7" fmla="*/ 731044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733425">
                <a:moveTo>
                  <a:pt x="26194" y="731044"/>
                </a:moveTo>
                <a:lnTo>
                  <a:pt x="26194" y="731044"/>
                </a:lnTo>
                <a:cubicBezTo>
                  <a:pt x="15716" y="731044"/>
                  <a:pt x="7144" y="722471"/>
                  <a:pt x="7144" y="711994"/>
                </a:cubicBezTo>
                <a:lnTo>
                  <a:pt x="7144" y="7144"/>
                </a:lnTo>
                <a:lnTo>
                  <a:pt x="7144" y="7144"/>
                </a:lnTo>
                <a:cubicBezTo>
                  <a:pt x="31909" y="82391"/>
                  <a:pt x="45244" y="162401"/>
                  <a:pt x="45244" y="241459"/>
                </a:cubicBezTo>
                <a:lnTo>
                  <a:pt x="45244" y="711994"/>
                </a:lnTo>
                <a:cubicBezTo>
                  <a:pt x="45244" y="722471"/>
                  <a:pt x="36671" y="731044"/>
                  <a:pt x="26194" y="731044"/>
                </a:cubicBezTo>
                <a:close/>
              </a:path>
            </a:pathLst>
          </a:custGeom>
          <a:solidFill>
            <a:schemeClr val="accent1">
              <a:lumMod val="20000"/>
              <a:lumOff val="80000"/>
            </a:schemeClr>
          </a:solidFill>
          <a:ln w="9525"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BD4C246C-5438-4281-803B-E55EB282FA4D}"/>
              </a:ext>
            </a:extLst>
          </p:cNvPr>
          <p:cNvSpPr/>
          <p:nvPr/>
        </p:nvSpPr>
        <p:spPr>
          <a:xfrm>
            <a:off x="1979218" y="6264506"/>
            <a:ext cx="299625" cy="248551"/>
          </a:xfrm>
          <a:custGeom>
            <a:avLst/>
            <a:gdLst>
              <a:gd name="connsiteX0" fmla="*/ 7144 w 276225"/>
              <a:gd name="connsiteY0" fmla="*/ 7144 h 228600"/>
              <a:gd name="connsiteX1" fmla="*/ 273844 w 276225"/>
              <a:gd name="connsiteY1" fmla="*/ 223361 h 228600"/>
              <a:gd name="connsiteX2" fmla="*/ 273844 w 276225"/>
              <a:gd name="connsiteY2" fmla="*/ 170021 h 228600"/>
              <a:gd name="connsiteX3" fmla="*/ 7144 w 276225"/>
              <a:gd name="connsiteY3" fmla="*/ 7144 h 228600"/>
            </a:gdLst>
            <a:ahLst/>
            <a:cxnLst>
              <a:cxn ang="0">
                <a:pos x="connsiteX0" y="connsiteY0"/>
              </a:cxn>
              <a:cxn ang="0">
                <a:pos x="connsiteX1" y="connsiteY1"/>
              </a:cxn>
              <a:cxn ang="0">
                <a:pos x="connsiteX2" y="connsiteY2"/>
              </a:cxn>
              <a:cxn ang="0">
                <a:pos x="connsiteX3" y="connsiteY3"/>
              </a:cxn>
            </a:cxnLst>
            <a:rect l="l" t="t" r="r" b="b"/>
            <a:pathLst>
              <a:path w="276225" h="228600">
                <a:moveTo>
                  <a:pt x="7144" y="7144"/>
                </a:moveTo>
                <a:cubicBezTo>
                  <a:pt x="7144" y="7144"/>
                  <a:pt x="245269" y="95726"/>
                  <a:pt x="273844" y="223361"/>
                </a:cubicBezTo>
                <a:lnTo>
                  <a:pt x="273844" y="170021"/>
                </a:lnTo>
                <a:cubicBezTo>
                  <a:pt x="273844" y="170021"/>
                  <a:pt x="245269" y="83344"/>
                  <a:pt x="7144" y="7144"/>
                </a:cubicBezTo>
                <a:close/>
              </a:path>
            </a:pathLst>
          </a:custGeom>
          <a:solidFill>
            <a:schemeClr val="accent1">
              <a:lumMod val="20000"/>
              <a:lumOff val="80000"/>
            </a:schemeClr>
          </a:solidFill>
          <a:ln w="952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E98012F5-C58E-455F-A638-462FE6FBAAD9}"/>
              </a:ext>
            </a:extLst>
          </p:cNvPr>
          <p:cNvSpPr/>
          <p:nvPr/>
        </p:nvSpPr>
        <p:spPr>
          <a:xfrm>
            <a:off x="2282861" y="6171300"/>
            <a:ext cx="154978" cy="248551"/>
          </a:xfrm>
          <a:custGeom>
            <a:avLst/>
            <a:gdLst>
              <a:gd name="connsiteX0" fmla="*/ 140494 w 142875"/>
              <a:gd name="connsiteY0" fmla="*/ 7144 h 228600"/>
              <a:gd name="connsiteX1" fmla="*/ 7144 w 142875"/>
              <a:gd name="connsiteY1" fmla="*/ 223361 h 228600"/>
              <a:gd name="connsiteX2" fmla="*/ 7144 w 142875"/>
              <a:gd name="connsiteY2" fmla="*/ 170021 h 228600"/>
              <a:gd name="connsiteX3" fmla="*/ 140494 w 142875"/>
              <a:gd name="connsiteY3" fmla="*/ 7144 h 228600"/>
            </a:gdLst>
            <a:ahLst/>
            <a:cxnLst>
              <a:cxn ang="0">
                <a:pos x="connsiteX0" y="connsiteY0"/>
              </a:cxn>
              <a:cxn ang="0">
                <a:pos x="connsiteX1" y="connsiteY1"/>
              </a:cxn>
              <a:cxn ang="0">
                <a:pos x="connsiteX2" y="connsiteY2"/>
              </a:cxn>
              <a:cxn ang="0">
                <a:pos x="connsiteX3" y="connsiteY3"/>
              </a:cxn>
            </a:cxnLst>
            <a:rect l="l" t="t" r="r" b="b"/>
            <a:pathLst>
              <a:path w="142875" h="228600">
                <a:moveTo>
                  <a:pt x="140494" y="7144"/>
                </a:moveTo>
                <a:cubicBezTo>
                  <a:pt x="140494" y="7144"/>
                  <a:pt x="21431" y="95726"/>
                  <a:pt x="7144" y="223361"/>
                </a:cubicBezTo>
                <a:lnTo>
                  <a:pt x="7144" y="170021"/>
                </a:lnTo>
                <a:cubicBezTo>
                  <a:pt x="7144" y="170021"/>
                  <a:pt x="21431" y="83344"/>
                  <a:pt x="140494" y="7144"/>
                </a:cubicBezTo>
                <a:close/>
              </a:path>
            </a:pathLst>
          </a:custGeom>
          <a:solidFill>
            <a:schemeClr val="accent1">
              <a:lumMod val="20000"/>
              <a:lumOff val="80000"/>
            </a:schemeClr>
          </a:solid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9DE043DC-2E20-423F-9091-6D92689A7C5C}"/>
              </a:ext>
            </a:extLst>
          </p:cNvPr>
          <p:cNvSpPr/>
          <p:nvPr/>
        </p:nvSpPr>
        <p:spPr>
          <a:xfrm>
            <a:off x="389532" y="6110755"/>
            <a:ext cx="1199103" cy="669984"/>
          </a:xfrm>
          <a:custGeom>
            <a:avLst/>
            <a:gdLst>
              <a:gd name="connsiteX0" fmla="*/ 7144 w 6572250"/>
              <a:gd name="connsiteY0" fmla="*/ 41396 h 3648075"/>
              <a:gd name="connsiteX1" fmla="*/ 6569869 w 6572250"/>
              <a:gd name="connsiteY1" fmla="*/ 3645656 h 3648075"/>
              <a:gd name="connsiteX2" fmla="*/ 7144 w 6572250"/>
              <a:gd name="connsiteY2" fmla="*/ 3645656 h 3648075"/>
              <a:gd name="connsiteX3" fmla="*/ 7144 w 6572250"/>
              <a:gd name="connsiteY3" fmla="*/ 41396 h 3648075"/>
            </a:gdLst>
            <a:ahLst/>
            <a:cxnLst>
              <a:cxn ang="0">
                <a:pos x="connsiteX0" y="connsiteY0"/>
              </a:cxn>
              <a:cxn ang="0">
                <a:pos x="connsiteX1" y="connsiteY1"/>
              </a:cxn>
              <a:cxn ang="0">
                <a:pos x="connsiteX2" y="connsiteY2"/>
              </a:cxn>
              <a:cxn ang="0">
                <a:pos x="connsiteX3" y="connsiteY3"/>
              </a:cxn>
            </a:cxnLst>
            <a:rect l="l" t="t" r="r" b="b"/>
            <a:pathLst>
              <a:path w="6572250" h="3648075">
                <a:moveTo>
                  <a:pt x="7144" y="41396"/>
                </a:moveTo>
                <a:cubicBezTo>
                  <a:pt x="7144" y="41396"/>
                  <a:pt x="3920966" y="-597732"/>
                  <a:pt x="6569869" y="3645656"/>
                </a:cubicBezTo>
                <a:lnTo>
                  <a:pt x="7144" y="3645656"/>
                </a:lnTo>
                <a:lnTo>
                  <a:pt x="7144" y="41396"/>
                </a:lnTo>
                <a:close/>
              </a:path>
            </a:pathLst>
          </a:custGeom>
          <a:solidFill>
            <a:srgbClr val="C8BE55"/>
          </a:solidFill>
          <a:ln w="9525" cap="flat">
            <a:no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8C00871E-BC21-4C00-B2C9-79CCA31DC517}"/>
              </a:ext>
            </a:extLst>
          </p:cNvPr>
          <p:cNvSpPr txBox="1"/>
          <p:nvPr/>
        </p:nvSpPr>
        <p:spPr>
          <a:xfrm>
            <a:off x="3645866" y="-29180"/>
            <a:ext cx="4900269" cy="796757"/>
          </a:xfrm>
          <a:prstGeom prst="rect">
            <a:avLst/>
          </a:prstGeom>
          <a:noFill/>
        </p:spPr>
        <p:txBody>
          <a:bodyPr wrap="square" rtlCol="0">
            <a:spAutoFit/>
          </a:bodyPr>
          <a:lstStyle/>
          <a:p>
            <a:pPr lvl="0" algn="ctr">
              <a:lnSpc>
                <a:spcPct val="120000"/>
              </a:lnSpc>
            </a:pPr>
            <a:r>
              <a:rPr lang="en-US" sz="2000" b="1">
                <a:solidFill>
                  <a:srgbClr val="8CA771"/>
                </a:solidFill>
                <a:latin typeface="Segoe UI Black" panose="020B0A02040204020203" pitchFamily="34" charset="0"/>
                <a:ea typeface="Segoe UI Black" panose="020B0A02040204020203" pitchFamily="34" charset="0"/>
              </a:rPr>
              <a:t>Ch</a:t>
            </a:r>
            <a:r>
              <a:rPr lang="vi-VN" sz="2000" b="1">
                <a:solidFill>
                  <a:srgbClr val="8CA771"/>
                </a:solidFill>
                <a:latin typeface="Segoe UI Black" panose="020B0A02040204020203" pitchFamily="34" charset="0"/>
                <a:ea typeface="Segoe UI Black" panose="020B0A02040204020203" pitchFamily="34" charset="0"/>
              </a:rPr>
              <a:t>ư</a:t>
            </a:r>
            <a:r>
              <a:rPr lang="en-US" sz="2000" b="1">
                <a:solidFill>
                  <a:srgbClr val="8CA771"/>
                </a:solidFill>
                <a:latin typeface="Segoe UI Black" panose="020B0A02040204020203" pitchFamily="34" charset="0"/>
                <a:ea typeface="Segoe UI Black" panose="020B0A02040204020203" pitchFamily="34" charset="0"/>
              </a:rPr>
              <a:t>ơng 2</a:t>
            </a:r>
            <a:endParaRPr lang="en-US" sz="1500" b="1">
              <a:solidFill>
                <a:srgbClr val="8CA771"/>
              </a:solidFill>
              <a:latin typeface="Segoe UI Black" panose="020B0A02040204020203" pitchFamily="34" charset="0"/>
              <a:ea typeface="Segoe UI Black" panose="020B0A02040204020203" pitchFamily="34" charset="0"/>
            </a:endParaRPr>
          </a:p>
          <a:p>
            <a:pPr algn="ctr">
              <a:lnSpc>
                <a:spcPct val="120000"/>
              </a:lnSpc>
            </a:pPr>
            <a:r>
              <a:rPr lang="en-US" sz="2000" b="1">
                <a:latin typeface="Segoe UI Black" panose="020B0A02040204020203" pitchFamily="34" charset="0"/>
                <a:ea typeface="Segoe UI Black" panose="020B0A02040204020203" pitchFamily="34" charset="0"/>
              </a:rPr>
              <a:t>NGHIÊN CỨU LÝ THUYẾT</a:t>
            </a:r>
          </a:p>
        </p:txBody>
      </p:sp>
      <p:cxnSp>
        <p:nvCxnSpPr>
          <p:cNvPr id="133" name="Straight Connector 132">
            <a:extLst>
              <a:ext uri="{FF2B5EF4-FFF2-40B4-BE49-F238E27FC236}">
                <a16:creationId xmlns:a16="http://schemas.microsoft.com/office/drawing/2014/main" id="{7E26F377-8AED-49DD-89E0-8683E290DFD6}"/>
              </a:ext>
            </a:extLst>
          </p:cNvPr>
          <p:cNvCxnSpPr>
            <a:cxnSpLocks/>
          </p:cNvCxnSpPr>
          <p:nvPr/>
        </p:nvCxnSpPr>
        <p:spPr>
          <a:xfrm>
            <a:off x="5135880" y="782852"/>
            <a:ext cx="1920240" cy="0"/>
          </a:xfrm>
          <a:prstGeom prst="line">
            <a:avLst/>
          </a:prstGeom>
          <a:ln w="76200" cap="rnd">
            <a:solidFill>
              <a:srgbClr val="422C1C"/>
            </a:solidFill>
            <a:round/>
          </a:ln>
        </p:spPr>
        <p:style>
          <a:lnRef idx="3">
            <a:schemeClr val="dk1"/>
          </a:lnRef>
          <a:fillRef idx="0">
            <a:schemeClr val="dk1"/>
          </a:fillRef>
          <a:effectRef idx="2">
            <a:schemeClr val="dk1"/>
          </a:effectRef>
          <a:fontRef idx="minor">
            <a:schemeClr val="tx1"/>
          </a:fontRef>
        </p:style>
      </p:cxnSp>
      <p:sp>
        <p:nvSpPr>
          <p:cNvPr id="173" name="TextBox 172">
            <a:extLst>
              <a:ext uri="{FF2B5EF4-FFF2-40B4-BE49-F238E27FC236}">
                <a16:creationId xmlns:a16="http://schemas.microsoft.com/office/drawing/2014/main" id="{CBAE81FC-7580-40A1-BAA5-AD9BF54F82A1}"/>
              </a:ext>
            </a:extLst>
          </p:cNvPr>
          <p:cNvSpPr txBox="1"/>
          <p:nvPr/>
        </p:nvSpPr>
        <p:spPr>
          <a:xfrm>
            <a:off x="-8463724" y="2122890"/>
            <a:ext cx="6250944" cy="3327065"/>
          </a:xfrm>
          <a:prstGeom prst="rect">
            <a:avLst/>
          </a:prstGeom>
          <a:noFill/>
        </p:spPr>
        <p:txBody>
          <a:bodyPr wrap="square" rtlCol="0">
            <a:spAutoFit/>
          </a:bodyPr>
          <a:lstStyle/>
          <a:p>
            <a:pPr algn="just"/>
            <a:r>
              <a:rPr lang="en-US" b="1"/>
              <a:t>Trong thời đại số hiện nay, việc phát triển một trang web bán hàng trực tuyến trở nên phổ biến và vần thiết. Vì vậy, việc sử dụng NodeJS để xây dựng một trang bán hàng trực tuyến là đề tài có tính cấp thiết và ứng dụng cao.</a:t>
            </a:r>
          </a:p>
          <a:p>
            <a:pPr algn="just">
              <a:lnSpc>
                <a:spcPct val="120000"/>
              </a:lnSpc>
              <a:spcBef>
                <a:spcPts val="600"/>
              </a:spcBef>
            </a:pPr>
            <a:r>
              <a:rPr lang="vi-VN" sz="1500" b="1">
                <a:latin typeface="Segoe UI" panose="020B0502040204020203" pitchFamily="34" charset="0"/>
                <a:ea typeface="Segoe UI Black" panose="020B0A02040204020203" pitchFamily="34" charset="0"/>
                <a:cs typeface="Segoe UI" panose="020B0502040204020203" pitchFamily="34" charset="0"/>
              </a:rPr>
              <a:t>Các</a:t>
            </a:r>
            <a:r>
              <a:rPr lang="en-US" sz="1500" b="1">
                <a:latin typeface="Segoe UI" panose="020B0502040204020203" pitchFamily="34" charset="0"/>
                <a:ea typeface="Segoe UI Black" panose="020B0A02040204020203" pitchFamily="34" charset="0"/>
                <a:cs typeface="Segoe UI" panose="020B0502040204020203" pitchFamily="34" charset="0"/>
              </a:rPr>
              <a:t> </a:t>
            </a:r>
            <a:r>
              <a:rPr lang="en-US" b="1"/>
              <a:t>công cụ như NodeJS, MongoDB sẽ là nền tảng để phát triển ứng dụng.</a:t>
            </a:r>
          </a:p>
          <a:p>
            <a:pPr algn="just"/>
            <a:r>
              <a:rPr lang="en-US" b="1"/>
              <a:t>Qua quá trình xây dựng và phát triển, tìm hiểu được cách hoạt động của ứng dụng web, mô hình MVC,  API tương tác với giao diện. </a:t>
            </a:r>
            <a:endParaRPr lang="en-US"/>
          </a:p>
          <a:p>
            <a:pPr algn="just"/>
            <a:r>
              <a:rPr lang="en-US" b="1"/>
              <a:t>Qua quá trình thực hiện, đã xây dựng được ứng dụng đáp ứng các chức năng cơ bản của một trang thương mại điện tử.</a:t>
            </a:r>
            <a:endParaRPr lang="en-US"/>
          </a:p>
        </p:txBody>
      </p:sp>
      <p:sp>
        <p:nvSpPr>
          <p:cNvPr id="349" name="Freeform: Shape 348">
            <a:extLst>
              <a:ext uri="{FF2B5EF4-FFF2-40B4-BE49-F238E27FC236}">
                <a16:creationId xmlns:a16="http://schemas.microsoft.com/office/drawing/2014/main" id="{9D90E10C-C78D-4730-AAA8-0A782E2B376C}"/>
              </a:ext>
            </a:extLst>
          </p:cNvPr>
          <p:cNvSpPr/>
          <p:nvPr/>
        </p:nvSpPr>
        <p:spPr>
          <a:xfrm>
            <a:off x="-831723" y="5654754"/>
            <a:ext cx="1670055" cy="1371455"/>
          </a:xfrm>
          <a:custGeom>
            <a:avLst/>
            <a:gdLst>
              <a:gd name="connsiteX0" fmla="*/ 7144 w 9153525"/>
              <a:gd name="connsiteY0" fmla="*/ 940630 h 7467600"/>
              <a:gd name="connsiteX1" fmla="*/ 2483644 w 9153525"/>
              <a:gd name="connsiteY1" fmla="*/ 7180 h 7467600"/>
              <a:gd name="connsiteX2" fmla="*/ 6770846 w 9153525"/>
              <a:gd name="connsiteY2" fmla="*/ 2501778 h 7467600"/>
              <a:gd name="connsiteX3" fmla="*/ 9151144 w 9153525"/>
              <a:gd name="connsiteY3" fmla="*/ 5064956 h 7467600"/>
              <a:gd name="connsiteX4" fmla="*/ 9046369 w 9153525"/>
              <a:gd name="connsiteY4" fmla="*/ 7465256 h 7467600"/>
              <a:gd name="connsiteX5" fmla="*/ 7144 w 9153525"/>
              <a:gd name="connsiteY5" fmla="*/ 7465256 h 7467600"/>
              <a:gd name="connsiteX6" fmla="*/ 7144 w 9153525"/>
              <a:gd name="connsiteY6" fmla="*/ 940630 h 746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3525" h="7467600">
                <a:moveTo>
                  <a:pt x="7144" y="940630"/>
                </a:moveTo>
                <a:cubicBezTo>
                  <a:pt x="7144" y="940630"/>
                  <a:pt x="921544" y="16705"/>
                  <a:pt x="2483644" y="7180"/>
                </a:cubicBezTo>
                <a:cubicBezTo>
                  <a:pt x="4045744" y="-2345"/>
                  <a:pt x="4599147" y="1852173"/>
                  <a:pt x="6770846" y="2501778"/>
                </a:cubicBezTo>
                <a:cubicBezTo>
                  <a:pt x="8942546" y="3151383"/>
                  <a:pt x="9151144" y="5064956"/>
                  <a:pt x="9151144" y="5064956"/>
                </a:cubicBezTo>
                <a:lnTo>
                  <a:pt x="9046369" y="7465256"/>
                </a:lnTo>
                <a:lnTo>
                  <a:pt x="7144" y="7465256"/>
                </a:lnTo>
                <a:lnTo>
                  <a:pt x="7144" y="940630"/>
                </a:lnTo>
                <a:close/>
              </a:path>
            </a:pathLst>
          </a:custGeom>
          <a:solidFill>
            <a:srgbClr val="8CA77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50" name="Freeform: Shape 349">
            <a:extLst>
              <a:ext uri="{FF2B5EF4-FFF2-40B4-BE49-F238E27FC236}">
                <a16:creationId xmlns:a16="http://schemas.microsoft.com/office/drawing/2014/main" id="{FD3FD86B-938A-445E-B126-253998687273}"/>
              </a:ext>
            </a:extLst>
          </p:cNvPr>
          <p:cNvSpPr/>
          <p:nvPr/>
        </p:nvSpPr>
        <p:spPr>
          <a:xfrm>
            <a:off x="382929" y="6213336"/>
            <a:ext cx="2147959" cy="1200023"/>
          </a:xfrm>
          <a:custGeom>
            <a:avLst/>
            <a:gdLst>
              <a:gd name="connsiteX0" fmla="*/ 3743801 w 11772900"/>
              <a:gd name="connsiteY0" fmla="*/ 631984 h 6534150"/>
              <a:gd name="connsiteX1" fmla="*/ 6979444 w 11772900"/>
              <a:gd name="connsiteY1" fmla="*/ 1588294 h 6534150"/>
              <a:gd name="connsiteX2" fmla="*/ 11768614 w 11772900"/>
              <a:gd name="connsiteY2" fmla="*/ 6531769 h 6534150"/>
              <a:gd name="connsiteX3" fmla="*/ 7144 w 11772900"/>
              <a:gd name="connsiteY3" fmla="*/ 6531769 h 6534150"/>
              <a:gd name="connsiteX4" fmla="*/ 7144 w 11772900"/>
              <a:gd name="connsiteY4" fmla="*/ 7144 h 653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72900" h="6534150">
                <a:moveTo>
                  <a:pt x="3743801" y="631984"/>
                </a:moveTo>
                <a:cubicBezTo>
                  <a:pt x="3743801" y="631984"/>
                  <a:pt x="5083017" y="1430179"/>
                  <a:pt x="6979444" y="1588294"/>
                </a:cubicBezTo>
                <a:cubicBezTo>
                  <a:pt x="9598819" y="1807369"/>
                  <a:pt x="11051381" y="4598194"/>
                  <a:pt x="11768614" y="6531769"/>
                </a:cubicBezTo>
                <a:lnTo>
                  <a:pt x="7144" y="6531769"/>
                </a:lnTo>
                <a:lnTo>
                  <a:pt x="7144" y="7144"/>
                </a:lnTo>
              </a:path>
            </a:pathLst>
          </a:custGeom>
          <a:solidFill>
            <a:srgbClr val="8CA771"/>
          </a:solid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9C918245-6095-4FB8-96E2-7D3D5C0B2FC4}"/>
              </a:ext>
            </a:extLst>
          </p:cNvPr>
          <p:cNvSpPr/>
          <p:nvPr/>
        </p:nvSpPr>
        <p:spPr>
          <a:xfrm>
            <a:off x="-828675" y="5881888"/>
            <a:ext cx="2267869" cy="976112"/>
          </a:xfrm>
          <a:custGeom>
            <a:avLst/>
            <a:gdLst>
              <a:gd name="connsiteX0" fmla="*/ 7144 w 12430125"/>
              <a:gd name="connsiteY0" fmla="*/ 7144 h 5314950"/>
              <a:gd name="connsiteX1" fmla="*/ 2626519 w 12430125"/>
              <a:gd name="connsiteY1" fmla="*/ 1268254 h 5314950"/>
              <a:gd name="connsiteX2" fmla="*/ 9151144 w 12430125"/>
              <a:gd name="connsiteY2" fmla="*/ 2173129 h 5314950"/>
              <a:gd name="connsiteX3" fmla="*/ 12427744 w 12430125"/>
              <a:gd name="connsiteY3" fmla="*/ 5316379 h 5314950"/>
              <a:gd name="connsiteX4" fmla="*/ 7144 w 12430125"/>
              <a:gd name="connsiteY4" fmla="*/ 5316379 h 5314950"/>
              <a:gd name="connsiteX5" fmla="*/ 7144 w 12430125"/>
              <a:gd name="connsiteY5" fmla="*/ 7144 h 531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30125" h="5314950">
                <a:moveTo>
                  <a:pt x="7144" y="7144"/>
                </a:moveTo>
                <a:cubicBezTo>
                  <a:pt x="7144" y="7144"/>
                  <a:pt x="673894" y="982504"/>
                  <a:pt x="2626519" y="1268254"/>
                </a:cubicBezTo>
                <a:cubicBezTo>
                  <a:pt x="4579144" y="1554004"/>
                  <a:pt x="7379494" y="1277779"/>
                  <a:pt x="9151144" y="2173129"/>
                </a:cubicBezTo>
                <a:cubicBezTo>
                  <a:pt x="10922794" y="3068479"/>
                  <a:pt x="12427744" y="5316379"/>
                  <a:pt x="12427744" y="5316379"/>
                </a:cubicBezTo>
                <a:lnTo>
                  <a:pt x="7144" y="5316379"/>
                </a:lnTo>
                <a:lnTo>
                  <a:pt x="7144" y="7144"/>
                </a:lnTo>
                <a:close/>
              </a:path>
            </a:pathLst>
          </a:custGeom>
          <a:solidFill>
            <a:srgbClr val="422C1C"/>
          </a:solidFill>
          <a:ln w="9525" cap="flat">
            <a:noFill/>
            <a:prstDash val="solid"/>
            <a:miter/>
          </a:ln>
        </p:spPr>
        <p:txBody>
          <a:bodyPr rtlCol="0" anchor="ctr"/>
          <a:lstStyle/>
          <a:p>
            <a:endParaRPr lang="en-US"/>
          </a:p>
        </p:txBody>
      </p:sp>
      <p:sp>
        <p:nvSpPr>
          <p:cNvPr id="36" name="Rectangle 35">
            <a:extLst>
              <a:ext uri="{FF2B5EF4-FFF2-40B4-BE49-F238E27FC236}">
                <a16:creationId xmlns:a16="http://schemas.microsoft.com/office/drawing/2014/main" id="{EC97E616-21F7-453A-BC28-B2A78BA3DDD4}"/>
              </a:ext>
            </a:extLst>
          </p:cNvPr>
          <p:cNvSpPr/>
          <p:nvPr/>
        </p:nvSpPr>
        <p:spPr>
          <a:xfrm>
            <a:off x="-13915137" y="1692795"/>
            <a:ext cx="5775005" cy="369332"/>
          </a:xfrm>
          <a:prstGeom prst="rect">
            <a:avLst/>
          </a:prstGeom>
        </p:spPr>
        <p:txBody>
          <a:bodyPr wrap="square">
            <a:spAutoFit/>
          </a:bodyPr>
          <a:lstStyle/>
          <a:p>
            <a:pPr algn="ctr"/>
            <a:r>
              <a:rPr lang="en-US" b="1">
                <a:solidFill>
                  <a:schemeClr val="bg1"/>
                </a:solidFill>
                <a:latin typeface="Segoe UI Black" panose="020B0A02040204020203" pitchFamily="34" charset="0"/>
                <a:ea typeface="Segoe UI Black" panose="020B0A02040204020203" pitchFamily="34" charset="0"/>
              </a:rPr>
              <a:t>2.3. Khảo sát dành cho nhà tuyển dụng năm 2022</a:t>
            </a:r>
          </a:p>
        </p:txBody>
      </p:sp>
      <p:sp>
        <p:nvSpPr>
          <p:cNvPr id="6" name="Oval 5">
            <a:extLst>
              <a:ext uri="{FF2B5EF4-FFF2-40B4-BE49-F238E27FC236}">
                <a16:creationId xmlns:a16="http://schemas.microsoft.com/office/drawing/2014/main" id="{E61F6C8A-CEEA-4890-A0A2-12A7447DA07D}"/>
              </a:ext>
            </a:extLst>
          </p:cNvPr>
          <p:cNvSpPr/>
          <p:nvPr/>
        </p:nvSpPr>
        <p:spPr>
          <a:xfrm>
            <a:off x="5135880" y="-21031200"/>
            <a:ext cx="1968710" cy="2235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0" name="Picture 189" descr="A logo of a company&#10;&#10;Description automatically generated">
            <a:extLst>
              <a:ext uri="{FF2B5EF4-FFF2-40B4-BE49-F238E27FC236}">
                <a16:creationId xmlns:a16="http://schemas.microsoft.com/office/drawing/2014/main" id="{925F940D-3451-404F-AC72-D471904EB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200" y="858366"/>
            <a:ext cx="1282801" cy="785829"/>
          </a:xfrm>
          <a:prstGeom prst="rect">
            <a:avLst/>
          </a:prstGeom>
        </p:spPr>
      </p:pic>
      <p:pic>
        <p:nvPicPr>
          <p:cNvPr id="191" name="Picture 2">
            <a:extLst>
              <a:ext uri="{FF2B5EF4-FFF2-40B4-BE49-F238E27FC236}">
                <a16:creationId xmlns:a16="http://schemas.microsoft.com/office/drawing/2014/main" id="{9BDA37A0-F62D-4DEE-8AE3-F8EF94FB23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1815" y="938533"/>
            <a:ext cx="2008370" cy="541318"/>
          </a:xfrm>
          <a:prstGeom prst="rect">
            <a:avLst/>
          </a:prstGeom>
          <a:noFill/>
          <a:extLst>
            <a:ext uri="{909E8E84-426E-40DD-AFC4-6F175D3DCCD1}">
              <a14:hiddenFill xmlns:a14="http://schemas.microsoft.com/office/drawing/2010/main">
                <a:solidFill>
                  <a:srgbClr val="FFFFFF"/>
                </a:solidFill>
              </a14:hiddenFill>
            </a:ext>
          </a:extLst>
        </p:spPr>
      </p:pic>
      <p:pic>
        <p:nvPicPr>
          <p:cNvPr id="192" name="Picture 191" descr="A black and yellow logo&#10;&#10;Description automatically generated">
            <a:extLst>
              <a:ext uri="{FF2B5EF4-FFF2-40B4-BE49-F238E27FC236}">
                <a16:creationId xmlns:a16="http://schemas.microsoft.com/office/drawing/2014/main" id="{2BD01447-E9BF-4AAF-BE18-A42326953724}"/>
              </a:ext>
            </a:extLst>
          </p:cNvPr>
          <p:cNvPicPr>
            <a:picLocks noChangeAspect="1"/>
          </p:cNvPicPr>
          <p:nvPr/>
        </p:nvPicPr>
        <p:blipFill>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7200"/>
                    </a14:imgEffect>
                  </a14:imgLayer>
                </a14:imgProps>
              </a:ext>
              <a:ext uri="{28A0092B-C50C-407E-A947-70E740481C1C}">
                <a14:useLocalDpi xmlns:a14="http://schemas.microsoft.com/office/drawing/2010/main" val="0"/>
              </a:ext>
            </a:extLst>
          </a:blip>
          <a:stretch>
            <a:fillRect/>
          </a:stretch>
        </p:blipFill>
        <p:spPr>
          <a:xfrm>
            <a:off x="-4964945" y="879641"/>
            <a:ext cx="1700290" cy="786384"/>
          </a:xfrm>
          <a:prstGeom prst="rect">
            <a:avLst/>
          </a:prstGeom>
        </p:spPr>
      </p:pic>
      <p:sp>
        <p:nvSpPr>
          <p:cNvPr id="9" name="Oval 8">
            <a:extLst>
              <a:ext uri="{FF2B5EF4-FFF2-40B4-BE49-F238E27FC236}">
                <a16:creationId xmlns:a16="http://schemas.microsoft.com/office/drawing/2014/main" id="{21ABC1F8-0F56-4F8C-96BB-B0340537B614}"/>
              </a:ext>
            </a:extLst>
          </p:cNvPr>
          <p:cNvSpPr/>
          <p:nvPr/>
        </p:nvSpPr>
        <p:spPr>
          <a:xfrm>
            <a:off x="5135880" y="2753360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5" name="Straight Connector 194">
            <a:extLst>
              <a:ext uri="{FF2B5EF4-FFF2-40B4-BE49-F238E27FC236}">
                <a16:creationId xmlns:a16="http://schemas.microsoft.com/office/drawing/2014/main" id="{D61A33A6-0D0B-42F3-9B98-F3C539AFD751}"/>
              </a:ext>
            </a:extLst>
          </p:cNvPr>
          <p:cNvCxnSpPr>
            <a:cxnSpLocks/>
          </p:cNvCxnSpPr>
          <p:nvPr/>
        </p:nvCxnSpPr>
        <p:spPr>
          <a:xfrm>
            <a:off x="-7200998" y="2309477"/>
            <a:ext cx="0" cy="731520"/>
          </a:xfrm>
          <a:prstGeom prst="line">
            <a:avLst/>
          </a:prstGeom>
          <a:ln w="25400" cap="rnd">
            <a:solidFill>
              <a:srgbClr val="8CA77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6D2C19ED-AA23-4871-AB4C-F3E30D0BAE6B}"/>
              </a:ext>
            </a:extLst>
          </p:cNvPr>
          <p:cNvGrpSpPr/>
          <p:nvPr/>
        </p:nvGrpSpPr>
        <p:grpSpPr>
          <a:xfrm>
            <a:off x="-7200998" y="2298869"/>
            <a:ext cx="4726349" cy="343620"/>
            <a:chOff x="749202" y="2298869"/>
            <a:chExt cx="4726349" cy="343620"/>
          </a:xfrm>
        </p:grpSpPr>
        <p:cxnSp>
          <p:nvCxnSpPr>
            <p:cNvPr id="196" name="Straight Connector 195">
              <a:extLst>
                <a:ext uri="{FF2B5EF4-FFF2-40B4-BE49-F238E27FC236}">
                  <a16:creationId xmlns:a16="http://schemas.microsoft.com/office/drawing/2014/main" id="{ADA41FA9-82A9-4E85-BE50-EDF3C6AE0996}"/>
                </a:ext>
              </a:extLst>
            </p:cNvPr>
            <p:cNvCxnSpPr>
              <a:cxnSpLocks/>
            </p:cNvCxnSpPr>
            <p:nvPr/>
          </p:nvCxnSpPr>
          <p:spPr>
            <a:xfrm>
              <a:off x="749202" y="2470679"/>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E8113B54-0C2A-4591-AD33-A5711D496F49}"/>
                </a:ext>
              </a:extLst>
            </p:cNvPr>
            <p:cNvSpPr txBox="1"/>
            <p:nvPr/>
          </p:nvSpPr>
          <p:spPr>
            <a:xfrm>
              <a:off x="1054872" y="2298869"/>
              <a:ext cx="4420679" cy="343620"/>
            </a:xfrm>
            <a:prstGeom prst="rect">
              <a:avLst/>
            </a:prstGeom>
            <a:noFill/>
          </p:spPr>
          <p:txBody>
            <a:bodyPr wrap="square" rtlCol="0">
              <a:spAutoFit/>
            </a:bodyPr>
            <a:lstStyle/>
            <a:p>
              <a:pPr lvl="0" algn="just">
                <a:lnSpc>
                  <a:spcPct val="120000"/>
                </a:lnSpc>
              </a:pPr>
              <a:r>
                <a:rPr lang="en-US" sz="1500" b="1">
                  <a:latin typeface="Segoe UI" panose="020B0502040204020203" pitchFamily="34" charset="0"/>
                  <a:ea typeface="Segoe UI Black" panose="020B0A02040204020203" pitchFamily="34" charset="0"/>
                  <a:cs typeface="Segoe UI" panose="020B0502040204020203" pitchFamily="34" charset="0"/>
                </a:rPr>
                <a:t>Ra đời vào năm 2009</a:t>
              </a:r>
            </a:p>
          </p:txBody>
        </p:sp>
      </p:grpSp>
      <p:grpSp>
        <p:nvGrpSpPr>
          <p:cNvPr id="13" name="Group 12">
            <a:extLst>
              <a:ext uri="{FF2B5EF4-FFF2-40B4-BE49-F238E27FC236}">
                <a16:creationId xmlns:a16="http://schemas.microsoft.com/office/drawing/2014/main" id="{702DFF0C-6DA3-44AC-BD2D-DF8FDA8C9E0A}"/>
              </a:ext>
            </a:extLst>
          </p:cNvPr>
          <p:cNvGrpSpPr/>
          <p:nvPr/>
        </p:nvGrpSpPr>
        <p:grpSpPr>
          <a:xfrm>
            <a:off x="-7200998" y="2544469"/>
            <a:ext cx="4726349" cy="400687"/>
            <a:chOff x="749202" y="2569193"/>
            <a:chExt cx="4726349" cy="400687"/>
          </a:xfrm>
        </p:grpSpPr>
        <p:cxnSp>
          <p:nvCxnSpPr>
            <p:cNvPr id="197" name="Straight Connector 196">
              <a:extLst>
                <a:ext uri="{FF2B5EF4-FFF2-40B4-BE49-F238E27FC236}">
                  <a16:creationId xmlns:a16="http://schemas.microsoft.com/office/drawing/2014/main" id="{A1C22E8B-310D-40A4-A516-C58790D32F71}"/>
                </a:ext>
              </a:extLst>
            </p:cNvPr>
            <p:cNvCxnSpPr>
              <a:cxnSpLocks/>
            </p:cNvCxnSpPr>
            <p:nvPr/>
          </p:nvCxnSpPr>
          <p:spPr>
            <a:xfrm>
              <a:off x="749202" y="2769536"/>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370ABC91-AFD7-4963-90E3-316B77EA541F}"/>
                </a:ext>
              </a:extLst>
            </p:cNvPr>
            <p:cNvSpPr txBox="1"/>
            <p:nvPr/>
          </p:nvSpPr>
          <p:spPr>
            <a:xfrm>
              <a:off x="1054872" y="2569193"/>
              <a:ext cx="4420679" cy="400687"/>
            </a:xfrm>
            <a:prstGeom prst="rect">
              <a:avLst/>
            </a:prstGeom>
            <a:noFill/>
          </p:spPr>
          <p:txBody>
            <a:bodyPr wrap="square" rtlCol="0">
              <a:spAutoFit/>
            </a:bodyPr>
            <a:lstStyle/>
            <a:p>
              <a:pPr lvl="0" algn="just">
                <a:lnSpc>
                  <a:spcPct val="120000"/>
                </a:lnSpc>
              </a:pPr>
              <a:r>
                <a:rPr lang="en-US" b="1"/>
                <a:t>Môi trường thực thi JavaScripts </a:t>
              </a:r>
              <a:endParaRPr lang="en-US" sz="1500" b="1">
                <a:latin typeface="Segoe UI" panose="020B0502040204020203" pitchFamily="34" charset="0"/>
                <a:ea typeface="Segoe UI Black" panose="020B0A02040204020203" pitchFamily="34" charset="0"/>
                <a:cs typeface="Segoe UI" panose="020B0502040204020203" pitchFamily="34" charset="0"/>
              </a:endParaRPr>
            </a:p>
          </p:txBody>
        </p:sp>
      </p:grpSp>
      <p:grpSp>
        <p:nvGrpSpPr>
          <p:cNvPr id="14" name="Group 13">
            <a:extLst>
              <a:ext uri="{FF2B5EF4-FFF2-40B4-BE49-F238E27FC236}">
                <a16:creationId xmlns:a16="http://schemas.microsoft.com/office/drawing/2014/main" id="{AC4F4264-92D8-418D-9A42-AE63911338AA}"/>
              </a:ext>
            </a:extLst>
          </p:cNvPr>
          <p:cNvGrpSpPr/>
          <p:nvPr/>
        </p:nvGrpSpPr>
        <p:grpSpPr>
          <a:xfrm>
            <a:off x="-7200998" y="2847137"/>
            <a:ext cx="4726349" cy="369332"/>
            <a:chOff x="749202" y="2847137"/>
            <a:chExt cx="4726349" cy="369332"/>
          </a:xfrm>
        </p:grpSpPr>
        <p:cxnSp>
          <p:nvCxnSpPr>
            <p:cNvPr id="199" name="Straight Connector 198">
              <a:extLst>
                <a:ext uri="{FF2B5EF4-FFF2-40B4-BE49-F238E27FC236}">
                  <a16:creationId xmlns:a16="http://schemas.microsoft.com/office/drawing/2014/main" id="{7C3F6514-E1C0-4018-9A10-6CE3F8B2B384}"/>
                </a:ext>
              </a:extLst>
            </p:cNvPr>
            <p:cNvCxnSpPr>
              <a:cxnSpLocks/>
            </p:cNvCxnSpPr>
            <p:nvPr/>
          </p:nvCxnSpPr>
          <p:spPr>
            <a:xfrm>
              <a:off x="749202" y="3031803"/>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38966272-9ED5-42D1-B236-8CB859355AC4}"/>
                </a:ext>
              </a:extLst>
            </p:cNvPr>
            <p:cNvSpPr txBox="1"/>
            <p:nvPr/>
          </p:nvSpPr>
          <p:spPr>
            <a:xfrm>
              <a:off x="1054872" y="2847137"/>
              <a:ext cx="4420679" cy="369332"/>
            </a:xfrm>
            <a:prstGeom prst="rect">
              <a:avLst/>
            </a:prstGeom>
            <a:noFill/>
          </p:spPr>
          <p:txBody>
            <a:bodyPr wrap="square" rtlCol="0">
              <a:spAutoFit/>
            </a:bodyPr>
            <a:lstStyle/>
            <a:p>
              <a:r>
                <a:rPr lang="en-US" b="1"/>
                <a:t>Dùng để phát triển web Server, web API</a:t>
              </a:r>
              <a:endParaRPr lang="en-US"/>
            </a:p>
          </p:txBody>
        </p:sp>
      </p:grpSp>
      <p:sp>
        <p:nvSpPr>
          <p:cNvPr id="205" name="Rectangle: Rounded Corners 204">
            <a:extLst>
              <a:ext uri="{FF2B5EF4-FFF2-40B4-BE49-F238E27FC236}">
                <a16:creationId xmlns:a16="http://schemas.microsoft.com/office/drawing/2014/main" id="{FB8284FE-EF50-4838-A7BE-F5CF478FC247}"/>
              </a:ext>
            </a:extLst>
          </p:cNvPr>
          <p:cNvSpPr/>
          <p:nvPr/>
        </p:nvSpPr>
        <p:spPr>
          <a:xfrm>
            <a:off x="-12531793" y="3350063"/>
            <a:ext cx="2958799" cy="388547"/>
          </a:xfrm>
          <a:prstGeom prst="roundRect">
            <a:avLst>
              <a:gd name="adj" fmla="val 19116"/>
            </a:avLst>
          </a:prstGeom>
          <a:solidFill>
            <a:srgbClr val="8CA771"/>
          </a:solidFill>
          <a:ln w="28575">
            <a:solidFill>
              <a:srgbClr val="422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Segoe UI Black" panose="020B0A02040204020203" pitchFamily="34" charset="0"/>
              <a:ea typeface="Segoe UI Black" panose="020B0A02040204020203" pitchFamily="34" charset="0"/>
            </a:endParaRPr>
          </a:p>
        </p:txBody>
      </p:sp>
      <p:sp>
        <p:nvSpPr>
          <p:cNvPr id="206" name="Rectangle 205">
            <a:extLst>
              <a:ext uri="{FF2B5EF4-FFF2-40B4-BE49-F238E27FC236}">
                <a16:creationId xmlns:a16="http://schemas.microsoft.com/office/drawing/2014/main" id="{B4BD4154-F2C5-48B3-BAB2-24D057896CEB}"/>
              </a:ext>
            </a:extLst>
          </p:cNvPr>
          <p:cNvSpPr/>
          <p:nvPr/>
        </p:nvSpPr>
        <p:spPr>
          <a:xfrm>
            <a:off x="-12334155" y="3359670"/>
            <a:ext cx="2563523" cy="369332"/>
          </a:xfrm>
          <a:prstGeom prst="rect">
            <a:avLst/>
          </a:prstGeom>
        </p:spPr>
        <p:txBody>
          <a:bodyPr wrap="none">
            <a:spAutoFit/>
          </a:bodyPr>
          <a:lstStyle/>
          <a:p>
            <a:pPr algn="ctr"/>
            <a:r>
              <a:rPr lang="en-US" b="1">
                <a:solidFill>
                  <a:schemeClr val="bg1"/>
                </a:solidFill>
                <a:latin typeface="Segoe UI Black" panose="020B0A02040204020203" pitchFamily="34" charset="0"/>
                <a:ea typeface="Segoe UI Black" panose="020B0A02040204020203" pitchFamily="34" charset="0"/>
              </a:rPr>
              <a:t>2.2. </a:t>
            </a:r>
            <a:r>
              <a:rPr lang="vi-VN" b="1">
                <a:solidFill>
                  <a:schemeClr val="bg1"/>
                </a:solidFill>
                <a:latin typeface="Segoe UI Black" panose="020B0A02040204020203" pitchFamily="34" charset="0"/>
                <a:ea typeface="Segoe UI Black" panose="020B0A02040204020203" pitchFamily="34" charset="0"/>
              </a:rPr>
              <a:t>Ư</a:t>
            </a:r>
            <a:r>
              <a:rPr lang="en-US" b="1">
                <a:solidFill>
                  <a:schemeClr val="bg1"/>
                </a:solidFill>
                <a:latin typeface="Segoe UI Black" panose="020B0A02040204020203" pitchFamily="34" charset="0"/>
                <a:ea typeface="Segoe UI Black" panose="020B0A02040204020203" pitchFamily="34" charset="0"/>
              </a:rPr>
              <a:t>u điểm NodeJS</a:t>
            </a:r>
          </a:p>
        </p:txBody>
      </p:sp>
      <p:cxnSp>
        <p:nvCxnSpPr>
          <p:cNvPr id="207" name="Straight Connector 206">
            <a:extLst>
              <a:ext uri="{FF2B5EF4-FFF2-40B4-BE49-F238E27FC236}">
                <a16:creationId xmlns:a16="http://schemas.microsoft.com/office/drawing/2014/main" id="{36EFCF8B-1C79-46ED-8001-F7140C2C424A}"/>
              </a:ext>
            </a:extLst>
          </p:cNvPr>
          <p:cNvCxnSpPr>
            <a:cxnSpLocks/>
          </p:cNvCxnSpPr>
          <p:nvPr/>
        </p:nvCxnSpPr>
        <p:spPr>
          <a:xfrm>
            <a:off x="-12406366" y="3976352"/>
            <a:ext cx="0" cy="731520"/>
          </a:xfrm>
          <a:prstGeom prst="line">
            <a:avLst/>
          </a:prstGeom>
          <a:ln w="25400" cap="rnd">
            <a:solidFill>
              <a:srgbClr val="8CA77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nvGrpSpPr>
          <p:cNvPr id="208" name="Group 207">
            <a:extLst>
              <a:ext uri="{FF2B5EF4-FFF2-40B4-BE49-F238E27FC236}">
                <a16:creationId xmlns:a16="http://schemas.microsoft.com/office/drawing/2014/main" id="{67D6FC85-1D27-4FA3-A9B4-1891C5D67522}"/>
              </a:ext>
            </a:extLst>
          </p:cNvPr>
          <p:cNvGrpSpPr/>
          <p:nvPr/>
        </p:nvGrpSpPr>
        <p:grpSpPr>
          <a:xfrm>
            <a:off x="-12661996" y="3965744"/>
            <a:ext cx="4726349" cy="343620"/>
            <a:chOff x="749202" y="2298869"/>
            <a:chExt cx="4726349" cy="343620"/>
          </a:xfrm>
        </p:grpSpPr>
        <p:cxnSp>
          <p:nvCxnSpPr>
            <p:cNvPr id="209" name="Straight Connector 208">
              <a:extLst>
                <a:ext uri="{FF2B5EF4-FFF2-40B4-BE49-F238E27FC236}">
                  <a16:creationId xmlns:a16="http://schemas.microsoft.com/office/drawing/2014/main" id="{1BD48ACF-A648-4F07-90EB-428A6C109CD8}"/>
                </a:ext>
              </a:extLst>
            </p:cNvPr>
            <p:cNvCxnSpPr>
              <a:cxnSpLocks/>
            </p:cNvCxnSpPr>
            <p:nvPr/>
          </p:nvCxnSpPr>
          <p:spPr>
            <a:xfrm>
              <a:off x="749202" y="2470679"/>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EECB19D9-2F8D-4022-B206-C227034D0FEB}"/>
                </a:ext>
              </a:extLst>
            </p:cNvPr>
            <p:cNvSpPr txBox="1"/>
            <p:nvPr/>
          </p:nvSpPr>
          <p:spPr>
            <a:xfrm>
              <a:off x="1054872" y="2298869"/>
              <a:ext cx="4420679" cy="343620"/>
            </a:xfrm>
            <a:prstGeom prst="rect">
              <a:avLst/>
            </a:prstGeom>
            <a:noFill/>
          </p:spPr>
          <p:txBody>
            <a:bodyPr wrap="square" rtlCol="0">
              <a:spAutoFit/>
            </a:bodyPr>
            <a:lstStyle/>
            <a:p>
              <a:pPr lvl="0" algn="just">
                <a:lnSpc>
                  <a:spcPct val="120000"/>
                </a:lnSpc>
              </a:pPr>
              <a:r>
                <a:rPr lang="en-US" sz="1500" b="1">
                  <a:latin typeface="Segoe UI" panose="020B0502040204020203" pitchFamily="34" charset="0"/>
                  <a:ea typeface="Segoe UI Black" panose="020B0A02040204020203" pitchFamily="34" charset="0"/>
                  <a:cs typeface="Segoe UI" panose="020B0502040204020203" pitchFamily="34" charset="0"/>
                </a:rPr>
                <a:t>Xử lý nhiều kết nối chỉ với một luồng </a:t>
              </a:r>
            </a:p>
          </p:txBody>
        </p:sp>
      </p:grpSp>
      <p:grpSp>
        <p:nvGrpSpPr>
          <p:cNvPr id="211" name="Group 210">
            <a:extLst>
              <a:ext uri="{FF2B5EF4-FFF2-40B4-BE49-F238E27FC236}">
                <a16:creationId xmlns:a16="http://schemas.microsoft.com/office/drawing/2014/main" id="{61B9B60F-7406-4055-9F64-CBB613E473D9}"/>
              </a:ext>
            </a:extLst>
          </p:cNvPr>
          <p:cNvGrpSpPr/>
          <p:nvPr/>
        </p:nvGrpSpPr>
        <p:grpSpPr>
          <a:xfrm>
            <a:off x="-12661996" y="4211344"/>
            <a:ext cx="4726349" cy="400687"/>
            <a:chOff x="749202" y="2569193"/>
            <a:chExt cx="4726349" cy="400687"/>
          </a:xfrm>
        </p:grpSpPr>
        <p:cxnSp>
          <p:nvCxnSpPr>
            <p:cNvPr id="212" name="Straight Connector 211">
              <a:extLst>
                <a:ext uri="{FF2B5EF4-FFF2-40B4-BE49-F238E27FC236}">
                  <a16:creationId xmlns:a16="http://schemas.microsoft.com/office/drawing/2014/main" id="{AC0FA516-6B59-403A-9784-868FAB790180}"/>
                </a:ext>
              </a:extLst>
            </p:cNvPr>
            <p:cNvCxnSpPr>
              <a:cxnSpLocks/>
            </p:cNvCxnSpPr>
            <p:nvPr/>
          </p:nvCxnSpPr>
          <p:spPr>
            <a:xfrm>
              <a:off x="749202" y="2769536"/>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06C6EF94-0A36-46BF-BE04-53C6BA10C2CF}"/>
                </a:ext>
              </a:extLst>
            </p:cNvPr>
            <p:cNvSpPr txBox="1"/>
            <p:nvPr/>
          </p:nvSpPr>
          <p:spPr>
            <a:xfrm>
              <a:off x="1054872" y="2569193"/>
              <a:ext cx="4420679" cy="400687"/>
            </a:xfrm>
            <a:prstGeom prst="rect">
              <a:avLst/>
            </a:prstGeom>
            <a:noFill/>
          </p:spPr>
          <p:txBody>
            <a:bodyPr wrap="square" rtlCol="0">
              <a:spAutoFit/>
            </a:bodyPr>
            <a:lstStyle/>
            <a:p>
              <a:pPr lvl="0" algn="just">
                <a:lnSpc>
                  <a:spcPct val="120000"/>
                </a:lnSpc>
              </a:pPr>
              <a:r>
                <a:rPr lang="en-US" b="1"/>
                <a:t>Tốc độ xử lý nhanh </a:t>
              </a:r>
              <a:endParaRPr lang="en-US" sz="1500" b="1">
                <a:latin typeface="Segoe UI" panose="020B0502040204020203" pitchFamily="34" charset="0"/>
                <a:ea typeface="Segoe UI Black" panose="020B0A02040204020203" pitchFamily="34" charset="0"/>
                <a:cs typeface="Segoe UI" panose="020B0502040204020203" pitchFamily="34" charset="0"/>
              </a:endParaRPr>
            </a:p>
          </p:txBody>
        </p:sp>
      </p:grpSp>
      <p:grpSp>
        <p:nvGrpSpPr>
          <p:cNvPr id="214" name="Group 213">
            <a:extLst>
              <a:ext uri="{FF2B5EF4-FFF2-40B4-BE49-F238E27FC236}">
                <a16:creationId xmlns:a16="http://schemas.microsoft.com/office/drawing/2014/main" id="{5A785495-B37F-44D6-941A-7AF0011F1C53}"/>
              </a:ext>
            </a:extLst>
          </p:cNvPr>
          <p:cNvGrpSpPr/>
          <p:nvPr/>
        </p:nvGrpSpPr>
        <p:grpSpPr>
          <a:xfrm>
            <a:off x="-12661996" y="4514012"/>
            <a:ext cx="4726349" cy="369332"/>
            <a:chOff x="749202" y="2847137"/>
            <a:chExt cx="4726349" cy="369332"/>
          </a:xfrm>
        </p:grpSpPr>
        <p:cxnSp>
          <p:nvCxnSpPr>
            <p:cNvPr id="215" name="Straight Connector 214">
              <a:extLst>
                <a:ext uri="{FF2B5EF4-FFF2-40B4-BE49-F238E27FC236}">
                  <a16:creationId xmlns:a16="http://schemas.microsoft.com/office/drawing/2014/main" id="{49E7B20D-3BE9-4955-8903-4A68F609E321}"/>
                </a:ext>
              </a:extLst>
            </p:cNvPr>
            <p:cNvCxnSpPr>
              <a:cxnSpLocks/>
            </p:cNvCxnSpPr>
            <p:nvPr/>
          </p:nvCxnSpPr>
          <p:spPr>
            <a:xfrm>
              <a:off x="749202" y="3031803"/>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16" name="TextBox 215">
              <a:extLst>
                <a:ext uri="{FF2B5EF4-FFF2-40B4-BE49-F238E27FC236}">
                  <a16:creationId xmlns:a16="http://schemas.microsoft.com/office/drawing/2014/main" id="{FDC542AC-6DDB-4DAF-A42D-5A3E9DB71D39}"/>
                </a:ext>
              </a:extLst>
            </p:cNvPr>
            <p:cNvSpPr txBox="1"/>
            <p:nvPr/>
          </p:nvSpPr>
          <p:spPr>
            <a:xfrm>
              <a:off x="1054872" y="2847137"/>
              <a:ext cx="4420679" cy="369332"/>
            </a:xfrm>
            <a:prstGeom prst="rect">
              <a:avLst/>
            </a:prstGeom>
            <a:noFill/>
          </p:spPr>
          <p:txBody>
            <a:bodyPr wrap="square" rtlCol="0">
              <a:spAutoFit/>
            </a:bodyPr>
            <a:lstStyle/>
            <a:p>
              <a:r>
                <a:rPr lang="en-US" b="1"/>
                <a:t>Dễ dàng mở rộng </a:t>
              </a:r>
              <a:endParaRPr lang="en-US"/>
            </a:p>
          </p:txBody>
        </p:sp>
      </p:grpSp>
      <p:pic>
        <p:nvPicPr>
          <p:cNvPr id="47" name="Picture 46">
            <a:extLst>
              <a:ext uri="{FF2B5EF4-FFF2-40B4-BE49-F238E27FC236}">
                <a16:creationId xmlns:a16="http://schemas.microsoft.com/office/drawing/2014/main" id="{43FB959F-5381-4903-A5C0-03B024D7ADC2}"/>
              </a:ext>
            </a:extLst>
          </p:cNvPr>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345973" y="2196444"/>
            <a:ext cx="5623126" cy="4604888"/>
          </a:xfrm>
          <a:prstGeom prst="rect">
            <a:avLst/>
          </a:prstGeom>
          <a:noFill/>
          <a:ln>
            <a:solidFill>
              <a:srgbClr val="FFFFFF"/>
            </a:solidFill>
          </a:ln>
        </p:spPr>
      </p:pic>
      <p:sp>
        <p:nvSpPr>
          <p:cNvPr id="48" name="Hexagon 47">
            <a:extLst>
              <a:ext uri="{FF2B5EF4-FFF2-40B4-BE49-F238E27FC236}">
                <a16:creationId xmlns:a16="http://schemas.microsoft.com/office/drawing/2014/main" id="{51635FC0-E919-405C-BD69-1C3CAD5C8DFC}"/>
              </a:ext>
            </a:extLst>
          </p:cNvPr>
          <p:cNvSpPr/>
          <p:nvPr/>
        </p:nvSpPr>
        <p:spPr>
          <a:xfrm>
            <a:off x="8267190" y="2939685"/>
            <a:ext cx="4922918" cy="4604887"/>
          </a:xfrm>
          <a:prstGeom prst="hexagon">
            <a:avLst/>
          </a:prstGeom>
          <a:solidFill>
            <a:srgbClr val="422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Off-page Connector 48">
            <a:extLst>
              <a:ext uri="{FF2B5EF4-FFF2-40B4-BE49-F238E27FC236}">
                <a16:creationId xmlns:a16="http://schemas.microsoft.com/office/drawing/2014/main" id="{807FFD06-6277-492F-97FF-F265BF551427}"/>
              </a:ext>
            </a:extLst>
          </p:cNvPr>
          <p:cNvSpPr/>
          <p:nvPr/>
        </p:nvSpPr>
        <p:spPr>
          <a:xfrm rot="5400000">
            <a:off x="7706979" y="710078"/>
            <a:ext cx="5168410" cy="6373188"/>
          </a:xfrm>
          <a:prstGeom prst="flowChartOffpageConnector">
            <a:avLst/>
          </a:prstGeom>
          <a:blipFill dpi="0" rotWithShape="0">
            <a:blip r:embed="rId9">
              <a:extLst>
                <a:ext uri="{BEBA8EAE-BF5A-486C-A8C5-ECC9F3942E4B}">
                  <a14:imgProps xmlns:a14="http://schemas.microsoft.com/office/drawing/2010/main">
                    <a14:imgLayer r:embed="rId10">
                      <a14:imgEffect>
                        <a14:colorTemperature colorTemp="11200"/>
                      </a14:imgEffect>
                    </a14:imgLayer>
                  </a14:imgProps>
                </a:ext>
              </a:extLst>
            </a:blip>
            <a:srcRect/>
            <a:stretch>
              <a:fillRect l="-38616" t="-680" r="-23306" b="680"/>
            </a:stretch>
          </a:blipFill>
          <a:ln w="76200">
            <a:solidFill>
              <a:srgbClr val="8CA77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Rounded Corners 49">
            <a:extLst>
              <a:ext uri="{FF2B5EF4-FFF2-40B4-BE49-F238E27FC236}">
                <a16:creationId xmlns:a16="http://schemas.microsoft.com/office/drawing/2014/main" id="{E3D08458-09FE-431D-9DD3-CE938F65FB35}"/>
              </a:ext>
            </a:extLst>
          </p:cNvPr>
          <p:cNvSpPr/>
          <p:nvPr/>
        </p:nvSpPr>
        <p:spPr>
          <a:xfrm>
            <a:off x="622006" y="1683188"/>
            <a:ext cx="3193844" cy="388547"/>
          </a:xfrm>
          <a:prstGeom prst="roundRect">
            <a:avLst>
              <a:gd name="adj" fmla="val 19116"/>
            </a:avLst>
          </a:prstGeom>
          <a:solidFill>
            <a:srgbClr val="8CA771"/>
          </a:solidFill>
          <a:ln w="28575">
            <a:solidFill>
              <a:srgbClr val="422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Segoe UI Black" panose="020B0A02040204020203" pitchFamily="34" charset="0"/>
              <a:ea typeface="Segoe UI Black" panose="020B0A02040204020203" pitchFamily="34" charset="0"/>
            </a:endParaRPr>
          </a:p>
        </p:txBody>
      </p:sp>
      <p:sp>
        <p:nvSpPr>
          <p:cNvPr id="51" name="Rectangle 50">
            <a:extLst>
              <a:ext uri="{FF2B5EF4-FFF2-40B4-BE49-F238E27FC236}">
                <a16:creationId xmlns:a16="http://schemas.microsoft.com/office/drawing/2014/main" id="{7E823D11-F773-4C66-994B-5C83151EE35C}"/>
              </a:ext>
            </a:extLst>
          </p:cNvPr>
          <p:cNvSpPr/>
          <p:nvPr/>
        </p:nvSpPr>
        <p:spPr>
          <a:xfrm>
            <a:off x="731785" y="1692795"/>
            <a:ext cx="2974286" cy="369332"/>
          </a:xfrm>
          <a:prstGeom prst="rect">
            <a:avLst/>
          </a:prstGeom>
        </p:spPr>
        <p:txBody>
          <a:bodyPr wrap="square">
            <a:spAutoFit/>
          </a:bodyPr>
          <a:lstStyle/>
          <a:p>
            <a:pPr algn="ctr"/>
            <a:r>
              <a:rPr lang="en-US" b="1">
                <a:solidFill>
                  <a:schemeClr val="bg1"/>
                </a:solidFill>
                <a:latin typeface="Segoe UI Black" panose="020B0A02040204020203" pitchFamily="34" charset="0"/>
                <a:ea typeface="Segoe UI Black" panose="020B0A02040204020203" pitchFamily="34" charset="0"/>
              </a:rPr>
              <a:t>2.6. Giới thiệu MongoDB</a:t>
            </a:r>
          </a:p>
        </p:txBody>
      </p:sp>
      <p:cxnSp>
        <p:nvCxnSpPr>
          <p:cNvPr id="55" name="Straight Connector 54">
            <a:extLst>
              <a:ext uri="{FF2B5EF4-FFF2-40B4-BE49-F238E27FC236}">
                <a16:creationId xmlns:a16="http://schemas.microsoft.com/office/drawing/2014/main" id="{A8F4027F-A773-419E-99C9-DC17EFAECEEC}"/>
              </a:ext>
            </a:extLst>
          </p:cNvPr>
          <p:cNvCxnSpPr>
            <a:cxnSpLocks/>
          </p:cNvCxnSpPr>
          <p:nvPr/>
        </p:nvCxnSpPr>
        <p:spPr>
          <a:xfrm>
            <a:off x="749202" y="2309477"/>
            <a:ext cx="0" cy="731520"/>
          </a:xfrm>
          <a:prstGeom prst="line">
            <a:avLst/>
          </a:prstGeom>
          <a:ln w="25400" cap="rnd">
            <a:solidFill>
              <a:srgbClr val="8CA77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A7DD94B-1EF0-4C8A-9581-46E75EBF75B0}"/>
              </a:ext>
            </a:extLst>
          </p:cNvPr>
          <p:cNvCxnSpPr>
            <a:cxnSpLocks/>
          </p:cNvCxnSpPr>
          <p:nvPr/>
        </p:nvCxnSpPr>
        <p:spPr>
          <a:xfrm>
            <a:off x="749202" y="2470679"/>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879D3B6-9737-46A6-912E-172A458A34B9}"/>
              </a:ext>
            </a:extLst>
          </p:cNvPr>
          <p:cNvSpPr txBox="1"/>
          <p:nvPr/>
        </p:nvSpPr>
        <p:spPr>
          <a:xfrm>
            <a:off x="1054872" y="2298869"/>
            <a:ext cx="4900265" cy="897618"/>
          </a:xfrm>
          <a:prstGeom prst="rect">
            <a:avLst/>
          </a:prstGeom>
          <a:noFill/>
        </p:spPr>
        <p:txBody>
          <a:bodyPr wrap="square" rtlCol="0">
            <a:spAutoFit/>
          </a:bodyPr>
          <a:lstStyle/>
          <a:p>
            <a:pPr lvl="0" algn="just">
              <a:lnSpc>
                <a:spcPct val="120000"/>
              </a:lnSpc>
            </a:pPr>
            <a:r>
              <a:rPr lang="vi-VN" sz="1500" b="1">
                <a:latin typeface="Segoe UI" panose="020B0502040204020203" pitchFamily="34" charset="0"/>
                <a:ea typeface="Segoe UI Black" panose="020B0A02040204020203" pitchFamily="34" charset="0"/>
                <a:cs typeface="Segoe UI" panose="020B0502040204020203" pitchFamily="34" charset="0"/>
              </a:rPr>
              <a:t>Ra đời vào năm 2009</a:t>
            </a:r>
          </a:p>
          <a:p>
            <a:pPr lvl="0" algn="just">
              <a:lnSpc>
                <a:spcPct val="120000"/>
              </a:lnSpc>
            </a:pPr>
            <a:r>
              <a:rPr lang="vi-VN" sz="1500" b="1">
                <a:latin typeface="Segoe UI" panose="020B0502040204020203" pitchFamily="34" charset="0"/>
                <a:ea typeface="Segoe UI Black" panose="020B0A02040204020203" pitchFamily="34" charset="0"/>
                <a:cs typeface="Segoe UI" panose="020B0502040204020203" pitchFamily="34" charset="0"/>
              </a:rPr>
              <a:t>Là hệ quản trị cơ sở dữ liệu NoSQL</a:t>
            </a:r>
          </a:p>
          <a:p>
            <a:pPr lvl="0" algn="just">
              <a:lnSpc>
                <a:spcPct val="120000"/>
              </a:lnSpc>
            </a:pPr>
            <a:r>
              <a:rPr lang="vi-VN" sz="1500" b="1">
                <a:latin typeface="Segoe UI" panose="020B0502040204020203" pitchFamily="34" charset="0"/>
                <a:ea typeface="Segoe UI Black" panose="020B0A02040204020203" pitchFamily="34" charset="0"/>
                <a:cs typeface="Segoe UI" panose="020B0502040204020203" pitchFamily="34" charset="0"/>
              </a:rPr>
              <a:t>Lưu trữ các  cặp giá trị tương tự như chuỗi JSON</a:t>
            </a:r>
          </a:p>
        </p:txBody>
      </p:sp>
      <p:cxnSp>
        <p:nvCxnSpPr>
          <p:cNvPr id="72" name="Straight Connector 71">
            <a:extLst>
              <a:ext uri="{FF2B5EF4-FFF2-40B4-BE49-F238E27FC236}">
                <a16:creationId xmlns:a16="http://schemas.microsoft.com/office/drawing/2014/main" id="{6C51AE15-86B5-4F5E-8FF0-F4E62D5E6332}"/>
              </a:ext>
            </a:extLst>
          </p:cNvPr>
          <p:cNvCxnSpPr>
            <a:cxnSpLocks/>
          </p:cNvCxnSpPr>
          <p:nvPr/>
        </p:nvCxnSpPr>
        <p:spPr>
          <a:xfrm>
            <a:off x="749202" y="2755087"/>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C7A733D-30D6-42FB-8C4A-0F559CC9F324}"/>
              </a:ext>
            </a:extLst>
          </p:cNvPr>
          <p:cNvCxnSpPr>
            <a:cxnSpLocks/>
          </p:cNvCxnSpPr>
          <p:nvPr/>
        </p:nvCxnSpPr>
        <p:spPr>
          <a:xfrm>
            <a:off x="749202" y="3039495"/>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75" name="Rectangle: Rounded Corners 74">
            <a:extLst>
              <a:ext uri="{FF2B5EF4-FFF2-40B4-BE49-F238E27FC236}">
                <a16:creationId xmlns:a16="http://schemas.microsoft.com/office/drawing/2014/main" id="{619E793A-7D04-4E35-A75F-0D3F4E1B567B}"/>
              </a:ext>
            </a:extLst>
          </p:cNvPr>
          <p:cNvSpPr/>
          <p:nvPr/>
        </p:nvSpPr>
        <p:spPr>
          <a:xfrm>
            <a:off x="623768" y="3571051"/>
            <a:ext cx="3191256" cy="388547"/>
          </a:xfrm>
          <a:prstGeom prst="roundRect">
            <a:avLst>
              <a:gd name="adj" fmla="val 19116"/>
            </a:avLst>
          </a:prstGeom>
          <a:solidFill>
            <a:srgbClr val="8CA771"/>
          </a:solidFill>
          <a:ln w="28575">
            <a:solidFill>
              <a:srgbClr val="422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Segoe UI Black" panose="020B0A02040204020203" pitchFamily="34" charset="0"/>
              <a:ea typeface="Segoe UI Black" panose="020B0A02040204020203" pitchFamily="34" charset="0"/>
            </a:endParaRPr>
          </a:p>
        </p:txBody>
      </p:sp>
      <p:sp>
        <p:nvSpPr>
          <p:cNvPr id="76" name="Rectangle 75">
            <a:extLst>
              <a:ext uri="{FF2B5EF4-FFF2-40B4-BE49-F238E27FC236}">
                <a16:creationId xmlns:a16="http://schemas.microsoft.com/office/drawing/2014/main" id="{F67AF99D-FE54-4D24-B8EB-3FA2ABE631FE}"/>
              </a:ext>
            </a:extLst>
          </p:cNvPr>
          <p:cNvSpPr/>
          <p:nvPr/>
        </p:nvSpPr>
        <p:spPr>
          <a:xfrm>
            <a:off x="795767" y="3580658"/>
            <a:ext cx="2847254" cy="369332"/>
          </a:xfrm>
          <a:prstGeom prst="rect">
            <a:avLst/>
          </a:prstGeom>
        </p:spPr>
        <p:txBody>
          <a:bodyPr wrap="none">
            <a:spAutoFit/>
          </a:bodyPr>
          <a:lstStyle/>
          <a:p>
            <a:pPr algn="ctr"/>
            <a:r>
              <a:rPr lang="en-US" b="1">
                <a:solidFill>
                  <a:schemeClr val="bg1"/>
                </a:solidFill>
                <a:latin typeface="Segoe UI Black" panose="020B0A02040204020203" pitchFamily="34" charset="0"/>
                <a:ea typeface="Segoe UI Black" panose="020B0A02040204020203" pitchFamily="34" charset="0"/>
              </a:rPr>
              <a:t>2.7. Ưu điểm MongoDB</a:t>
            </a:r>
          </a:p>
        </p:txBody>
      </p:sp>
      <p:cxnSp>
        <p:nvCxnSpPr>
          <p:cNvPr id="77" name="Straight Connector 76">
            <a:extLst>
              <a:ext uri="{FF2B5EF4-FFF2-40B4-BE49-F238E27FC236}">
                <a16:creationId xmlns:a16="http://schemas.microsoft.com/office/drawing/2014/main" id="{A03F82DE-EFFC-43F5-A0A3-70F3404B0407}"/>
              </a:ext>
            </a:extLst>
          </p:cNvPr>
          <p:cNvCxnSpPr>
            <a:cxnSpLocks/>
          </p:cNvCxnSpPr>
          <p:nvPr/>
        </p:nvCxnSpPr>
        <p:spPr>
          <a:xfrm>
            <a:off x="749196" y="4197340"/>
            <a:ext cx="0" cy="731520"/>
          </a:xfrm>
          <a:prstGeom prst="line">
            <a:avLst/>
          </a:prstGeom>
          <a:ln w="25400" cap="rnd">
            <a:solidFill>
              <a:srgbClr val="8CA77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10BB56C-F044-4FE0-AC7D-F53981A1609E}"/>
              </a:ext>
            </a:extLst>
          </p:cNvPr>
          <p:cNvCxnSpPr>
            <a:cxnSpLocks/>
          </p:cNvCxnSpPr>
          <p:nvPr/>
        </p:nvCxnSpPr>
        <p:spPr>
          <a:xfrm>
            <a:off x="749196" y="4358542"/>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AE1BB39E-81EF-4A32-A458-B33E85FD6DB5}"/>
              </a:ext>
            </a:extLst>
          </p:cNvPr>
          <p:cNvSpPr txBox="1"/>
          <p:nvPr/>
        </p:nvSpPr>
        <p:spPr>
          <a:xfrm>
            <a:off x="1054866" y="4186732"/>
            <a:ext cx="4420679" cy="897618"/>
          </a:xfrm>
          <a:prstGeom prst="rect">
            <a:avLst/>
          </a:prstGeom>
          <a:noFill/>
        </p:spPr>
        <p:txBody>
          <a:bodyPr wrap="square" rtlCol="0">
            <a:spAutoFit/>
          </a:bodyPr>
          <a:lstStyle/>
          <a:p>
            <a:pPr lvl="0" algn="just">
              <a:lnSpc>
                <a:spcPct val="120000"/>
              </a:lnSpc>
            </a:pPr>
            <a:r>
              <a:rPr lang="vi-VN" sz="1500" b="1">
                <a:latin typeface="Segoe UI" panose="020B0502040204020203" pitchFamily="34" charset="0"/>
                <a:ea typeface="Segoe UI Black" panose="020B0A02040204020203" pitchFamily="34" charset="0"/>
                <a:cs typeface="Segoe UI" panose="020B0502040204020203" pitchFamily="34" charset="0"/>
              </a:rPr>
              <a:t>Khả năng lưu trữ linh hoạt</a:t>
            </a:r>
          </a:p>
          <a:p>
            <a:pPr lvl="0" algn="just">
              <a:lnSpc>
                <a:spcPct val="120000"/>
              </a:lnSpc>
            </a:pPr>
            <a:r>
              <a:rPr lang="vi-VN" sz="1500" b="1">
                <a:latin typeface="Segoe UI" panose="020B0502040204020203" pitchFamily="34" charset="0"/>
                <a:ea typeface="Segoe UI Black" panose="020B0A02040204020203" pitchFamily="34" charset="0"/>
                <a:cs typeface="Segoe UI" panose="020B0502040204020203" pitchFamily="34" charset="0"/>
              </a:rPr>
              <a:t>Tốc độ truy </a:t>
            </a:r>
            <a:r>
              <a:rPr lang="en-US" sz="1500" b="1">
                <a:latin typeface="Segoe UI" panose="020B0502040204020203" pitchFamily="34" charset="0"/>
                <a:ea typeface="Segoe UI Black" panose="020B0A02040204020203" pitchFamily="34" charset="0"/>
                <a:cs typeface="Segoe UI" panose="020B0502040204020203" pitchFamily="34" charset="0"/>
              </a:rPr>
              <a:t>vấn</a:t>
            </a:r>
            <a:r>
              <a:rPr lang="vi-VN" sz="1500" b="1">
                <a:latin typeface="Segoe UI" panose="020B0502040204020203" pitchFamily="34" charset="0"/>
                <a:ea typeface="Segoe UI Black" panose="020B0A02040204020203" pitchFamily="34" charset="0"/>
                <a:cs typeface="Segoe UI" panose="020B0502040204020203" pitchFamily="34" charset="0"/>
              </a:rPr>
              <a:t> cao</a:t>
            </a:r>
          </a:p>
          <a:p>
            <a:pPr lvl="0" algn="just">
              <a:lnSpc>
                <a:spcPct val="120000"/>
              </a:lnSpc>
            </a:pPr>
            <a:r>
              <a:rPr lang="vi-VN" sz="1500" b="1">
                <a:latin typeface="Segoe UI" panose="020B0502040204020203" pitchFamily="34" charset="0"/>
                <a:ea typeface="Segoe UI Black" panose="020B0A02040204020203" pitchFamily="34" charset="0"/>
                <a:cs typeface="Segoe UI" panose="020B0502040204020203" pitchFamily="34" charset="0"/>
              </a:rPr>
              <a:t>Khả năng mở rộng, phân tán cao </a:t>
            </a:r>
          </a:p>
        </p:txBody>
      </p:sp>
      <p:cxnSp>
        <p:nvCxnSpPr>
          <p:cNvPr id="80" name="Straight Connector 79">
            <a:extLst>
              <a:ext uri="{FF2B5EF4-FFF2-40B4-BE49-F238E27FC236}">
                <a16:creationId xmlns:a16="http://schemas.microsoft.com/office/drawing/2014/main" id="{13881392-C397-4DC0-BAC3-05635EA1016A}"/>
              </a:ext>
            </a:extLst>
          </p:cNvPr>
          <p:cNvCxnSpPr>
            <a:cxnSpLocks/>
          </p:cNvCxnSpPr>
          <p:nvPr/>
        </p:nvCxnSpPr>
        <p:spPr>
          <a:xfrm>
            <a:off x="749196" y="4642950"/>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3E33904-00EA-46A0-BE04-A1204F9D4549}"/>
              </a:ext>
            </a:extLst>
          </p:cNvPr>
          <p:cNvCxnSpPr>
            <a:cxnSpLocks/>
          </p:cNvCxnSpPr>
          <p:nvPr/>
        </p:nvCxnSpPr>
        <p:spPr>
          <a:xfrm>
            <a:off x="749196" y="4927358"/>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EEF6F09F-51F5-4E5B-8F50-0D0885B105B6}"/>
              </a:ext>
            </a:extLst>
          </p:cNvPr>
          <p:cNvGrpSpPr/>
          <p:nvPr/>
        </p:nvGrpSpPr>
        <p:grpSpPr>
          <a:xfrm>
            <a:off x="3657998" y="8043887"/>
            <a:ext cx="4876005" cy="4584295"/>
            <a:chOff x="3657998" y="2138387"/>
            <a:chExt cx="4876005" cy="4584295"/>
          </a:xfrm>
        </p:grpSpPr>
        <p:pic>
          <p:nvPicPr>
            <p:cNvPr id="64" name="Picture 63" descr="Mô hình MVC trong PHP - Minh Tri Nguyen">
              <a:extLst>
                <a:ext uri="{FF2B5EF4-FFF2-40B4-BE49-F238E27FC236}">
                  <a16:creationId xmlns:a16="http://schemas.microsoft.com/office/drawing/2014/main" id="{5D18679D-0307-4D15-9922-031DF20084DA}"/>
                </a:ext>
              </a:extLst>
            </p:cNvPr>
            <p:cNvPicPr/>
            <p:nvPr/>
          </p:nvPicPr>
          <p:blipFill rotWithShape="1">
            <a:blip r:embed="rId11">
              <a:duotone>
                <a:schemeClr val="accent6">
                  <a:shade val="45000"/>
                  <a:satMod val="135000"/>
                </a:schemeClr>
                <a:prstClr val="white"/>
              </a:duotone>
              <a:extLst>
                <a:ext uri="{28A0092B-C50C-407E-A947-70E740481C1C}">
                  <a14:useLocalDpi xmlns:a14="http://schemas.microsoft.com/office/drawing/2010/main" val="0"/>
                </a:ext>
              </a:extLst>
            </a:blip>
            <a:srcRect t="3714"/>
            <a:stretch/>
          </p:blipFill>
          <p:spPr bwMode="auto">
            <a:xfrm>
              <a:off x="3657998" y="2138387"/>
              <a:ext cx="4876005" cy="4584295"/>
            </a:xfrm>
            <a:prstGeom prst="rect">
              <a:avLst/>
            </a:prstGeom>
            <a:noFill/>
            <a:ln>
              <a:noFill/>
            </a:ln>
          </p:spPr>
        </p:pic>
        <p:sp>
          <p:nvSpPr>
            <p:cNvPr id="65" name="Rectangle: Rounded Corners 64">
              <a:extLst>
                <a:ext uri="{FF2B5EF4-FFF2-40B4-BE49-F238E27FC236}">
                  <a16:creationId xmlns:a16="http://schemas.microsoft.com/office/drawing/2014/main" id="{AFBA82D4-B87A-42DF-9EA8-5449D425B86C}"/>
                </a:ext>
              </a:extLst>
            </p:cNvPr>
            <p:cNvSpPr/>
            <p:nvPr/>
          </p:nvSpPr>
          <p:spPr>
            <a:xfrm>
              <a:off x="3784600" y="2642489"/>
              <a:ext cx="526956" cy="204648"/>
            </a:xfrm>
            <a:prstGeom prst="roundRect">
              <a:avLst/>
            </a:prstGeom>
            <a:solidFill>
              <a:srgbClr val="94B77C"/>
            </a:solidFill>
            <a:ln>
              <a:solidFill>
                <a:srgbClr val="94B7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6" name="Picture 2">
            <a:extLst>
              <a:ext uri="{FF2B5EF4-FFF2-40B4-BE49-F238E27FC236}">
                <a16:creationId xmlns:a16="http://schemas.microsoft.com/office/drawing/2014/main" id="{08C3F012-4135-40F9-9CB7-395E9CB6EF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2699" y="8531469"/>
            <a:ext cx="526957" cy="142032"/>
          </a:xfrm>
          <a:prstGeom prst="rect">
            <a:avLst/>
          </a:prstGeom>
          <a:noFill/>
          <a:extLst>
            <a:ext uri="{909E8E84-426E-40DD-AFC4-6F175D3DCCD1}">
              <a14:hiddenFill xmlns:a14="http://schemas.microsoft.com/office/drawing/2010/main">
                <a:solidFill>
                  <a:srgbClr val="FFFFFF"/>
                </a:solidFill>
              </a14:hiddenFill>
            </a:ext>
          </a:extLst>
        </p:spPr>
      </p:pic>
      <p:sp>
        <p:nvSpPr>
          <p:cNvPr id="67" name="Freeform: Shape 66">
            <a:extLst>
              <a:ext uri="{FF2B5EF4-FFF2-40B4-BE49-F238E27FC236}">
                <a16:creationId xmlns:a16="http://schemas.microsoft.com/office/drawing/2014/main" id="{DD0E040D-C4A4-473F-AD0E-616E7024CD9B}"/>
              </a:ext>
            </a:extLst>
          </p:cNvPr>
          <p:cNvSpPr/>
          <p:nvPr/>
        </p:nvSpPr>
        <p:spPr>
          <a:xfrm flipH="1">
            <a:off x="17017799" y="6190724"/>
            <a:ext cx="1478074" cy="1371455"/>
          </a:xfrm>
          <a:custGeom>
            <a:avLst/>
            <a:gdLst>
              <a:gd name="connsiteX0" fmla="*/ 7144 w 9153525"/>
              <a:gd name="connsiteY0" fmla="*/ 940630 h 7467600"/>
              <a:gd name="connsiteX1" fmla="*/ 2483644 w 9153525"/>
              <a:gd name="connsiteY1" fmla="*/ 7180 h 7467600"/>
              <a:gd name="connsiteX2" fmla="*/ 6770846 w 9153525"/>
              <a:gd name="connsiteY2" fmla="*/ 2501778 h 7467600"/>
              <a:gd name="connsiteX3" fmla="*/ 9151144 w 9153525"/>
              <a:gd name="connsiteY3" fmla="*/ 5064956 h 7467600"/>
              <a:gd name="connsiteX4" fmla="*/ 9046369 w 9153525"/>
              <a:gd name="connsiteY4" fmla="*/ 7465256 h 7467600"/>
              <a:gd name="connsiteX5" fmla="*/ 7144 w 9153525"/>
              <a:gd name="connsiteY5" fmla="*/ 7465256 h 7467600"/>
              <a:gd name="connsiteX6" fmla="*/ 7144 w 9153525"/>
              <a:gd name="connsiteY6" fmla="*/ 940630 h 746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3525" h="7467600">
                <a:moveTo>
                  <a:pt x="7144" y="940630"/>
                </a:moveTo>
                <a:cubicBezTo>
                  <a:pt x="7144" y="940630"/>
                  <a:pt x="921544" y="16705"/>
                  <a:pt x="2483644" y="7180"/>
                </a:cubicBezTo>
                <a:cubicBezTo>
                  <a:pt x="4045744" y="-2345"/>
                  <a:pt x="4599147" y="1852173"/>
                  <a:pt x="6770846" y="2501778"/>
                </a:cubicBezTo>
                <a:cubicBezTo>
                  <a:pt x="8942546" y="3151383"/>
                  <a:pt x="9151144" y="5064956"/>
                  <a:pt x="9151144" y="5064956"/>
                </a:cubicBezTo>
                <a:lnTo>
                  <a:pt x="9046369" y="7465256"/>
                </a:lnTo>
                <a:lnTo>
                  <a:pt x="7144" y="7465256"/>
                </a:lnTo>
                <a:lnTo>
                  <a:pt x="7144" y="940630"/>
                </a:lnTo>
                <a:close/>
              </a:path>
            </a:pathLst>
          </a:custGeom>
          <a:solidFill>
            <a:srgbClr val="94B77C"/>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8" name="Freeform: Shape 67">
            <a:extLst>
              <a:ext uri="{FF2B5EF4-FFF2-40B4-BE49-F238E27FC236}">
                <a16:creationId xmlns:a16="http://schemas.microsoft.com/office/drawing/2014/main" id="{8BC7552F-30C1-442F-964C-E09E1FD29527}"/>
              </a:ext>
            </a:extLst>
          </p:cNvPr>
          <p:cNvSpPr/>
          <p:nvPr/>
        </p:nvSpPr>
        <p:spPr>
          <a:xfrm flipH="1">
            <a:off x="16913462" y="6421639"/>
            <a:ext cx="1199103" cy="669984"/>
          </a:xfrm>
          <a:custGeom>
            <a:avLst/>
            <a:gdLst>
              <a:gd name="connsiteX0" fmla="*/ 7144 w 6572250"/>
              <a:gd name="connsiteY0" fmla="*/ 41396 h 3648075"/>
              <a:gd name="connsiteX1" fmla="*/ 6569869 w 6572250"/>
              <a:gd name="connsiteY1" fmla="*/ 3645656 h 3648075"/>
              <a:gd name="connsiteX2" fmla="*/ 7144 w 6572250"/>
              <a:gd name="connsiteY2" fmla="*/ 3645656 h 3648075"/>
              <a:gd name="connsiteX3" fmla="*/ 7144 w 6572250"/>
              <a:gd name="connsiteY3" fmla="*/ 41396 h 3648075"/>
            </a:gdLst>
            <a:ahLst/>
            <a:cxnLst>
              <a:cxn ang="0">
                <a:pos x="connsiteX0" y="connsiteY0"/>
              </a:cxn>
              <a:cxn ang="0">
                <a:pos x="connsiteX1" y="connsiteY1"/>
              </a:cxn>
              <a:cxn ang="0">
                <a:pos x="connsiteX2" y="connsiteY2"/>
              </a:cxn>
              <a:cxn ang="0">
                <a:pos x="connsiteX3" y="connsiteY3"/>
              </a:cxn>
            </a:cxnLst>
            <a:rect l="l" t="t" r="r" b="b"/>
            <a:pathLst>
              <a:path w="6572250" h="3648075">
                <a:moveTo>
                  <a:pt x="7144" y="41396"/>
                </a:moveTo>
                <a:cubicBezTo>
                  <a:pt x="7144" y="41396"/>
                  <a:pt x="3920966" y="-597732"/>
                  <a:pt x="6569869" y="3645656"/>
                </a:cubicBezTo>
                <a:lnTo>
                  <a:pt x="7144" y="3645656"/>
                </a:lnTo>
                <a:lnTo>
                  <a:pt x="7144" y="41396"/>
                </a:lnTo>
                <a:close/>
              </a:path>
            </a:pathLst>
          </a:custGeom>
          <a:solidFill>
            <a:srgbClr val="422C1C"/>
          </a:solid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3E72FA87-A2E8-48DD-A1E4-8BEBCC870B4C}"/>
              </a:ext>
            </a:extLst>
          </p:cNvPr>
          <p:cNvSpPr/>
          <p:nvPr/>
        </p:nvSpPr>
        <p:spPr>
          <a:xfrm flipH="1">
            <a:off x="17757537" y="5643184"/>
            <a:ext cx="2147959" cy="1200023"/>
          </a:xfrm>
          <a:custGeom>
            <a:avLst/>
            <a:gdLst>
              <a:gd name="connsiteX0" fmla="*/ 3743801 w 11772900"/>
              <a:gd name="connsiteY0" fmla="*/ 631984 h 6534150"/>
              <a:gd name="connsiteX1" fmla="*/ 6979444 w 11772900"/>
              <a:gd name="connsiteY1" fmla="*/ 1588294 h 6534150"/>
              <a:gd name="connsiteX2" fmla="*/ 11768614 w 11772900"/>
              <a:gd name="connsiteY2" fmla="*/ 6531769 h 6534150"/>
              <a:gd name="connsiteX3" fmla="*/ 7144 w 11772900"/>
              <a:gd name="connsiteY3" fmla="*/ 6531769 h 6534150"/>
              <a:gd name="connsiteX4" fmla="*/ 7144 w 11772900"/>
              <a:gd name="connsiteY4" fmla="*/ 7144 h 653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72900" h="6534150">
                <a:moveTo>
                  <a:pt x="3743801" y="631984"/>
                </a:moveTo>
                <a:cubicBezTo>
                  <a:pt x="3743801" y="631984"/>
                  <a:pt x="5083017" y="1430179"/>
                  <a:pt x="6979444" y="1588294"/>
                </a:cubicBezTo>
                <a:cubicBezTo>
                  <a:pt x="9598819" y="1807369"/>
                  <a:pt x="11051381" y="4598194"/>
                  <a:pt x="11768614" y="6531769"/>
                </a:cubicBezTo>
                <a:lnTo>
                  <a:pt x="7144" y="6531769"/>
                </a:lnTo>
                <a:lnTo>
                  <a:pt x="7144" y="7144"/>
                </a:lnTo>
              </a:path>
            </a:pathLst>
          </a:custGeom>
          <a:solidFill>
            <a:srgbClr val="8CA771"/>
          </a:solid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A0B19E66-4563-410E-BB2B-A26BC40EF893}"/>
              </a:ext>
            </a:extLst>
          </p:cNvPr>
          <p:cNvSpPr/>
          <p:nvPr/>
        </p:nvSpPr>
        <p:spPr>
          <a:xfrm flipH="1">
            <a:off x="17664575" y="5933583"/>
            <a:ext cx="2267869" cy="976112"/>
          </a:xfrm>
          <a:custGeom>
            <a:avLst/>
            <a:gdLst>
              <a:gd name="connsiteX0" fmla="*/ 7144 w 12430125"/>
              <a:gd name="connsiteY0" fmla="*/ 7144 h 5314950"/>
              <a:gd name="connsiteX1" fmla="*/ 2626519 w 12430125"/>
              <a:gd name="connsiteY1" fmla="*/ 1268254 h 5314950"/>
              <a:gd name="connsiteX2" fmla="*/ 9151144 w 12430125"/>
              <a:gd name="connsiteY2" fmla="*/ 2173129 h 5314950"/>
              <a:gd name="connsiteX3" fmla="*/ 12427744 w 12430125"/>
              <a:gd name="connsiteY3" fmla="*/ 5316379 h 5314950"/>
              <a:gd name="connsiteX4" fmla="*/ 7144 w 12430125"/>
              <a:gd name="connsiteY4" fmla="*/ 5316379 h 5314950"/>
              <a:gd name="connsiteX5" fmla="*/ 7144 w 12430125"/>
              <a:gd name="connsiteY5" fmla="*/ 7144 h 531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30125" h="5314950">
                <a:moveTo>
                  <a:pt x="7144" y="7144"/>
                </a:moveTo>
                <a:cubicBezTo>
                  <a:pt x="7144" y="7144"/>
                  <a:pt x="673894" y="982504"/>
                  <a:pt x="2626519" y="1268254"/>
                </a:cubicBezTo>
                <a:cubicBezTo>
                  <a:pt x="4579144" y="1554004"/>
                  <a:pt x="7379494" y="1277779"/>
                  <a:pt x="9151144" y="2173129"/>
                </a:cubicBezTo>
                <a:cubicBezTo>
                  <a:pt x="10922794" y="3068479"/>
                  <a:pt x="12427744" y="5316379"/>
                  <a:pt x="12427744" y="5316379"/>
                </a:cubicBezTo>
                <a:lnTo>
                  <a:pt x="7144" y="5316379"/>
                </a:lnTo>
                <a:lnTo>
                  <a:pt x="7144" y="7144"/>
                </a:lnTo>
                <a:close/>
              </a:path>
            </a:pathLst>
          </a:custGeom>
          <a:solidFill>
            <a:srgbClr val="94B77C"/>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800724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95"/>
                                        </p:tgtEl>
                                        <p:attrNameLst>
                                          <p:attrName>style.visibility</p:attrName>
                                        </p:attrNameLst>
                                      </p:cBhvr>
                                      <p:to>
                                        <p:strVal val="visible"/>
                                      </p:to>
                                    </p:set>
                                    <p:animEffect transition="in" filter="wipe(up)">
                                      <p:cBhvr>
                                        <p:cTn id="7" dur="500"/>
                                        <p:tgtEl>
                                          <p:spTgt spid="195"/>
                                        </p:tgtEl>
                                      </p:cBhvr>
                                    </p:animEffect>
                                  </p:childTnLst>
                                </p:cTn>
                              </p:par>
                              <p:par>
                                <p:cTn id="8" presetID="22" presetClass="entr" presetSubtype="1" fill="hold" nodeType="withEffect">
                                  <p:stCondLst>
                                    <p:cond delay="0"/>
                                  </p:stCondLst>
                                  <p:childTnLst>
                                    <p:set>
                                      <p:cBhvr>
                                        <p:cTn id="9" dur="1" fill="hold">
                                          <p:stCondLst>
                                            <p:cond delay="0"/>
                                          </p:stCondLst>
                                        </p:cTn>
                                        <p:tgtEl>
                                          <p:spTgt spid="207"/>
                                        </p:tgtEl>
                                        <p:attrNameLst>
                                          <p:attrName>style.visibility</p:attrName>
                                        </p:attrNameLst>
                                      </p:cBhvr>
                                      <p:to>
                                        <p:strVal val="visible"/>
                                      </p:to>
                                    </p:set>
                                    <p:animEffect transition="in" filter="wipe(up)">
                                      <p:cBhvr>
                                        <p:cTn id="10" dur="500"/>
                                        <p:tgtEl>
                                          <p:spTgt spid="20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par>
                                <p:cTn id="14" presetID="22" presetClass="entr" presetSubtype="1" fill="hold" nodeType="with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wipe(up)">
                                      <p:cBhvr>
                                        <p:cTn id="16" dur="500"/>
                                        <p:tgtEl>
                                          <p:spTgt spid="55"/>
                                        </p:tgtEl>
                                      </p:cBhvr>
                                    </p:animEffect>
                                  </p:childTnLst>
                                </p:cTn>
                              </p:par>
                              <p:par>
                                <p:cTn id="17" presetID="22" presetClass="entr" presetSubtype="1" fill="hold" nodeType="withEffect">
                                  <p:stCondLst>
                                    <p:cond delay="0"/>
                                  </p:stCondLst>
                                  <p:childTnLst>
                                    <p:set>
                                      <p:cBhvr>
                                        <p:cTn id="18" dur="1" fill="hold">
                                          <p:stCondLst>
                                            <p:cond delay="0"/>
                                          </p:stCondLst>
                                        </p:cTn>
                                        <p:tgtEl>
                                          <p:spTgt spid="77"/>
                                        </p:tgtEl>
                                        <p:attrNameLst>
                                          <p:attrName>style.visibility</p:attrName>
                                        </p:attrNameLst>
                                      </p:cBhvr>
                                      <p:to>
                                        <p:strVal val="visible"/>
                                      </p:to>
                                    </p:set>
                                    <p:animEffect transition="in" filter="wipe(up)">
                                      <p:cBhvr>
                                        <p:cTn id="19"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288D736-601C-45E8-8055-C73DEB2B60F4}"/>
              </a:ext>
            </a:extLst>
          </p:cNvPr>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915383" y="-3027850"/>
            <a:ext cx="14081760" cy="3794455"/>
          </a:xfrm>
          <a:prstGeom prst="rect">
            <a:avLst/>
          </a:prstGeom>
        </p:spPr>
      </p:pic>
      <p:sp>
        <p:nvSpPr>
          <p:cNvPr id="363" name="Freeform: Shape 362">
            <a:extLst>
              <a:ext uri="{FF2B5EF4-FFF2-40B4-BE49-F238E27FC236}">
                <a16:creationId xmlns:a16="http://schemas.microsoft.com/office/drawing/2014/main" id="{E29B860E-467A-4B62-95DA-1F18486EC154}"/>
              </a:ext>
            </a:extLst>
          </p:cNvPr>
          <p:cNvSpPr/>
          <p:nvPr/>
        </p:nvSpPr>
        <p:spPr>
          <a:xfrm>
            <a:off x="1919100" y="5896432"/>
            <a:ext cx="692236" cy="704227"/>
          </a:xfrm>
          <a:custGeom>
            <a:avLst/>
            <a:gdLst>
              <a:gd name="connsiteX0" fmla="*/ 9088 w 638175"/>
              <a:gd name="connsiteY0" fmla="*/ 364724 h 647700"/>
              <a:gd name="connsiteX1" fmla="*/ 142438 w 638175"/>
              <a:gd name="connsiteY1" fmla="*/ 50399 h 647700"/>
              <a:gd name="connsiteX2" fmla="*/ 542488 w 638175"/>
              <a:gd name="connsiteY2" fmla="*/ 88499 h 647700"/>
              <a:gd name="connsiteX3" fmla="*/ 628213 w 638175"/>
              <a:gd name="connsiteY3" fmla="*/ 374249 h 647700"/>
              <a:gd name="connsiteX4" fmla="*/ 371038 w 638175"/>
              <a:gd name="connsiteY4" fmla="*/ 640949 h 647700"/>
              <a:gd name="connsiteX5" fmla="*/ 94813 w 638175"/>
              <a:gd name="connsiteY5" fmla="*/ 564749 h 647700"/>
              <a:gd name="connsiteX6" fmla="*/ 9088 w 638175"/>
              <a:gd name="connsiteY6" fmla="*/ 364724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175" h="647700">
                <a:moveTo>
                  <a:pt x="9088" y="364724"/>
                </a:moveTo>
                <a:cubicBezTo>
                  <a:pt x="9088" y="364724"/>
                  <a:pt x="-19487" y="136124"/>
                  <a:pt x="142438" y="50399"/>
                </a:cubicBezTo>
                <a:cubicBezTo>
                  <a:pt x="304363" y="-35326"/>
                  <a:pt x="494863" y="21824"/>
                  <a:pt x="542488" y="88499"/>
                </a:cubicBezTo>
                <a:cubicBezTo>
                  <a:pt x="590113" y="155174"/>
                  <a:pt x="666313" y="250424"/>
                  <a:pt x="628213" y="374249"/>
                </a:cubicBezTo>
                <a:cubicBezTo>
                  <a:pt x="590113" y="498074"/>
                  <a:pt x="475813" y="631424"/>
                  <a:pt x="371038" y="640949"/>
                </a:cubicBezTo>
                <a:cubicBezTo>
                  <a:pt x="266263" y="650474"/>
                  <a:pt x="142438" y="612374"/>
                  <a:pt x="94813" y="564749"/>
                </a:cubicBezTo>
                <a:cubicBezTo>
                  <a:pt x="47188" y="517124"/>
                  <a:pt x="18613" y="459974"/>
                  <a:pt x="9088" y="364724"/>
                </a:cubicBezTo>
                <a:close/>
              </a:path>
            </a:pathLst>
          </a:custGeom>
          <a:solidFill>
            <a:srgbClr val="8CA771"/>
          </a:solidFill>
          <a:ln w="952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9BBC0331-FD04-4716-8B75-0F1AD8C20412}"/>
              </a:ext>
            </a:extLst>
          </p:cNvPr>
          <p:cNvSpPr/>
          <p:nvPr/>
        </p:nvSpPr>
        <p:spPr>
          <a:xfrm>
            <a:off x="1876305" y="6117028"/>
            <a:ext cx="526926" cy="528170"/>
          </a:xfrm>
          <a:custGeom>
            <a:avLst/>
            <a:gdLst>
              <a:gd name="connsiteX0" fmla="*/ 8675 w 485775"/>
              <a:gd name="connsiteY0" fmla="*/ 276135 h 485775"/>
              <a:gd name="connsiteX1" fmla="*/ 108687 w 485775"/>
              <a:gd name="connsiteY1" fmla="*/ 39915 h 485775"/>
              <a:gd name="connsiteX2" fmla="*/ 409678 w 485775"/>
              <a:gd name="connsiteY2" fmla="*/ 68490 h 485775"/>
              <a:gd name="connsiteX3" fmla="*/ 474448 w 485775"/>
              <a:gd name="connsiteY3" fmla="*/ 283755 h 485775"/>
              <a:gd name="connsiteX4" fmla="*/ 281091 w 485775"/>
              <a:gd name="connsiteY4" fmla="*/ 484732 h 485775"/>
              <a:gd name="connsiteX5" fmla="*/ 73445 w 485775"/>
              <a:gd name="connsiteY5" fmla="*/ 427582 h 485775"/>
              <a:gd name="connsiteX6" fmla="*/ 8675 w 485775"/>
              <a:gd name="connsiteY6" fmla="*/ 276135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775" h="485775">
                <a:moveTo>
                  <a:pt x="8675" y="276135"/>
                </a:moveTo>
                <a:cubicBezTo>
                  <a:pt x="8675" y="276135"/>
                  <a:pt x="-13232" y="103732"/>
                  <a:pt x="108687" y="39915"/>
                </a:cubicBezTo>
                <a:cubicBezTo>
                  <a:pt x="230608" y="-24855"/>
                  <a:pt x="373483" y="18007"/>
                  <a:pt x="409678" y="68490"/>
                </a:cubicBezTo>
                <a:cubicBezTo>
                  <a:pt x="445873" y="118972"/>
                  <a:pt x="503023" y="190410"/>
                  <a:pt x="474448" y="283755"/>
                </a:cubicBezTo>
                <a:cubicBezTo>
                  <a:pt x="445873" y="377100"/>
                  <a:pt x="360148" y="477112"/>
                  <a:pt x="281091" y="484732"/>
                </a:cubicBezTo>
                <a:cubicBezTo>
                  <a:pt x="202033" y="492352"/>
                  <a:pt x="108687" y="462825"/>
                  <a:pt x="73445" y="427582"/>
                </a:cubicBezTo>
                <a:cubicBezTo>
                  <a:pt x="37250" y="390435"/>
                  <a:pt x="15343" y="347572"/>
                  <a:pt x="8675" y="276135"/>
                </a:cubicBezTo>
                <a:close/>
              </a:path>
            </a:pathLst>
          </a:custGeom>
          <a:solidFill>
            <a:srgbClr val="422C1C"/>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65" name="Freeform: Shape 364">
            <a:extLst>
              <a:ext uri="{FF2B5EF4-FFF2-40B4-BE49-F238E27FC236}">
                <a16:creationId xmlns:a16="http://schemas.microsoft.com/office/drawing/2014/main" id="{6448AFB3-A6D3-4F64-A6FF-6E9987948212}"/>
              </a:ext>
            </a:extLst>
          </p:cNvPr>
          <p:cNvSpPr/>
          <p:nvPr/>
        </p:nvSpPr>
        <p:spPr>
          <a:xfrm>
            <a:off x="2227981" y="6186834"/>
            <a:ext cx="464934" cy="466032"/>
          </a:xfrm>
          <a:custGeom>
            <a:avLst/>
            <a:gdLst>
              <a:gd name="connsiteX0" fmla="*/ 8446 w 428625"/>
              <a:gd name="connsiteY0" fmla="*/ 244563 h 428625"/>
              <a:gd name="connsiteX1" fmla="*/ 97029 w 428625"/>
              <a:gd name="connsiteY1" fmla="*/ 35965 h 428625"/>
              <a:gd name="connsiteX2" fmla="*/ 362777 w 428625"/>
              <a:gd name="connsiteY2" fmla="*/ 61683 h 428625"/>
              <a:gd name="connsiteX3" fmla="*/ 419927 w 428625"/>
              <a:gd name="connsiteY3" fmla="*/ 251231 h 428625"/>
              <a:gd name="connsiteX4" fmla="*/ 249429 w 428625"/>
              <a:gd name="connsiteY4" fmla="*/ 428395 h 428625"/>
              <a:gd name="connsiteX5" fmla="*/ 66548 w 428625"/>
              <a:gd name="connsiteY5" fmla="*/ 377913 h 428625"/>
              <a:gd name="connsiteX6" fmla="*/ 8446 w 428625"/>
              <a:gd name="connsiteY6" fmla="*/ 244563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8625" h="428625">
                <a:moveTo>
                  <a:pt x="8446" y="244563"/>
                </a:moveTo>
                <a:cubicBezTo>
                  <a:pt x="8446" y="244563"/>
                  <a:pt x="-10604" y="93115"/>
                  <a:pt x="97029" y="35965"/>
                </a:cubicBezTo>
                <a:cubicBezTo>
                  <a:pt x="204661" y="-21185"/>
                  <a:pt x="331344" y="16915"/>
                  <a:pt x="362777" y="61683"/>
                </a:cubicBezTo>
                <a:cubicBezTo>
                  <a:pt x="394208" y="105498"/>
                  <a:pt x="444691" y="169315"/>
                  <a:pt x="419927" y="251231"/>
                </a:cubicBezTo>
                <a:cubicBezTo>
                  <a:pt x="394208" y="333145"/>
                  <a:pt x="318961" y="421728"/>
                  <a:pt x="249429" y="428395"/>
                </a:cubicBezTo>
                <a:cubicBezTo>
                  <a:pt x="179896" y="435063"/>
                  <a:pt x="97981" y="409345"/>
                  <a:pt x="66548" y="377913"/>
                </a:cubicBezTo>
                <a:cubicBezTo>
                  <a:pt x="35116" y="346481"/>
                  <a:pt x="15114" y="307428"/>
                  <a:pt x="8446" y="244563"/>
                </a:cubicBezTo>
                <a:close/>
              </a:path>
            </a:pathLst>
          </a:custGeom>
          <a:solidFill>
            <a:srgbClr val="C8BE5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66" name="Freeform: Shape 365">
            <a:extLst>
              <a:ext uri="{FF2B5EF4-FFF2-40B4-BE49-F238E27FC236}">
                <a16:creationId xmlns:a16="http://schemas.microsoft.com/office/drawing/2014/main" id="{EDCFAFD3-7890-4189-86AF-9184B0F7CF96}"/>
              </a:ext>
            </a:extLst>
          </p:cNvPr>
          <p:cNvSpPr/>
          <p:nvPr/>
        </p:nvSpPr>
        <p:spPr>
          <a:xfrm>
            <a:off x="2267717" y="6287719"/>
            <a:ext cx="51659" cy="797433"/>
          </a:xfrm>
          <a:custGeom>
            <a:avLst/>
            <a:gdLst>
              <a:gd name="connsiteX0" fmla="*/ 26194 w 47625"/>
              <a:gd name="connsiteY0" fmla="*/ 731044 h 733425"/>
              <a:gd name="connsiteX1" fmla="*/ 26194 w 47625"/>
              <a:gd name="connsiteY1" fmla="*/ 731044 h 733425"/>
              <a:gd name="connsiteX2" fmla="*/ 7144 w 47625"/>
              <a:gd name="connsiteY2" fmla="*/ 711994 h 733425"/>
              <a:gd name="connsiteX3" fmla="*/ 7144 w 47625"/>
              <a:gd name="connsiteY3" fmla="*/ 7144 h 733425"/>
              <a:gd name="connsiteX4" fmla="*/ 7144 w 47625"/>
              <a:gd name="connsiteY4" fmla="*/ 7144 h 733425"/>
              <a:gd name="connsiteX5" fmla="*/ 45244 w 47625"/>
              <a:gd name="connsiteY5" fmla="*/ 241459 h 733425"/>
              <a:gd name="connsiteX6" fmla="*/ 45244 w 47625"/>
              <a:gd name="connsiteY6" fmla="*/ 711994 h 733425"/>
              <a:gd name="connsiteX7" fmla="*/ 26194 w 47625"/>
              <a:gd name="connsiteY7" fmla="*/ 731044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733425">
                <a:moveTo>
                  <a:pt x="26194" y="731044"/>
                </a:moveTo>
                <a:lnTo>
                  <a:pt x="26194" y="731044"/>
                </a:lnTo>
                <a:cubicBezTo>
                  <a:pt x="15716" y="731044"/>
                  <a:pt x="7144" y="722471"/>
                  <a:pt x="7144" y="711994"/>
                </a:cubicBezTo>
                <a:lnTo>
                  <a:pt x="7144" y="7144"/>
                </a:lnTo>
                <a:lnTo>
                  <a:pt x="7144" y="7144"/>
                </a:lnTo>
                <a:cubicBezTo>
                  <a:pt x="31909" y="82391"/>
                  <a:pt x="45244" y="162401"/>
                  <a:pt x="45244" y="241459"/>
                </a:cubicBezTo>
                <a:lnTo>
                  <a:pt x="45244" y="711994"/>
                </a:lnTo>
                <a:cubicBezTo>
                  <a:pt x="45244" y="722471"/>
                  <a:pt x="36671" y="731044"/>
                  <a:pt x="26194" y="731044"/>
                </a:cubicBezTo>
                <a:close/>
              </a:path>
            </a:pathLst>
          </a:custGeom>
          <a:solidFill>
            <a:schemeClr val="accent1">
              <a:lumMod val="20000"/>
              <a:lumOff val="80000"/>
            </a:schemeClr>
          </a:solidFill>
          <a:ln w="9525"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BD4C246C-5438-4281-803B-E55EB282FA4D}"/>
              </a:ext>
            </a:extLst>
          </p:cNvPr>
          <p:cNvSpPr/>
          <p:nvPr/>
        </p:nvSpPr>
        <p:spPr>
          <a:xfrm>
            <a:off x="1979218" y="6264506"/>
            <a:ext cx="299625" cy="248551"/>
          </a:xfrm>
          <a:custGeom>
            <a:avLst/>
            <a:gdLst>
              <a:gd name="connsiteX0" fmla="*/ 7144 w 276225"/>
              <a:gd name="connsiteY0" fmla="*/ 7144 h 228600"/>
              <a:gd name="connsiteX1" fmla="*/ 273844 w 276225"/>
              <a:gd name="connsiteY1" fmla="*/ 223361 h 228600"/>
              <a:gd name="connsiteX2" fmla="*/ 273844 w 276225"/>
              <a:gd name="connsiteY2" fmla="*/ 170021 h 228600"/>
              <a:gd name="connsiteX3" fmla="*/ 7144 w 276225"/>
              <a:gd name="connsiteY3" fmla="*/ 7144 h 228600"/>
            </a:gdLst>
            <a:ahLst/>
            <a:cxnLst>
              <a:cxn ang="0">
                <a:pos x="connsiteX0" y="connsiteY0"/>
              </a:cxn>
              <a:cxn ang="0">
                <a:pos x="connsiteX1" y="connsiteY1"/>
              </a:cxn>
              <a:cxn ang="0">
                <a:pos x="connsiteX2" y="connsiteY2"/>
              </a:cxn>
              <a:cxn ang="0">
                <a:pos x="connsiteX3" y="connsiteY3"/>
              </a:cxn>
            </a:cxnLst>
            <a:rect l="l" t="t" r="r" b="b"/>
            <a:pathLst>
              <a:path w="276225" h="228600">
                <a:moveTo>
                  <a:pt x="7144" y="7144"/>
                </a:moveTo>
                <a:cubicBezTo>
                  <a:pt x="7144" y="7144"/>
                  <a:pt x="245269" y="95726"/>
                  <a:pt x="273844" y="223361"/>
                </a:cubicBezTo>
                <a:lnTo>
                  <a:pt x="273844" y="170021"/>
                </a:lnTo>
                <a:cubicBezTo>
                  <a:pt x="273844" y="170021"/>
                  <a:pt x="245269" y="83344"/>
                  <a:pt x="7144" y="7144"/>
                </a:cubicBezTo>
                <a:close/>
              </a:path>
            </a:pathLst>
          </a:custGeom>
          <a:solidFill>
            <a:schemeClr val="accent1">
              <a:lumMod val="20000"/>
              <a:lumOff val="80000"/>
            </a:schemeClr>
          </a:solidFill>
          <a:ln w="952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E98012F5-C58E-455F-A638-462FE6FBAAD9}"/>
              </a:ext>
            </a:extLst>
          </p:cNvPr>
          <p:cNvSpPr/>
          <p:nvPr/>
        </p:nvSpPr>
        <p:spPr>
          <a:xfrm>
            <a:off x="2282861" y="6171300"/>
            <a:ext cx="154978" cy="248551"/>
          </a:xfrm>
          <a:custGeom>
            <a:avLst/>
            <a:gdLst>
              <a:gd name="connsiteX0" fmla="*/ 140494 w 142875"/>
              <a:gd name="connsiteY0" fmla="*/ 7144 h 228600"/>
              <a:gd name="connsiteX1" fmla="*/ 7144 w 142875"/>
              <a:gd name="connsiteY1" fmla="*/ 223361 h 228600"/>
              <a:gd name="connsiteX2" fmla="*/ 7144 w 142875"/>
              <a:gd name="connsiteY2" fmla="*/ 170021 h 228600"/>
              <a:gd name="connsiteX3" fmla="*/ 140494 w 142875"/>
              <a:gd name="connsiteY3" fmla="*/ 7144 h 228600"/>
            </a:gdLst>
            <a:ahLst/>
            <a:cxnLst>
              <a:cxn ang="0">
                <a:pos x="connsiteX0" y="connsiteY0"/>
              </a:cxn>
              <a:cxn ang="0">
                <a:pos x="connsiteX1" y="connsiteY1"/>
              </a:cxn>
              <a:cxn ang="0">
                <a:pos x="connsiteX2" y="connsiteY2"/>
              </a:cxn>
              <a:cxn ang="0">
                <a:pos x="connsiteX3" y="connsiteY3"/>
              </a:cxn>
            </a:cxnLst>
            <a:rect l="l" t="t" r="r" b="b"/>
            <a:pathLst>
              <a:path w="142875" h="228600">
                <a:moveTo>
                  <a:pt x="140494" y="7144"/>
                </a:moveTo>
                <a:cubicBezTo>
                  <a:pt x="140494" y="7144"/>
                  <a:pt x="21431" y="95726"/>
                  <a:pt x="7144" y="223361"/>
                </a:cubicBezTo>
                <a:lnTo>
                  <a:pt x="7144" y="170021"/>
                </a:lnTo>
                <a:cubicBezTo>
                  <a:pt x="7144" y="170021"/>
                  <a:pt x="21431" y="83344"/>
                  <a:pt x="140494" y="7144"/>
                </a:cubicBezTo>
                <a:close/>
              </a:path>
            </a:pathLst>
          </a:custGeom>
          <a:solidFill>
            <a:schemeClr val="accent1">
              <a:lumMod val="20000"/>
              <a:lumOff val="80000"/>
            </a:schemeClr>
          </a:solid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9DE043DC-2E20-423F-9091-6D92689A7C5C}"/>
              </a:ext>
            </a:extLst>
          </p:cNvPr>
          <p:cNvSpPr/>
          <p:nvPr/>
        </p:nvSpPr>
        <p:spPr>
          <a:xfrm>
            <a:off x="389532" y="6110755"/>
            <a:ext cx="1199103" cy="669984"/>
          </a:xfrm>
          <a:custGeom>
            <a:avLst/>
            <a:gdLst>
              <a:gd name="connsiteX0" fmla="*/ 7144 w 6572250"/>
              <a:gd name="connsiteY0" fmla="*/ 41396 h 3648075"/>
              <a:gd name="connsiteX1" fmla="*/ 6569869 w 6572250"/>
              <a:gd name="connsiteY1" fmla="*/ 3645656 h 3648075"/>
              <a:gd name="connsiteX2" fmla="*/ 7144 w 6572250"/>
              <a:gd name="connsiteY2" fmla="*/ 3645656 h 3648075"/>
              <a:gd name="connsiteX3" fmla="*/ 7144 w 6572250"/>
              <a:gd name="connsiteY3" fmla="*/ 41396 h 3648075"/>
            </a:gdLst>
            <a:ahLst/>
            <a:cxnLst>
              <a:cxn ang="0">
                <a:pos x="connsiteX0" y="connsiteY0"/>
              </a:cxn>
              <a:cxn ang="0">
                <a:pos x="connsiteX1" y="connsiteY1"/>
              </a:cxn>
              <a:cxn ang="0">
                <a:pos x="connsiteX2" y="connsiteY2"/>
              </a:cxn>
              <a:cxn ang="0">
                <a:pos x="connsiteX3" y="connsiteY3"/>
              </a:cxn>
            </a:cxnLst>
            <a:rect l="l" t="t" r="r" b="b"/>
            <a:pathLst>
              <a:path w="6572250" h="3648075">
                <a:moveTo>
                  <a:pt x="7144" y="41396"/>
                </a:moveTo>
                <a:cubicBezTo>
                  <a:pt x="7144" y="41396"/>
                  <a:pt x="3920966" y="-597732"/>
                  <a:pt x="6569869" y="3645656"/>
                </a:cubicBezTo>
                <a:lnTo>
                  <a:pt x="7144" y="3645656"/>
                </a:lnTo>
                <a:lnTo>
                  <a:pt x="7144" y="41396"/>
                </a:lnTo>
                <a:close/>
              </a:path>
            </a:pathLst>
          </a:custGeom>
          <a:solidFill>
            <a:srgbClr val="C8BE55"/>
          </a:solidFill>
          <a:ln w="9525" cap="flat">
            <a:no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8C00871E-BC21-4C00-B2C9-79CCA31DC517}"/>
              </a:ext>
            </a:extLst>
          </p:cNvPr>
          <p:cNvSpPr txBox="1"/>
          <p:nvPr/>
        </p:nvSpPr>
        <p:spPr>
          <a:xfrm>
            <a:off x="3645866" y="-29180"/>
            <a:ext cx="4900269" cy="796757"/>
          </a:xfrm>
          <a:prstGeom prst="rect">
            <a:avLst/>
          </a:prstGeom>
          <a:noFill/>
        </p:spPr>
        <p:txBody>
          <a:bodyPr wrap="square" rtlCol="0">
            <a:spAutoFit/>
          </a:bodyPr>
          <a:lstStyle/>
          <a:p>
            <a:pPr lvl="0" algn="ctr">
              <a:lnSpc>
                <a:spcPct val="120000"/>
              </a:lnSpc>
            </a:pPr>
            <a:r>
              <a:rPr lang="en-US" sz="2000" b="1">
                <a:solidFill>
                  <a:srgbClr val="8CA771"/>
                </a:solidFill>
                <a:latin typeface="Segoe UI Black" panose="020B0A02040204020203" pitchFamily="34" charset="0"/>
                <a:ea typeface="Segoe UI Black" panose="020B0A02040204020203" pitchFamily="34" charset="0"/>
              </a:rPr>
              <a:t>Ch</a:t>
            </a:r>
            <a:r>
              <a:rPr lang="vi-VN" sz="2000" b="1">
                <a:solidFill>
                  <a:srgbClr val="8CA771"/>
                </a:solidFill>
                <a:latin typeface="Segoe UI Black" panose="020B0A02040204020203" pitchFamily="34" charset="0"/>
                <a:ea typeface="Segoe UI Black" panose="020B0A02040204020203" pitchFamily="34" charset="0"/>
              </a:rPr>
              <a:t>ư</a:t>
            </a:r>
            <a:r>
              <a:rPr lang="en-US" sz="2000" b="1">
                <a:solidFill>
                  <a:srgbClr val="8CA771"/>
                </a:solidFill>
                <a:latin typeface="Segoe UI Black" panose="020B0A02040204020203" pitchFamily="34" charset="0"/>
                <a:ea typeface="Segoe UI Black" panose="020B0A02040204020203" pitchFamily="34" charset="0"/>
              </a:rPr>
              <a:t>ơng 2</a:t>
            </a:r>
            <a:endParaRPr lang="en-US" sz="1500" b="1">
              <a:solidFill>
                <a:srgbClr val="8CA771"/>
              </a:solidFill>
              <a:latin typeface="Segoe UI Black" panose="020B0A02040204020203" pitchFamily="34" charset="0"/>
              <a:ea typeface="Segoe UI Black" panose="020B0A02040204020203" pitchFamily="34" charset="0"/>
            </a:endParaRPr>
          </a:p>
          <a:p>
            <a:pPr algn="ctr">
              <a:lnSpc>
                <a:spcPct val="120000"/>
              </a:lnSpc>
            </a:pPr>
            <a:r>
              <a:rPr lang="en-US" sz="2000" b="1">
                <a:latin typeface="Segoe UI Black" panose="020B0A02040204020203" pitchFamily="34" charset="0"/>
                <a:ea typeface="Segoe UI Black" panose="020B0A02040204020203" pitchFamily="34" charset="0"/>
              </a:rPr>
              <a:t>NGHIÊN CỨU LÝ THUYẾT</a:t>
            </a:r>
          </a:p>
        </p:txBody>
      </p:sp>
      <p:cxnSp>
        <p:nvCxnSpPr>
          <p:cNvPr id="133" name="Straight Connector 132">
            <a:extLst>
              <a:ext uri="{FF2B5EF4-FFF2-40B4-BE49-F238E27FC236}">
                <a16:creationId xmlns:a16="http://schemas.microsoft.com/office/drawing/2014/main" id="{7E26F377-8AED-49DD-89E0-8683E290DFD6}"/>
              </a:ext>
            </a:extLst>
          </p:cNvPr>
          <p:cNvCxnSpPr>
            <a:cxnSpLocks/>
          </p:cNvCxnSpPr>
          <p:nvPr/>
        </p:nvCxnSpPr>
        <p:spPr>
          <a:xfrm>
            <a:off x="5135880" y="782852"/>
            <a:ext cx="1920240" cy="0"/>
          </a:xfrm>
          <a:prstGeom prst="line">
            <a:avLst/>
          </a:prstGeom>
          <a:ln w="76200" cap="rnd">
            <a:solidFill>
              <a:srgbClr val="422C1C"/>
            </a:solidFill>
            <a:round/>
          </a:ln>
        </p:spPr>
        <p:style>
          <a:lnRef idx="3">
            <a:schemeClr val="dk1"/>
          </a:lnRef>
          <a:fillRef idx="0">
            <a:schemeClr val="dk1"/>
          </a:fillRef>
          <a:effectRef idx="2">
            <a:schemeClr val="dk1"/>
          </a:effectRef>
          <a:fontRef idx="minor">
            <a:schemeClr val="tx1"/>
          </a:fontRef>
        </p:style>
      </p:cxnSp>
      <p:sp>
        <p:nvSpPr>
          <p:cNvPr id="173" name="TextBox 172">
            <a:extLst>
              <a:ext uri="{FF2B5EF4-FFF2-40B4-BE49-F238E27FC236}">
                <a16:creationId xmlns:a16="http://schemas.microsoft.com/office/drawing/2014/main" id="{CBAE81FC-7580-40A1-BAA5-AD9BF54F82A1}"/>
              </a:ext>
            </a:extLst>
          </p:cNvPr>
          <p:cNvSpPr txBox="1"/>
          <p:nvPr/>
        </p:nvSpPr>
        <p:spPr>
          <a:xfrm>
            <a:off x="-8463724" y="2122890"/>
            <a:ext cx="6250944" cy="3327065"/>
          </a:xfrm>
          <a:prstGeom prst="rect">
            <a:avLst/>
          </a:prstGeom>
          <a:noFill/>
        </p:spPr>
        <p:txBody>
          <a:bodyPr wrap="square" rtlCol="0">
            <a:spAutoFit/>
          </a:bodyPr>
          <a:lstStyle/>
          <a:p>
            <a:pPr algn="just"/>
            <a:r>
              <a:rPr lang="en-US" b="1"/>
              <a:t>Trong thời đại số hiện nay, việc phát triển một trang web bán hàng trực tuyến trở nên phổ biến và vần thiết. Vì vậy, việc sử dụng NodeJS để xây dựng một trang bán hàng trực tuyến là đề tài có tính cấp thiết và ứng dụng cao.</a:t>
            </a:r>
          </a:p>
          <a:p>
            <a:pPr algn="just">
              <a:lnSpc>
                <a:spcPct val="120000"/>
              </a:lnSpc>
              <a:spcBef>
                <a:spcPts val="600"/>
              </a:spcBef>
            </a:pPr>
            <a:r>
              <a:rPr lang="vi-VN" sz="1500" b="1">
                <a:latin typeface="Segoe UI" panose="020B0502040204020203" pitchFamily="34" charset="0"/>
                <a:ea typeface="Segoe UI Black" panose="020B0A02040204020203" pitchFamily="34" charset="0"/>
                <a:cs typeface="Segoe UI" panose="020B0502040204020203" pitchFamily="34" charset="0"/>
              </a:rPr>
              <a:t>Các</a:t>
            </a:r>
            <a:r>
              <a:rPr lang="en-US" sz="1500" b="1">
                <a:latin typeface="Segoe UI" panose="020B0502040204020203" pitchFamily="34" charset="0"/>
                <a:ea typeface="Segoe UI Black" panose="020B0A02040204020203" pitchFamily="34" charset="0"/>
                <a:cs typeface="Segoe UI" panose="020B0502040204020203" pitchFamily="34" charset="0"/>
              </a:rPr>
              <a:t> </a:t>
            </a:r>
            <a:r>
              <a:rPr lang="en-US" b="1"/>
              <a:t>công cụ như NodeJS, MongoDB sẽ là nền tảng để phát triển ứng dụng.</a:t>
            </a:r>
          </a:p>
          <a:p>
            <a:pPr algn="just"/>
            <a:r>
              <a:rPr lang="en-US" b="1"/>
              <a:t>Qua quá trình xây dựng và phát triển, tìm hiểu được cách hoạt động của ứng dụng web, mô hình MVC,  API tương tác với giao diện. </a:t>
            </a:r>
            <a:endParaRPr lang="en-US"/>
          </a:p>
          <a:p>
            <a:pPr algn="just"/>
            <a:r>
              <a:rPr lang="en-US" b="1"/>
              <a:t>Qua quá trình thực hiện, đã xây dựng được ứng dụng đáp ứng các chức năng cơ bản của một trang thương mại điện tử.</a:t>
            </a:r>
            <a:endParaRPr lang="en-US"/>
          </a:p>
        </p:txBody>
      </p:sp>
      <p:sp>
        <p:nvSpPr>
          <p:cNvPr id="349" name="Freeform: Shape 348">
            <a:extLst>
              <a:ext uri="{FF2B5EF4-FFF2-40B4-BE49-F238E27FC236}">
                <a16:creationId xmlns:a16="http://schemas.microsoft.com/office/drawing/2014/main" id="{9D90E10C-C78D-4730-AAA8-0A782E2B376C}"/>
              </a:ext>
            </a:extLst>
          </p:cNvPr>
          <p:cNvSpPr/>
          <p:nvPr/>
        </p:nvSpPr>
        <p:spPr>
          <a:xfrm>
            <a:off x="-831723" y="5654754"/>
            <a:ext cx="1670055" cy="1371455"/>
          </a:xfrm>
          <a:custGeom>
            <a:avLst/>
            <a:gdLst>
              <a:gd name="connsiteX0" fmla="*/ 7144 w 9153525"/>
              <a:gd name="connsiteY0" fmla="*/ 940630 h 7467600"/>
              <a:gd name="connsiteX1" fmla="*/ 2483644 w 9153525"/>
              <a:gd name="connsiteY1" fmla="*/ 7180 h 7467600"/>
              <a:gd name="connsiteX2" fmla="*/ 6770846 w 9153525"/>
              <a:gd name="connsiteY2" fmla="*/ 2501778 h 7467600"/>
              <a:gd name="connsiteX3" fmla="*/ 9151144 w 9153525"/>
              <a:gd name="connsiteY3" fmla="*/ 5064956 h 7467600"/>
              <a:gd name="connsiteX4" fmla="*/ 9046369 w 9153525"/>
              <a:gd name="connsiteY4" fmla="*/ 7465256 h 7467600"/>
              <a:gd name="connsiteX5" fmla="*/ 7144 w 9153525"/>
              <a:gd name="connsiteY5" fmla="*/ 7465256 h 7467600"/>
              <a:gd name="connsiteX6" fmla="*/ 7144 w 9153525"/>
              <a:gd name="connsiteY6" fmla="*/ 940630 h 746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3525" h="7467600">
                <a:moveTo>
                  <a:pt x="7144" y="940630"/>
                </a:moveTo>
                <a:cubicBezTo>
                  <a:pt x="7144" y="940630"/>
                  <a:pt x="921544" y="16705"/>
                  <a:pt x="2483644" y="7180"/>
                </a:cubicBezTo>
                <a:cubicBezTo>
                  <a:pt x="4045744" y="-2345"/>
                  <a:pt x="4599147" y="1852173"/>
                  <a:pt x="6770846" y="2501778"/>
                </a:cubicBezTo>
                <a:cubicBezTo>
                  <a:pt x="8942546" y="3151383"/>
                  <a:pt x="9151144" y="5064956"/>
                  <a:pt x="9151144" y="5064956"/>
                </a:cubicBezTo>
                <a:lnTo>
                  <a:pt x="9046369" y="7465256"/>
                </a:lnTo>
                <a:lnTo>
                  <a:pt x="7144" y="7465256"/>
                </a:lnTo>
                <a:lnTo>
                  <a:pt x="7144" y="940630"/>
                </a:lnTo>
                <a:close/>
              </a:path>
            </a:pathLst>
          </a:custGeom>
          <a:solidFill>
            <a:srgbClr val="8CA77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50" name="Freeform: Shape 349">
            <a:extLst>
              <a:ext uri="{FF2B5EF4-FFF2-40B4-BE49-F238E27FC236}">
                <a16:creationId xmlns:a16="http://schemas.microsoft.com/office/drawing/2014/main" id="{FD3FD86B-938A-445E-B126-253998687273}"/>
              </a:ext>
            </a:extLst>
          </p:cNvPr>
          <p:cNvSpPr/>
          <p:nvPr/>
        </p:nvSpPr>
        <p:spPr>
          <a:xfrm>
            <a:off x="382929" y="6213336"/>
            <a:ext cx="2147959" cy="1200023"/>
          </a:xfrm>
          <a:custGeom>
            <a:avLst/>
            <a:gdLst>
              <a:gd name="connsiteX0" fmla="*/ 3743801 w 11772900"/>
              <a:gd name="connsiteY0" fmla="*/ 631984 h 6534150"/>
              <a:gd name="connsiteX1" fmla="*/ 6979444 w 11772900"/>
              <a:gd name="connsiteY1" fmla="*/ 1588294 h 6534150"/>
              <a:gd name="connsiteX2" fmla="*/ 11768614 w 11772900"/>
              <a:gd name="connsiteY2" fmla="*/ 6531769 h 6534150"/>
              <a:gd name="connsiteX3" fmla="*/ 7144 w 11772900"/>
              <a:gd name="connsiteY3" fmla="*/ 6531769 h 6534150"/>
              <a:gd name="connsiteX4" fmla="*/ 7144 w 11772900"/>
              <a:gd name="connsiteY4" fmla="*/ 7144 h 653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72900" h="6534150">
                <a:moveTo>
                  <a:pt x="3743801" y="631984"/>
                </a:moveTo>
                <a:cubicBezTo>
                  <a:pt x="3743801" y="631984"/>
                  <a:pt x="5083017" y="1430179"/>
                  <a:pt x="6979444" y="1588294"/>
                </a:cubicBezTo>
                <a:cubicBezTo>
                  <a:pt x="9598819" y="1807369"/>
                  <a:pt x="11051381" y="4598194"/>
                  <a:pt x="11768614" y="6531769"/>
                </a:cubicBezTo>
                <a:lnTo>
                  <a:pt x="7144" y="6531769"/>
                </a:lnTo>
                <a:lnTo>
                  <a:pt x="7144" y="7144"/>
                </a:lnTo>
              </a:path>
            </a:pathLst>
          </a:custGeom>
          <a:solidFill>
            <a:srgbClr val="8CA771"/>
          </a:solid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9C918245-6095-4FB8-96E2-7D3D5C0B2FC4}"/>
              </a:ext>
            </a:extLst>
          </p:cNvPr>
          <p:cNvSpPr/>
          <p:nvPr/>
        </p:nvSpPr>
        <p:spPr>
          <a:xfrm>
            <a:off x="-828675" y="5881888"/>
            <a:ext cx="2267869" cy="976112"/>
          </a:xfrm>
          <a:custGeom>
            <a:avLst/>
            <a:gdLst>
              <a:gd name="connsiteX0" fmla="*/ 7144 w 12430125"/>
              <a:gd name="connsiteY0" fmla="*/ 7144 h 5314950"/>
              <a:gd name="connsiteX1" fmla="*/ 2626519 w 12430125"/>
              <a:gd name="connsiteY1" fmla="*/ 1268254 h 5314950"/>
              <a:gd name="connsiteX2" fmla="*/ 9151144 w 12430125"/>
              <a:gd name="connsiteY2" fmla="*/ 2173129 h 5314950"/>
              <a:gd name="connsiteX3" fmla="*/ 12427744 w 12430125"/>
              <a:gd name="connsiteY3" fmla="*/ 5316379 h 5314950"/>
              <a:gd name="connsiteX4" fmla="*/ 7144 w 12430125"/>
              <a:gd name="connsiteY4" fmla="*/ 5316379 h 5314950"/>
              <a:gd name="connsiteX5" fmla="*/ 7144 w 12430125"/>
              <a:gd name="connsiteY5" fmla="*/ 7144 h 531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30125" h="5314950">
                <a:moveTo>
                  <a:pt x="7144" y="7144"/>
                </a:moveTo>
                <a:cubicBezTo>
                  <a:pt x="7144" y="7144"/>
                  <a:pt x="673894" y="982504"/>
                  <a:pt x="2626519" y="1268254"/>
                </a:cubicBezTo>
                <a:cubicBezTo>
                  <a:pt x="4579144" y="1554004"/>
                  <a:pt x="7379494" y="1277779"/>
                  <a:pt x="9151144" y="2173129"/>
                </a:cubicBezTo>
                <a:cubicBezTo>
                  <a:pt x="10922794" y="3068479"/>
                  <a:pt x="12427744" y="5316379"/>
                  <a:pt x="12427744" y="5316379"/>
                </a:cubicBezTo>
                <a:lnTo>
                  <a:pt x="7144" y="5316379"/>
                </a:lnTo>
                <a:lnTo>
                  <a:pt x="7144" y="7144"/>
                </a:lnTo>
                <a:close/>
              </a:path>
            </a:pathLst>
          </a:custGeom>
          <a:solidFill>
            <a:srgbClr val="422C1C"/>
          </a:solidFill>
          <a:ln w="9525" cap="flat">
            <a:noFill/>
            <a:prstDash val="solid"/>
            <a:miter/>
          </a:ln>
        </p:spPr>
        <p:txBody>
          <a:bodyPr rtlCol="0" anchor="ctr"/>
          <a:lstStyle/>
          <a:p>
            <a:endParaRPr lang="en-US"/>
          </a:p>
        </p:txBody>
      </p:sp>
      <p:sp>
        <p:nvSpPr>
          <p:cNvPr id="36" name="Rectangle 35">
            <a:extLst>
              <a:ext uri="{FF2B5EF4-FFF2-40B4-BE49-F238E27FC236}">
                <a16:creationId xmlns:a16="http://schemas.microsoft.com/office/drawing/2014/main" id="{EC97E616-21F7-453A-BC28-B2A78BA3DDD4}"/>
              </a:ext>
            </a:extLst>
          </p:cNvPr>
          <p:cNvSpPr/>
          <p:nvPr/>
        </p:nvSpPr>
        <p:spPr>
          <a:xfrm>
            <a:off x="-13915137" y="1692795"/>
            <a:ext cx="5775005" cy="369332"/>
          </a:xfrm>
          <a:prstGeom prst="rect">
            <a:avLst/>
          </a:prstGeom>
        </p:spPr>
        <p:txBody>
          <a:bodyPr wrap="square">
            <a:spAutoFit/>
          </a:bodyPr>
          <a:lstStyle/>
          <a:p>
            <a:pPr algn="ctr"/>
            <a:r>
              <a:rPr lang="en-US" b="1">
                <a:solidFill>
                  <a:schemeClr val="bg1"/>
                </a:solidFill>
                <a:latin typeface="Segoe UI Black" panose="020B0A02040204020203" pitchFamily="34" charset="0"/>
                <a:ea typeface="Segoe UI Black" panose="020B0A02040204020203" pitchFamily="34" charset="0"/>
              </a:rPr>
              <a:t>2.3. Khảo sát dành cho nhà tuyển dụng năm 2022</a:t>
            </a:r>
          </a:p>
        </p:txBody>
      </p:sp>
      <p:sp>
        <p:nvSpPr>
          <p:cNvPr id="6" name="Oval 5">
            <a:extLst>
              <a:ext uri="{FF2B5EF4-FFF2-40B4-BE49-F238E27FC236}">
                <a16:creationId xmlns:a16="http://schemas.microsoft.com/office/drawing/2014/main" id="{E61F6C8A-CEEA-4890-A0A2-12A7447DA07D}"/>
              </a:ext>
            </a:extLst>
          </p:cNvPr>
          <p:cNvSpPr/>
          <p:nvPr/>
        </p:nvSpPr>
        <p:spPr>
          <a:xfrm>
            <a:off x="5135880" y="-21031200"/>
            <a:ext cx="1968710" cy="2235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0" name="Picture 189" descr="A logo of a company&#10;&#10;Description automatically generated">
            <a:extLst>
              <a:ext uri="{FF2B5EF4-FFF2-40B4-BE49-F238E27FC236}">
                <a16:creationId xmlns:a16="http://schemas.microsoft.com/office/drawing/2014/main" id="{925F940D-3451-404F-AC72-D471904EB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200" y="858366"/>
            <a:ext cx="1282801" cy="785829"/>
          </a:xfrm>
          <a:prstGeom prst="rect">
            <a:avLst/>
          </a:prstGeom>
        </p:spPr>
      </p:pic>
      <p:pic>
        <p:nvPicPr>
          <p:cNvPr id="191" name="Picture 2">
            <a:extLst>
              <a:ext uri="{FF2B5EF4-FFF2-40B4-BE49-F238E27FC236}">
                <a16:creationId xmlns:a16="http://schemas.microsoft.com/office/drawing/2014/main" id="{9BDA37A0-F62D-4DEE-8AE3-F8EF94FB23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1815" y="938533"/>
            <a:ext cx="2008370" cy="541318"/>
          </a:xfrm>
          <a:prstGeom prst="rect">
            <a:avLst/>
          </a:prstGeom>
          <a:noFill/>
          <a:extLst>
            <a:ext uri="{909E8E84-426E-40DD-AFC4-6F175D3DCCD1}">
              <a14:hiddenFill xmlns:a14="http://schemas.microsoft.com/office/drawing/2010/main">
                <a:solidFill>
                  <a:srgbClr val="FFFFFF"/>
                </a:solidFill>
              </a14:hiddenFill>
            </a:ext>
          </a:extLst>
        </p:spPr>
      </p:pic>
      <p:pic>
        <p:nvPicPr>
          <p:cNvPr id="192" name="Picture 191" descr="A black and yellow logo&#10;&#10;Description automatically generated">
            <a:extLst>
              <a:ext uri="{FF2B5EF4-FFF2-40B4-BE49-F238E27FC236}">
                <a16:creationId xmlns:a16="http://schemas.microsoft.com/office/drawing/2014/main" id="{2BD01447-E9BF-4AAF-BE18-A42326953724}"/>
              </a:ext>
            </a:extLst>
          </p:cNvPr>
          <p:cNvPicPr>
            <a:picLocks noChangeAspect="1"/>
          </p:cNvPicPr>
          <p:nvPr/>
        </p:nvPicPr>
        <p:blipFill>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7200"/>
                    </a14:imgEffect>
                  </a14:imgLayer>
                </a14:imgProps>
              </a:ext>
              <a:ext uri="{28A0092B-C50C-407E-A947-70E740481C1C}">
                <a14:useLocalDpi xmlns:a14="http://schemas.microsoft.com/office/drawing/2010/main" val="0"/>
              </a:ext>
            </a:extLst>
          </a:blip>
          <a:stretch>
            <a:fillRect/>
          </a:stretch>
        </p:blipFill>
        <p:spPr>
          <a:xfrm>
            <a:off x="-4964945" y="879641"/>
            <a:ext cx="1700290" cy="786384"/>
          </a:xfrm>
          <a:prstGeom prst="rect">
            <a:avLst/>
          </a:prstGeom>
        </p:spPr>
      </p:pic>
      <p:sp>
        <p:nvSpPr>
          <p:cNvPr id="9" name="Oval 8">
            <a:extLst>
              <a:ext uri="{FF2B5EF4-FFF2-40B4-BE49-F238E27FC236}">
                <a16:creationId xmlns:a16="http://schemas.microsoft.com/office/drawing/2014/main" id="{21ABC1F8-0F56-4F8C-96BB-B0340537B614}"/>
              </a:ext>
            </a:extLst>
          </p:cNvPr>
          <p:cNvSpPr/>
          <p:nvPr/>
        </p:nvSpPr>
        <p:spPr>
          <a:xfrm>
            <a:off x="5135880" y="2753360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5" name="Straight Connector 194">
            <a:extLst>
              <a:ext uri="{FF2B5EF4-FFF2-40B4-BE49-F238E27FC236}">
                <a16:creationId xmlns:a16="http://schemas.microsoft.com/office/drawing/2014/main" id="{D61A33A6-0D0B-42F3-9B98-F3C539AFD751}"/>
              </a:ext>
            </a:extLst>
          </p:cNvPr>
          <p:cNvCxnSpPr>
            <a:cxnSpLocks/>
          </p:cNvCxnSpPr>
          <p:nvPr/>
        </p:nvCxnSpPr>
        <p:spPr>
          <a:xfrm>
            <a:off x="-7200998" y="2309477"/>
            <a:ext cx="0" cy="731520"/>
          </a:xfrm>
          <a:prstGeom prst="line">
            <a:avLst/>
          </a:prstGeom>
          <a:ln w="25400" cap="rnd">
            <a:solidFill>
              <a:srgbClr val="8CA77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6D2C19ED-AA23-4871-AB4C-F3E30D0BAE6B}"/>
              </a:ext>
            </a:extLst>
          </p:cNvPr>
          <p:cNvGrpSpPr/>
          <p:nvPr/>
        </p:nvGrpSpPr>
        <p:grpSpPr>
          <a:xfrm>
            <a:off x="-7200998" y="2298869"/>
            <a:ext cx="4726349" cy="343620"/>
            <a:chOff x="749202" y="2298869"/>
            <a:chExt cx="4726349" cy="343620"/>
          </a:xfrm>
        </p:grpSpPr>
        <p:cxnSp>
          <p:nvCxnSpPr>
            <p:cNvPr id="196" name="Straight Connector 195">
              <a:extLst>
                <a:ext uri="{FF2B5EF4-FFF2-40B4-BE49-F238E27FC236}">
                  <a16:creationId xmlns:a16="http://schemas.microsoft.com/office/drawing/2014/main" id="{ADA41FA9-82A9-4E85-BE50-EDF3C6AE0996}"/>
                </a:ext>
              </a:extLst>
            </p:cNvPr>
            <p:cNvCxnSpPr>
              <a:cxnSpLocks/>
            </p:cNvCxnSpPr>
            <p:nvPr/>
          </p:nvCxnSpPr>
          <p:spPr>
            <a:xfrm>
              <a:off x="749202" y="2470679"/>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E8113B54-0C2A-4591-AD33-A5711D496F49}"/>
                </a:ext>
              </a:extLst>
            </p:cNvPr>
            <p:cNvSpPr txBox="1"/>
            <p:nvPr/>
          </p:nvSpPr>
          <p:spPr>
            <a:xfrm>
              <a:off x="1054872" y="2298869"/>
              <a:ext cx="4420679" cy="343620"/>
            </a:xfrm>
            <a:prstGeom prst="rect">
              <a:avLst/>
            </a:prstGeom>
            <a:noFill/>
          </p:spPr>
          <p:txBody>
            <a:bodyPr wrap="square" rtlCol="0">
              <a:spAutoFit/>
            </a:bodyPr>
            <a:lstStyle/>
            <a:p>
              <a:pPr lvl="0" algn="just">
                <a:lnSpc>
                  <a:spcPct val="120000"/>
                </a:lnSpc>
              </a:pPr>
              <a:r>
                <a:rPr lang="en-US" sz="1500" b="1">
                  <a:latin typeface="Segoe UI" panose="020B0502040204020203" pitchFamily="34" charset="0"/>
                  <a:ea typeface="Segoe UI Black" panose="020B0A02040204020203" pitchFamily="34" charset="0"/>
                  <a:cs typeface="Segoe UI" panose="020B0502040204020203" pitchFamily="34" charset="0"/>
                </a:rPr>
                <a:t>Ra đời vào năm 2009</a:t>
              </a:r>
            </a:p>
          </p:txBody>
        </p:sp>
      </p:grpSp>
      <p:grpSp>
        <p:nvGrpSpPr>
          <p:cNvPr id="13" name="Group 12">
            <a:extLst>
              <a:ext uri="{FF2B5EF4-FFF2-40B4-BE49-F238E27FC236}">
                <a16:creationId xmlns:a16="http://schemas.microsoft.com/office/drawing/2014/main" id="{702DFF0C-6DA3-44AC-BD2D-DF8FDA8C9E0A}"/>
              </a:ext>
            </a:extLst>
          </p:cNvPr>
          <p:cNvGrpSpPr/>
          <p:nvPr/>
        </p:nvGrpSpPr>
        <p:grpSpPr>
          <a:xfrm>
            <a:off x="-7200998" y="2544469"/>
            <a:ext cx="4726349" cy="400687"/>
            <a:chOff x="749202" y="2569193"/>
            <a:chExt cx="4726349" cy="400687"/>
          </a:xfrm>
        </p:grpSpPr>
        <p:cxnSp>
          <p:nvCxnSpPr>
            <p:cNvPr id="197" name="Straight Connector 196">
              <a:extLst>
                <a:ext uri="{FF2B5EF4-FFF2-40B4-BE49-F238E27FC236}">
                  <a16:creationId xmlns:a16="http://schemas.microsoft.com/office/drawing/2014/main" id="{A1C22E8B-310D-40A4-A516-C58790D32F71}"/>
                </a:ext>
              </a:extLst>
            </p:cNvPr>
            <p:cNvCxnSpPr>
              <a:cxnSpLocks/>
            </p:cNvCxnSpPr>
            <p:nvPr/>
          </p:nvCxnSpPr>
          <p:spPr>
            <a:xfrm>
              <a:off x="749202" y="2769536"/>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370ABC91-AFD7-4963-90E3-316B77EA541F}"/>
                </a:ext>
              </a:extLst>
            </p:cNvPr>
            <p:cNvSpPr txBox="1"/>
            <p:nvPr/>
          </p:nvSpPr>
          <p:spPr>
            <a:xfrm>
              <a:off x="1054872" y="2569193"/>
              <a:ext cx="4420679" cy="400687"/>
            </a:xfrm>
            <a:prstGeom prst="rect">
              <a:avLst/>
            </a:prstGeom>
            <a:noFill/>
          </p:spPr>
          <p:txBody>
            <a:bodyPr wrap="square" rtlCol="0">
              <a:spAutoFit/>
            </a:bodyPr>
            <a:lstStyle/>
            <a:p>
              <a:pPr lvl="0" algn="just">
                <a:lnSpc>
                  <a:spcPct val="120000"/>
                </a:lnSpc>
              </a:pPr>
              <a:r>
                <a:rPr lang="en-US" b="1"/>
                <a:t>Môi trường thực thi JavaScripts </a:t>
              </a:r>
              <a:endParaRPr lang="en-US" sz="1500" b="1">
                <a:latin typeface="Segoe UI" panose="020B0502040204020203" pitchFamily="34" charset="0"/>
                <a:ea typeface="Segoe UI Black" panose="020B0A02040204020203" pitchFamily="34" charset="0"/>
                <a:cs typeface="Segoe UI" panose="020B0502040204020203" pitchFamily="34" charset="0"/>
              </a:endParaRPr>
            </a:p>
          </p:txBody>
        </p:sp>
      </p:grpSp>
      <p:grpSp>
        <p:nvGrpSpPr>
          <p:cNvPr id="14" name="Group 13">
            <a:extLst>
              <a:ext uri="{FF2B5EF4-FFF2-40B4-BE49-F238E27FC236}">
                <a16:creationId xmlns:a16="http://schemas.microsoft.com/office/drawing/2014/main" id="{AC4F4264-92D8-418D-9A42-AE63911338AA}"/>
              </a:ext>
            </a:extLst>
          </p:cNvPr>
          <p:cNvGrpSpPr/>
          <p:nvPr/>
        </p:nvGrpSpPr>
        <p:grpSpPr>
          <a:xfrm>
            <a:off x="-7200998" y="2847137"/>
            <a:ext cx="4726349" cy="369332"/>
            <a:chOff x="749202" y="2847137"/>
            <a:chExt cx="4726349" cy="369332"/>
          </a:xfrm>
        </p:grpSpPr>
        <p:cxnSp>
          <p:nvCxnSpPr>
            <p:cNvPr id="199" name="Straight Connector 198">
              <a:extLst>
                <a:ext uri="{FF2B5EF4-FFF2-40B4-BE49-F238E27FC236}">
                  <a16:creationId xmlns:a16="http://schemas.microsoft.com/office/drawing/2014/main" id="{7C3F6514-E1C0-4018-9A10-6CE3F8B2B384}"/>
                </a:ext>
              </a:extLst>
            </p:cNvPr>
            <p:cNvCxnSpPr>
              <a:cxnSpLocks/>
            </p:cNvCxnSpPr>
            <p:nvPr/>
          </p:nvCxnSpPr>
          <p:spPr>
            <a:xfrm>
              <a:off x="749202" y="3031803"/>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38966272-9ED5-42D1-B236-8CB859355AC4}"/>
                </a:ext>
              </a:extLst>
            </p:cNvPr>
            <p:cNvSpPr txBox="1"/>
            <p:nvPr/>
          </p:nvSpPr>
          <p:spPr>
            <a:xfrm>
              <a:off x="1054872" y="2847137"/>
              <a:ext cx="4420679" cy="369332"/>
            </a:xfrm>
            <a:prstGeom prst="rect">
              <a:avLst/>
            </a:prstGeom>
            <a:noFill/>
          </p:spPr>
          <p:txBody>
            <a:bodyPr wrap="square" rtlCol="0">
              <a:spAutoFit/>
            </a:bodyPr>
            <a:lstStyle/>
            <a:p>
              <a:r>
                <a:rPr lang="en-US" b="1"/>
                <a:t>Dùng để phát triển web Server, web API</a:t>
              </a:r>
              <a:endParaRPr lang="en-US"/>
            </a:p>
          </p:txBody>
        </p:sp>
      </p:grpSp>
      <p:sp>
        <p:nvSpPr>
          <p:cNvPr id="205" name="Rectangle: Rounded Corners 204">
            <a:extLst>
              <a:ext uri="{FF2B5EF4-FFF2-40B4-BE49-F238E27FC236}">
                <a16:creationId xmlns:a16="http://schemas.microsoft.com/office/drawing/2014/main" id="{FB8284FE-EF50-4838-A7BE-F5CF478FC247}"/>
              </a:ext>
            </a:extLst>
          </p:cNvPr>
          <p:cNvSpPr/>
          <p:nvPr/>
        </p:nvSpPr>
        <p:spPr>
          <a:xfrm>
            <a:off x="-12531793" y="3350063"/>
            <a:ext cx="2958799" cy="388547"/>
          </a:xfrm>
          <a:prstGeom prst="roundRect">
            <a:avLst>
              <a:gd name="adj" fmla="val 19116"/>
            </a:avLst>
          </a:prstGeom>
          <a:solidFill>
            <a:srgbClr val="8CA771"/>
          </a:solidFill>
          <a:ln w="28575">
            <a:solidFill>
              <a:srgbClr val="422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Segoe UI Black" panose="020B0A02040204020203" pitchFamily="34" charset="0"/>
              <a:ea typeface="Segoe UI Black" panose="020B0A02040204020203" pitchFamily="34" charset="0"/>
            </a:endParaRPr>
          </a:p>
        </p:txBody>
      </p:sp>
      <p:sp>
        <p:nvSpPr>
          <p:cNvPr id="206" name="Rectangle 205">
            <a:extLst>
              <a:ext uri="{FF2B5EF4-FFF2-40B4-BE49-F238E27FC236}">
                <a16:creationId xmlns:a16="http://schemas.microsoft.com/office/drawing/2014/main" id="{B4BD4154-F2C5-48B3-BAB2-24D057896CEB}"/>
              </a:ext>
            </a:extLst>
          </p:cNvPr>
          <p:cNvSpPr/>
          <p:nvPr/>
        </p:nvSpPr>
        <p:spPr>
          <a:xfrm>
            <a:off x="-12334155" y="3359670"/>
            <a:ext cx="2563523" cy="369332"/>
          </a:xfrm>
          <a:prstGeom prst="rect">
            <a:avLst/>
          </a:prstGeom>
        </p:spPr>
        <p:txBody>
          <a:bodyPr wrap="none">
            <a:spAutoFit/>
          </a:bodyPr>
          <a:lstStyle/>
          <a:p>
            <a:pPr algn="ctr"/>
            <a:r>
              <a:rPr lang="en-US" b="1">
                <a:solidFill>
                  <a:schemeClr val="bg1"/>
                </a:solidFill>
                <a:latin typeface="Segoe UI Black" panose="020B0A02040204020203" pitchFamily="34" charset="0"/>
                <a:ea typeface="Segoe UI Black" panose="020B0A02040204020203" pitchFamily="34" charset="0"/>
              </a:rPr>
              <a:t>2.2. </a:t>
            </a:r>
            <a:r>
              <a:rPr lang="vi-VN" b="1">
                <a:solidFill>
                  <a:schemeClr val="bg1"/>
                </a:solidFill>
                <a:latin typeface="Segoe UI Black" panose="020B0A02040204020203" pitchFamily="34" charset="0"/>
                <a:ea typeface="Segoe UI Black" panose="020B0A02040204020203" pitchFamily="34" charset="0"/>
              </a:rPr>
              <a:t>Ư</a:t>
            </a:r>
            <a:r>
              <a:rPr lang="en-US" b="1">
                <a:solidFill>
                  <a:schemeClr val="bg1"/>
                </a:solidFill>
                <a:latin typeface="Segoe UI Black" panose="020B0A02040204020203" pitchFamily="34" charset="0"/>
                <a:ea typeface="Segoe UI Black" panose="020B0A02040204020203" pitchFamily="34" charset="0"/>
              </a:rPr>
              <a:t>u điểm NodeJS</a:t>
            </a:r>
          </a:p>
        </p:txBody>
      </p:sp>
      <p:cxnSp>
        <p:nvCxnSpPr>
          <p:cNvPr id="207" name="Straight Connector 206">
            <a:extLst>
              <a:ext uri="{FF2B5EF4-FFF2-40B4-BE49-F238E27FC236}">
                <a16:creationId xmlns:a16="http://schemas.microsoft.com/office/drawing/2014/main" id="{36EFCF8B-1C79-46ED-8001-F7140C2C424A}"/>
              </a:ext>
            </a:extLst>
          </p:cNvPr>
          <p:cNvCxnSpPr>
            <a:cxnSpLocks/>
          </p:cNvCxnSpPr>
          <p:nvPr/>
        </p:nvCxnSpPr>
        <p:spPr>
          <a:xfrm>
            <a:off x="-12406366" y="3976352"/>
            <a:ext cx="0" cy="731520"/>
          </a:xfrm>
          <a:prstGeom prst="line">
            <a:avLst/>
          </a:prstGeom>
          <a:ln w="25400" cap="rnd">
            <a:solidFill>
              <a:srgbClr val="8CA77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nvGrpSpPr>
          <p:cNvPr id="208" name="Group 207">
            <a:extLst>
              <a:ext uri="{FF2B5EF4-FFF2-40B4-BE49-F238E27FC236}">
                <a16:creationId xmlns:a16="http://schemas.microsoft.com/office/drawing/2014/main" id="{67D6FC85-1D27-4FA3-A9B4-1891C5D67522}"/>
              </a:ext>
            </a:extLst>
          </p:cNvPr>
          <p:cNvGrpSpPr/>
          <p:nvPr/>
        </p:nvGrpSpPr>
        <p:grpSpPr>
          <a:xfrm>
            <a:off x="-12661996" y="3965744"/>
            <a:ext cx="4726349" cy="343620"/>
            <a:chOff x="749202" y="2298869"/>
            <a:chExt cx="4726349" cy="343620"/>
          </a:xfrm>
        </p:grpSpPr>
        <p:cxnSp>
          <p:nvCxnSpPr>
            <p:cNvPr id="209" name="Straight Connector 208">
              <a:extLst>
                <a:ext uri="{FF2B5EF4-FFF2-40B4-BE49-F238E27FC236}">
                  <a16:creationId xmlns:a16="http://schemas.microsoft.com/office/drawing/2014/main" id="{1BD48ACF-A648-4F07-90EB-428A6C109CD8}"/>
                </a:ext>
              </a:extLst>
            </p:cNvPr>
            <p:cNvCxnSpPr>
              <a:cxnSpLocks/>
            </p:cNvCxnSpPr>
            <p:nvPr/>
          </p:nvCxnSpPr>
          <p:spPr>
            <a:xfrm>
              <a:off x="749202" y="2470679"/>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EECB19D9-2F8D-4022-B206-C227034D0FEB}"/>
                </a:ext>
              </a:extLst>
            </p:cNvPr>
            <p:cNvSpPr txBox="1"/>
            <p:nvPr/>
          </p:nvSpPr>
          <p:spPr>
            <a:xfrm>
              <a:off x="1054872" y="2298869"/>
              <a:ext cx="4420679" cy="343620"/>
            </a:xfrm>
            <a:prstGeom prst="rect">
              <a:avLst/>
            </a:prstGeom>
            <a:noFill/>
          </p:spPr>
          <p:txBody>
            <a:bodyPr wrap="square" rtlCol="0">
              <a:spAutoFit/>
            </a:bodyPr>
            <a:lstStyle/>
            <a:p>
              <a:pPr lvl="0" algn="just">
                <a:lnSpc>
                  <a:spcPct val="120000"/>
                </a:lnSpc>
              </a:pPr>
              <a:r>
                <a:rPr lang="en-US" sz="1500" b="1">
                  <a:latin typeface="Segoe UI" panose="020B0502040204020203" pitchFamily="34" charset="0"/>
                  <a:ea typeface="Segoe UI Black" panose="020B0A02040204020203" pitchFamily="34" charset="0"/>
                  <a:cs typeface="Segoe UI" panose="020B0502040204020203" pitchFamily="34" charset="0"/>
                </a:rPr>
                <a:t>Xử lý nhiều kết nối chỉ với một luồng </a:t>
              </a:r>
            </a:p>
          </p:txBody>
        </p:sp>
      </p:grpSp>
      <p:grpSp>
        <p:nvGrpSpPr>
          <p:cNvPr id="211" name="Group 210">
            <a:extLst>
              <a:ext uri="{FF2B5EF4-FFF2-40B4-BE49-F238E27FC236}">
                <a16:creationId xmlns:a16="http://schemas.microsoft.com/office/drawing/2014/main" id="{61B9B60F-7406-4055-9F64-CBB613E473D9}"/>
              </a:ext>
            </a:extLst>
          </p:cNvPr>
          <p:cNvGrpSpPr/>
          <p:nvPr/>
        </p:nvGrpSpPr>
        <p:grpSpPr>
          <a:xfrm>
            <a:off x="-12661996" y="4211344"/>
            <a:ext cx="4726349" cy="400687"/>
            <a:chOff x="749202" y="2569193"/>
            <a:chExt cx="4726349" cy="400687"/>
          </a:xfrm>
        </p:grpSpPr>
        <p:cxnSp>
          <p:nvCxnSpPr>
            <p:cNvPr id="212" name="Straight Connector 211">
              <a:extLst>
                <a:ext uri="{FF2B5EF4-FFF2-40B4-BE49-F238E27FC236}">
                  <a16:creationId xmlns:a16="http://schemas.microsoft.com/office/drawing/2014/main" id="{AC0FA516-6B59-403A-9784-868FAB790180}"/>
                </a:ext>
              </a:extLst>
            </p:cNvPr>
            <p:cNvCxnSpPr>
              <a:cxnSpLocks/>
            </p:cNvCxnSpPr>
            <p:nvPr/>
          </p:nvCxnSpPr>
          <p:spPr>
            <a:xfrm>
              <a:off x="749202" y="2769536"/>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06C6EF94-0A36-46BF-BE04-53C6BA10C2CF}"/>
                </a:ext>
              </a:extLst>
            </p:cNvPr>
            <p:cNvSpPr txBox="1"/>
            <p:nvPr/>
          </p:nvSpPr>
          <p:spPr>
            <a:xfrm>
              <a:off x="1054872" y="2569193"/>
              <a:ext cx="4420679" cy="400687"/>
            </a:xfrm>
            <a:prstGeom prst="rect">
              <a:avLst/>
            </a:prstGeom>
            <a:noFill/>
          </p:spPr>
          <p:txBody>
            <a:bodyPr wrap="square" rtlCol="0">
              <a:spAutoFit/>
            </a:bodyPr>
            <a:lstStyle/>
            <a:p>
              <a:pPr lvl="0" algn="just">
                <a:lnSpc>
                  <a:spcPct val="120000"/>
                </a:lnSpc>
              </a:pPr>
              <a:r>
                <a:rPr lang="en-US" b="1"/>
                <a:t>Tốc độ xử lý nhanh </a:t>
              </a:r>
              <a:endParaRPr lang="en-US" sz="1500" b="1">
                <a:latin typeface="Segoe UI" panose="020B0502040204020203" pitchFamily="34" charset="0"/>
                <a:ea typeface="Segoe UI Black" panose="020B0A02040204020203" pitchFamily="34" charset="0"/>
                <a:cs typeface="Segoe UI" panose="020B0502040204020203" pitchFamily="34" charset="0"/>
              </a:endParaRPr>
            </a:p>
          </p:txBody>
        </p:sp>
      </p:grpSp>
      <p:grpSp>
        <p:nvGrpSpPr>
          <p:cNvPr id="214" name="Group 213">
            <a:extLst>
              <a:ext uri="{FF2B5EF4-FFF2-40B4-BE49-F238E27FC236}">
                <a16:creationId xmlns:a16="http://schemas.microsoft.com/office/drawing/2014/main" id="{5A785495-B37F-44D6-941A-7AF0011F1C53}"/>
              </a:ext>
            </a:extLst>
          </p:cNvPr>
          <p:cNvGrpSpPr/>
          <p:nvPr/>
        </p:nvGrpSpPr>
        <p:grpSpPr>
          <a:xfrm>
            <a:off x="-12661996" y="4514012"/>
            <a:ext cx="4726349" cy="369332"/>
            <a:chOff x="749202" y="2847137"/>
            <a:chExt cx="4726349" cy="369332"/>
          </a:xfrm>
        </p:grpSpPr>
        <p:cxnSp>
          <p:nvCxnSpPr>
            <p:cNvPr id="215" name="Straight Connector 214">
              <a:extLst>
                <a:ext uri="{FF2B5EF4-FFF2-40B4-BE49-F238E27FC236}">
                  <a16:creationId xmlns:a16="http://schemas.microsoft.com/office/drawing/2014/main" id="{49E7B20D-3BE9-4955-8903-4A68F609E321}"/>
                </a:ext>
              </a:extLst>
            </p:cNvPr>
            <p:cNvCxnSpPr>
              <a:cxnSpLocks/>
            </p:cNvCxnSpPr>
            <p:nvPr/>
          </p:nvCxnSpPr>
          <p:spPr>
            <a:xfrm>
              <a:off x="749202" y="3031803"/>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16" name="TextBox 215">
              <a:extLst>
                <a:ext uri="{FF2B5EF4-FFF2-40B4-BE49-F238E27FC236}">
                  <a16:creationId xmlns:a16="http://schemas.microsoft.com/office/drawing/2014/main" id="{FDC542AC-6DDB-4DAF-A42D-5A3E9DB71D39}"/>
                </a:ext>
              </a:extLst>
            </p:cNvPr>
            <p:cNvSpPr txBox="1"/>
            <p:nvPr/>
          </p:nvSpPr>
          <p:spPr>
            <a:xfrm>
              <a:off x="1054872" y="2847137"/>
              <a:ext cx="4420679" cy="369332"/>
            </a:xfrm>
            <a:prstGeom prst="rect">
              <a:avLst/>
            </a:prstGeom>
            <a:noFill/>
          </p:spPr>
          <p:txBody>
            <a:bodyPr wrap="square" rtlCol="0">
              <a:spAutoFit/>
            </a:bodyPr>
            <a:lstStyle/>
            <a:p>
              <a:r>
                <a:rPr lang="en-US" b="1"/>
                <a:t>Dễ dàng mở rộng </a:t>
              </a:r>
              <a:endParaRPr lang="en-US"/>
            </a:p>
          </p:txBody>
        </p:sp>
      </p:grpSp>
      <p:pic>
        <p:nvPicPr>
          <p:cNvPr id="47" name="Picture 46">
            <a:extLst>
              <a:ext uri="{FF2B5EF4-FFF2-40B4-BE49-F238E27FC236}">
                <a16:creationId xmlns:a16="http://schemas.microsoft.com/office/drawing/2014/main" id="{43FB959F-5381-4903-A5C0-03B024D7ADC2}"/>
              </a:ext>
            </a:extLst>
          </p:cNvPr>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345973" y="2196444"/>
            <a:ext cx="5623126" cy="4604888"/>
          </a:xfrm>
          <a:prstGeom prst="rect">
            <a:avLst/>
          </a:prstGeom>
          <a:noFill/>
          <a:ln>
            <a:solidFill>
              <a:srgbClr val="FFFFFF"/>
            </a:solidFill>
          </a:ln>
        </p:spPr>
      </p:pic>
      <p:sp>
        <p:nvSpPr>
          <p:cNvPr id="48" name="Hexagon 47">
            <a:extLst>
              <a:ext uri="{FF2B5EF4-FFF2-40B4-BE49-F238E27FC236}">
                <a16:creationId xmlns:a16="http://schemas.microsoft.com/office/drawing/2014/main" id="{51635FC0-E919-405C-BD69-1C3CAD5C8DFC}"/>
              </a:ext>
            </a:extLst>
          </p:cNvPr>
          <p:cNvSpPr/>
          <p:nvPr/>
        </p:nvSpPr>
        <p:spPr>
          <a:xfrm>
            <a:off x="15048990" y="2939685"/>
            <a:ext cx="4922918" cy="4604887"/>
          </a:xfrm>
          <a:prstGeom prst="hexagon">
            <a:avLst/>
          </a:prstGeom>
          <a:solidFill>
            <a:srgbClr val="422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Off-page Connector 48">
            <a:extLst>
              <a:ext uri="{FF2B5EF4-FFF2-40B4-BE49-F238E27FC236}">
                <a16:creationId xmlns:a16="http://schemas.microsoft.com/office/drawing/2014/main" id="{807FFD06-6277-492F-97FF-F265BF551427}"/>
              </a:ext>
            </a:extLst>
          </p:cNvPr>
          <p:cNvSpPr/>
          <p:nvPr/>
        </p:nvSpPr>
        <p:spPr>
          <a:xfrm rot="5400000">
            <a:off x="14488779" y="710078"/>
            <a:ext cx="5168410" cy="6373188"/>
          </a:xfrm>
          <a:prstGeom prst="flowChartOffpageConnector">
            <a:avLst/>
          </a:prstGeom>
          <a:blipFill dpi="0" rotWithShape="0">
            <a:blip r:embed="rId9">
              <a:extLst>
                <a:ext uri="{BEBA8EAE-BF5A-486C-A8C5-ECC9F3942E4B}">
                  <a14:imgProps xmlns:a14="http://schemas.microsoft.com/office/drawing/2010/main">
                    <a14:imgLayer r:embed="rId10">
                      <a14:imgEffect>
                        <a14:colorTemperature colorTemp="11200"/>
                      </a14:imgEffect>
                    </a14:imgLayer>
                  </a14:imgProps>
                </a:ext>
              </a:extLst>
            </a:blip>
            <a:srcRect/>
            <a:stretch>
              <a:fillRect l="-38616" t="-680" r="-23306" b="680"/>
            </a:stretch>
          </a:blipFill>
          <a:ln w="76200">
            <a:solidFill>
              <a:srgbClr val="8CA77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Rounded Corners 49">
            <a:extLst>
              <a:ext uri="{FF2B5EF4-FFF2-40B4-BE49-F238E27FC236}">
                <a16:creationId xmlns:a16="http://schemas.microsoft.com/office/drawing/2014/main" id="{E3D08458-09FE-431D-9DD3-CE938F65FB35}"/>
              </a:ext>
            </a:extLst>
          </p:cNvPr>
          <p:cNvSpPr/>
          <p:nvPr/>
        </p:nvSpPr>
        <p:spPr>
          <a:xfrm>
            <a:off x="622006" y="1683188"/>
            <a:ext cx="3648204" cy="388547"/>
          </a:xfrm>
          <a:prstGeom prst="roundRect">
            <a:avLst>
              <a:gd name="adj" fmla="val 19116"/>
            </a:avLst>
          </a:prstGeom>
          <a:solidFill>
            <a:srgbClr val="8CA771"/>
          </a:solidFill>
          <a:ln w="28575">
            <a:solidFill>
              <a:srgbClr val="422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Segoe UI Black" panose="020B0A02040204020203" pitchFamily="34" charset="0"/>
              <a:ea typeface="Segoe UI Black" panose="020B0A02040204020203" pitchFamily="34" charset="0"/>
            </a:endParaRPr>
          </a:p>
        </p:txBody>
      </p:sp>
      <p:sp>
        <p:nvSpPr>
          <p:cNvPr id="51" name="Rectangle 50">
            <a:extLst>
              <a:ext uri="{FF2B5EF4-FFF2-40B4-BE49-F238E27FC236}">
                <a16:creationId xmlns:a16="http://schemas.microsoft.com/office/drawing/2014/main" id="{7E823D11-F773-4C66-994B-5C83151EE35C}"/>
              </a:ext>
            </a:extLst>
          </p:cNvPr>
          <p:cNvSpPr/>
          <p:nvPr/>
        </p:nvSpPr>
        <p:spPr>
          <a:xfrm>
            <a:off x="721943" y="1692795"/>
            <a:ext cx="3448330" cy="369332"/>
          </a:xfrm>
          <a:prstGeom prst="rect">
            <a:avLst/>
          </a:prstGeom>
        </p:spPr>
        <p:txBody>
          <a:bodyPr wrap="square">
            <a:spAutoFit/>
          </a:bodyPr>
          <a:lstStyle/>
          <a:p>
            <a:pPr algn="ctr"/>
            <a:r>
              <a:rPr lang="en-US" b="1">
                <a:solidFill>
                  <a:schemeClr val="bg1"/>
                </a:solidFill>
                <a:latin typeface="Segoe UI Black" panose="020B0A02040204020203" pitchFamily="34" charset="0"/>
                <a:ea typeface="Segoe UI Black" panose="020B0A02040204020203" pitchFamily="34" charset="0"/>
              </a:rPr>
              <a:t>2.8. Giới thiệu Mô hình MVC</a:t>
            </a:r>
          </a:p>
        </p:txBody>
      </p:sp>
      <p:sp>
        <p:nvSpPr>
          <p:cNvPr id="75" name="Rectangle: Rounded Corners 74">
            <a:extLst>
              <a:ext uri="{FF2B5EF4-FFF2-40B4-BE49-F238E27FC236}">
                <a16:creationId xmlns:a16="http://schemas.microsoft.com/office/drawing/2014/main" id="{619E793A-7D04-4E35-A75F-0D3F4E1B567B}"/>
              </a:ext>
            </a:extLst>
          </p:cNvPr>
          <p:cNvSpPr/>
          <p:nvPr/>
        </p:nvSpPr>
        <p:spPr>
          <a:xfrm>
            <a:off x="-5269036" y="3571051"/>
            <a:ext cx="3191256" cy="388547"/>
          </a:xfrm>
          <a:prstGeom prst="roundRect">
            <a:avLst>
              <a:gd name="adj" fmla="val 19116"/>
            </a:avLst>
          </a:prstGeom>
          <a:solidFill>
            <a:srgbClr val="8CA771"/>
          </a:solidFill>
          <a:ln w="28575">
            <a:solidFill>
              <a:srgbClr val="422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Segoe UI Black" panose="020B0A02040204020203" pitchFamily="34" charset="0"/>
              <a:ea typeface="Segoe UI Black" panose="020B0A02040204020203" pitchFamily="34" charset="0"/>
            </a:endParaRPr>
          </a:p>
        </p:txBody>
      </p:sp>
      <p:sp>
        <p:nvSpPr>
          <p:cNvPr id="76" name="Rectangle 75">
            <a:extLst>
              <a:ext uri="{FF2B5EF4-FFF2-40B4-BE49-F238E27FC236}">
                <a16:creationId xmlns:a16="http://schemas.microsoft.com/office/drawing/2014/main" id="{F67AF99D-FE54-4D24-B8EB-3FA2ABE631FE}"/>
              </a:ext>
            </a:extLst>
          </p:cNvPr>
          <p:cNvSpPr/>
          <p:nvPr/>
        </p:nvSpPr>
        <p:spPr>
          <a:xfrm>
            <a:off x="-5085814" y="3580658"/>
            <a:ext cx="2824812" cy="369332"/>
          </a:xfrm>
          <a:prstGeom prst="rect">
            <a:avLst/>
          </a:prstGeom>
        </p:spPr>
        <p:txBody>
          <a:bodyPr wrap="none">
            <a:spAutoFit/>
          </a:bodyPr>
          <a:lstStyle/>
          <a:p>
            <a:pPr algn="ctr"/>
            <a:r>
              <a:rPr lang="en-US" b="1">
                <a:solidFill>
                  <a:schemeClr val="bg1"/>
                </a:solidFill>
                <a:latin typeface="Segoe UI Black" panose="020B0A02040204020203" pitchFamily="34" charset="0"/>
                <a:ea typeface="Segoe UI Black" panose="020B0A02040204020203" pitchFamily="34" charset="0"/>
              </a:rPr>
              <a:t>2.9. Ưu điểm ExpressJS</a:t>
            </a:r>
          </a:p>
        </p:txBody>
      </p:sp>
      <p:cxnSp>
        <p:nvCxnSpPr>
          <p:cNvPr id="77" name="Straight Connector 76">
            <a:extLst>
              <a:ext uri="{FF2B5EF4-FFF2-40B4-BE49-F238E27FC236}">
                <a16:creationId xmlns:a16="http://schemas.microsoft.com/office/drawing/2014/main" id="{A03F82DE-EFFC-43F5-A0A3-70F3404B0407}"/>
              </a:ext>
            </a:extLst>
          </p:cNvPr>
          <p:cNvCxnSpPr>
            <a:cxnSpLocks/>
          </p:cNvCxnSpPr>
          <p:nvPr/>
        </p:nvCxnSpPr>
        <p:spPr>
          <a:xfrm>
            <a:off x="-5143608" y="4197340"/>
            <a:ext cx="0" cy="731520"/>
          </a:xfrm>
          <a:prstGeom prst="line">
            <a:avLst/>
          </a:prstGeom>
          <a:ln w="25400" cap="rnd">
            <a:solidFill>
              <a:srgbClr val="8CA77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10BB56C-F044-4FE0-AC7D-F53981A1609E}"/>
              </a:ext>
            </a:extLst>
          </p:cNvPr>
          <p:cNvCxnSpPr>
            <a:cxnSpLocks/>
          </p:cNvCxnSpPr>
          <p:nvPr/>
        </p:nvCxnSpPr>
        <p:spPr>
          <a:xfrm>
            <a:off x="-5143608" y="4358542"/>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AE1BB39E-81EF-4A32-A458-B33E85FD6DB5}"/>
              </a:ext>
            </a:extLst>
          </p:cNvPr>
          <p:cNvSpPr txBox="1"/>
          <p:nvPr/>
        </p:nvSpPr>
        <p:spPr>
          <a:xfrm>
            <a:off x="-4837938" y="4186732"/>
            <a:ext cx="4420679" cy="897618"/>
          </a:xfrm>
          <a:prstGeom prst="rect">
            <a:avLst/>
          </a:prstGeom>
          <a:noFill/>
        </p:spPr>
        <p:txBody>
          <a:bodyPr wrap="square" rtlCol="0">
            <a:spAutoFit/>
          </a:bodyPr>
          <a:lstStyle/>
          <a:p>
            <a:pPr lvl="0" algn="just">
              <a:lnSpc>
                <a:spcPct val="120000"/>
              </a:lnSpc>
            </a:pPr>
            <a:r>
              <a:rPr lang="vi-VN" sz="1500" b="1">
                <a:latin typeface="Segoe UI" panose="020B0502040204020203" pitchFamily="34" charset="0"/>
                <a:ea typeface="Segoe UI Black" panose="020B0A02040204020203" pitchFamily="34" charset="0"/>
                <a:cs typeface="Segoe UI" panose="020B0502040204020203" pitchFamily="34" charset="0"/>
              </a:rPr>
              <a:t>Khả năng lưu trữ linh hoạt</a:t>
            </a:r>
          </a:p>
          <a:p>
            <a:pPr lvl="0" algn="just">
              <a:lnSpc>
                <a:spcPct val="120000"/>
              </a:lnSpc>
            </a:pPr>
            <a:r>
              <a:rPr lang="vi-VN" sz="1500" b="1">
                <a:latin typeface="Segoe UI" panose="020B0502040204020203" pitchFamily="34" charset="0"/>
                <a:ea typeface="Segoe UI Black" panose="020B0A02040204020203" pitchFamily="34" charset="0"/>
                <a:cs typeface="Segoe UI" panose="020B0502040204020203" pitchFamily="34" charset="0"/>
              </a:rPr>
              <a:t>Tốc độ truy vẫn cao</a:t>
            </a:r>
          </a:p>
          <a:p>
            <a:pPr lvl="0" algn="just">
              <a:lnSpc>
                <a:spcPct val="120000"/>
              </a:lnSpc>
            </a:pPr>
            <a:r>
              <a:rPr lang="vi-VN" sz="1500" b="1">
                <a:latin typeface="Segoe UI" panose="020B0502040204020203" pitchFamily="34" charset="0"/>
                <a:ea typeface="Segoe UI Black" panose="020B0A02040204020203" pitchFamily="34" charset="0"/>
                <a:cs typeface="Segoe UI" panose="020B0502040204020203" pitchFamily="34" charset="0"/>
              </a:rPr>
              <a:t>Khả năng mở rộng, phân tán cao </a:t>
            </a:r>
          </a:p>
        </p:txBody>
      </p:sp>
      <p:cxnSp>
        <p:nvCxnSpPr>
          <p:cNvPr id="80" name="Straight Connector 79">
            <a:extLst>
              <a:ext uri="{FF2B5EF4-FFF2-40B4-BE49-F238E27FC236}">
                <a16:creationId xmlns:a16="http://schemas.microsoft.com/office/drawing/2014/main" id="{13881392-C397-4DC0-BAC3-05635EA1016A}"/>
              </a:ext>
            </a:extLst>
          </p:cNvPr>
          <p:cNvCxnSpPr>
            <a:cxnSpLocks/>
          </p:cNvCxnSpPr>
          <p:nvPr/>
        </p:nvCxnSpPr>
        <p:spPr>
          <a:xfrm>
            <a:off x="-5143608" y="4642950"/>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3E33904-00EA-46A0-BE04-A1204F9D4549}"/>
              </a:ext>
            </a:extLst>
          </p:cNvPr>
          <p:cNvCxnSpPr>
            <a:cxnSpLocks/>
          </p:cNvCxnSpPr>
          <p:nvPr/>
        </p:nvCxnSpPr>
        <p:spPr>
          <a:xfrm>
            <a:off x="-5143608" y="4927358"/>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1C7FEA49-F7B9-4C5E-B523-43AE74FC7A3F}"/>
              </a:ext>
            </a:extLst>
          </p:cNvPr>
          <p:cNvGrpSpPr/>
          <p:nvPr/>
        </p:nvGrpSpPr>
        <p:grpSpPr>
          <a:xfrm>
            <a:off x="3657998" y="2138387"/>
            <a:ext cx="4876005" cy="4584295"/>
            <a:chOff x="3657998" y="2138387"/>
            <a:chExt cx="4876005" cy="4584295"/>
          </a:xfrm>
        </p:grpSpPr>
        <p:pic>
          <p:nvPicPr>
            <p:cNvPr id="61" name="Picture 60" descr="Mô hình MVC trong PHP - Minh Tri Nguyen">
              <a:extLst>
                <a:ext uri="{FF2B5EF4-FFF2-40B4-BE49-F238E27FC236}">
                  <a16:creationId xmlns:a16="http://schemas.microsoft.com/office/drawing/2014/main" id="{E1B3E483-1CD1-471A-A5FA-311731B9E5F5}"/>
                </a:ext>
              </a:extLst>
            </p:cNvPr>
            <p:cNvPicPr/>
            <p:nvPr/>
          </p:nvPicPr>
          <p:blipFill rotWithShape="1">
            <a:blip r:embed="rId11">
              <a:duotone>
                <a:schemeClr val="accent6">
                  <a:shade val="45000"/>
                  <a:satMod val="135000"/>
                </a:schemeClr>
                <a:prstClr val="white"/>
              </a:duotone>
              <a:extLst>
                <a:ext uri="{28A0092B-C50C-407E-A947-70E740481C1C}">
                  <a14:useLocalDpi xmlns:a14="http://schemas.microsoft.com/office/drawing/2010/main" val="0"/>
                </a:ext>
              </a:extLst>
            </a:blip>
            <a:srcRect t="3714"/>
            <a:stretch/>
          </p:blipFill>
          <p:spPr bwMode="auto">
            <a:xfrm>
              <a:off x="3657998" y="2138387"/>
              <a:ext cx="4876005" cy="4584295"/>
            </a:xfrm>
            <a:prstGeom prst="rect">
              <a:avLst/>
            </a:prstGeom>
            <a:noFill/>
            <a:ln>
              <a:noFill/>
            </a:ln>
          </p:spPr>
        </p:pic>
        <p:sp>
          <p:nvSpPr>
            <p:cNvPr id="2" name="Rectangle: Rounded Corners 1">
              <a:extLst>
                <a:ext uri="{FF2B5EF4-FFF2-40B4-BE49-F238E27FC236}">
                  <a16:creationId xmlns:a16="http://schemas.microsoft.com/office/drawing/2014/main" id="{EB584E7C-32A3-4289-89B5-DCA17F1E2ACE}"/>
                </a:ext>
              </a:extLst>
            </p:cNvPr>
            <p:cNvSpPr/>
            <p:nvPr/>
          </p:nvSpPr>
          <p:spPr>
            <a:xfrm>
              <a:off x="3784600" y="2642489"/>
              <a:ext cx="526956" cy="204648"/>
            </a:xfrm>
            <a:prstGeom prst="roundRect">
              <a:avLst/>
            </a:prstGeom>
            <a:solidFill>
              <a:srgbClr val="94B77C"/>
            </a:solidFill>
            <a:ln>
              <a:solidFill>
                <a:srgbClr val="94B7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4" name="Picture 2">
            <a:extLst>
              <a:ext uri="{FF2B5EF4-FFF2-40B4-BE49-F238E27FC236}">
                <a16:creationId xmlns:a16="http://schemas.microsoft.com/office/drawing/2014/main" id="{6D43747E-6B91-4139-AF3F-906984DB26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2699" y="2625969"/>
            <a:ext cx="526957" cy="142032"/>
          </a:xfrm>
          <a:prstGeom prst="rect">
            <a:avLst/>
          </a:prstGeom>
          <a:noFill/>
          <a:extLst>
            <a:ext uri="{909E8E84-426E-40DD-AFC4-6F175D3DCCD1}">
              <a14:hiddenFill xmlns:a14="http://schemas.microsoft.com/office/drawing/2010/main">
                <a:solidFill>
                  <a:srgbClr val="FFFFFF"/>
                </a:solidFill>
              </a14:hiddenFill>
            </a:ext>
          </a:extLst>
        </p:spPr>
      </p:pic>
      <p:sp>
        <p:nvSpPr>
          <p:cNvPr id="65" name="Freeform: Shape 64">
            <a:extLst>
              <a:ext uri="{FF2B5EF4-FFF2-40B4-BE49-F238E27FC236}">
                <a16:creationId xmlns:a16="http://schemas.microsoft.com/office/drawing/2014/main" id="{D21DC45D-0579-44C7-98DD-CB17236B284A}"/>
              </a:ext>
            </a:extLst>
          </p:cNvPr>
          <p:cNvSpPr/>
          <p:nvPr/>
        </p:nvSpPr>
        <p:spPr>
          <a:xfrm flipH="1">
            <a:off x="9931199" y="6190724"/>
            <a:ext cx="1478074" cy="1371455"/>
          </a:xfrm>
          <a:custGeom>
            <a:avLst/>
            <a:gdLst>
              <a:gd name="connsiteX0" fmla="*/ 7144 w 9153525"/>
              <a:gd name="connsiteY0" fmla="*/ 940630 h 7467600"/>
              <a:gd name="connsiteX1" fmla="*/ 2483644 w 9153525"/>
              <a:gd name="connsiteY1" fmla="*/ 7180 h 7467600"/>
              <a:gd name="connsiteX2" fmla="*/ 6770846 w 9153525"/>
              <a:gd name="connsiteY2" fmla="*/ 2501778 h 7467600"/>
              <a:gd name="connsiteX3" fmla="*/ 9151144 w 9153525"/>
              <a:gd name="connsiteY3" fmla="*/ 5064956 h 7467600"/>
              <a:gd name="connsiteX4" fmla="*/ 9046369 w 9153525"/>
              <a:gd name="connsiteY4" fmla="*/ 7465256 h 7467600"/>
              <a:gd name="connsiteX5" fmla="*/ 7144 w 9153525"/>
              <a:gd name="connsiteY5" fmla="*/ 7465256 h 7467600"/>
              <a:gd name="connsiteX6" fmla="*/ 7144 w 9153525"/>
              <a:gd name="connsiteY6" fmla="*/ 940630 h 746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3525" h="7467600">
                <a:moveTo>
                  <a:pt x="7144" y="940630"/>
                </a:moveTo>
                <a:cubicBezTo>
                  <a:pt x="7144" y="940630"/>
                  <a:pt x="921544" y="16705"/>
                  <a:pt x="2483644" y="7180"/>
                </a:cubicBezTo>
                <a:cubicBezTo>
                  <a:pt x="4045744" y="-2345"/>
                  <a:pt x="4599147" y="1852173"/>
                  <a:pt x="6770846" y="2501778"/>
                </a:cubicBezTo>
                <a:cubicBezTo>
                  <a:pt x="8942546" y="3151383"/>
                  <a:pt x="9151144" y="5064956"/>
                  <a:pt x="9151144" y="5064956"/>
                </a:cubicBezTo>
                <a:lnTo>
                  <a:pt x="9046369" y="7465256"/>
                </a:lnTo>
                <a:lnTo>
                  <a:pt x="7144" y="7465256"/>
                </a:lnTo>
                <a:lnTo>
                  <a:pt x="7144" y="940630"/>
                </a:lnTo>
                <a:close/>
              </a:path>
            </a:pathLst>
          </a:custGeom>
          <a:solidFill>
            <a:srgbClr val="94B77C"/>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 name="Freeform: Shape 65">
            <a:extLst>
              <a:ext uri="{FF2B5EF4-FFF2-40B4-BE49-F238E27FC236}">
                <a16:creationId xmlns:a16="http://schemas.microsoft.com/office/drawing/2014/main" id="{57319389-6117-43D4-84B6-366C18F6DA1E}"/>
              </a:ext>
            </a:extLst>
          </p:cNvPr>
          <p:cNvSpPr/>
          <p:nvPr/>
        </p:nvSpPr>
        <p:spPr>
          <a:xfrm flipH="1">
            <a:off x="9826862" y="6421639"/>
            <a:ext cx="1199103" cy="669984"/>
          </a:xfrm>
          <a:custGeom>
            <a:avLst/>
            <a:gdLst>
              <a:gd name="connsiteX0" fmla="*/ 7144 w 6572250"/>
              <a:gd name="connsiteY0" fmla="*/ 41396 h 3648075"/>
              <a:gd name="connsiteX1" fmla="*/ 6569869 w 6572250"/>
              <a:gd name="connsiteY1" fmla="*/ 3645656 h 3648075"/>
              <a:gd name="connsiteX2" fmla="*/ 7144 w 6572250"/>
              <a:gd name="connsiteY2" fmla="*/ 3645656 h 3648075"/>
              <a:gd name="connsiteX3" fmla="*/ 7144 w 6572250"/>
              <a:gd name="connsiteY3" fmla="*/ 41396 h 3648075"/>
            </a:gdLst>
            <a:ahLst/>
            <a:cxnLst>
              <a:cxn ang="0">
                <a:pos x="connsiteX0" y="connsiteY0"/>
              </a:cxn>
              <a:cxn ang="0">
                <a:pos x="connsiteX1" y="connsiteY1"/>
              </a:cxn>
              <a:cxn ang="0">
                <a:pos x="connsiteX2" y="connsiteY2"/>
              </a:cxn>
              <a:cxn ang="0">
                <a:pos x="connsiteX3" y="connsiteY3"/>
              </a:cxn>
            </a:cxnLst>
            <a:rect l="l" t="t" r="r" b="b"/>
            <a:pathLst>
              <a:path w="6572250" h="3648075">
                <a:moveTo>
                  <a:pt x="7144" y="41396"/>
                </a:moveTo>
                <a:cubicBezTo>
                  <a:pt x="7144" y="41396"/>
                  <a:pt x="3920966" y="-597732"/>
                  <a:pt x="6569869" y="3645656"/>
                </a:cubicBezTo>
                <a:lnTo>
                  <a:pt x="7144" y="3645656"/>
                </a:lnTo>
                <a:lnTo>
                  <a:pt x="7144" y="41396"/>
                </a:lnTo>
                <a:close/>
              </a:path>
            </a:pathLst>
          </a:custGeom>
          <a:solidFill>
            <a:srgbClr val="422C1C"/>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0B254D8F-06F4-4EDA-B2B9-EB5D8DE969E4}"/>
              </a:ext>
            </a:extLst>
          </p:cNvPr>
          <p:cNvSpPr/>
          <p:nvPr/>
        </p:nvSpPr>
        <p:spPr>
          <a:xfrm flipH="1">
            <a:off x="10670937" y="5643184"/>
            <a:ext cx="2147959" cy="1200023"/>
          </a:xfrm>
          <a:custGeom>
            <a:avLst/>
            <a:gdLst>
              <a:gd name="connsiteX0" fmla="*/ 3743801 w 11772900"/>
              <a:gd name="connsiteY0" fmla="*/ 631984 h 6534150"/>
              <a:gd name="connsiteX1" fmla="*/ 6979444 w 11772900"/>
              <a:gd name="connsiteY1" fmla="*/ 1588294 h 6534150"/>
              <a:gd name="connsiteX2" fmla="*/ 11768614 w 11772900"/>
              <a:gd name="connsiteY2" fmla="*/ 6531769 h 6534150"/>
              <a:gd name="connsiteX3" fmla="*/ 7144 w 11772900"/>
              <a:gd name="connsiteY3" fmla="*/ 6531769 h 6534150"/>
              <a:gd name="connsiteX4" fmla="*/ 7144 w 11772900"/>
              <a:gd name="connsiteY4" fmla="*/ 7144 h 653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72900" h="6534150">
                <a:moveTo>
                  <a:pt x="3743801" y="631984"/>
                </a:moveTo>
                <a:cubicBezTo>
                  <a:pt x="3743801" y="631984"/>
                  <a:pt x="5083017" y="1430179"/>
                  <a:pt x="6979444" y="1588294"/>
                </a:cubicBezTo>
                <a:cubicBezTo>
                  <a:pt x="9598819" y="1807369"/>
                  <a:pt x="11051381" y="4598194"/>
                  <a:pt x="11768614" y="6531769"/>
                </a:cubicBezTo>
                <a:lnTo>
                  <a:pt x="7144" y="6531769"/>
                </a:lnTo>
                <a:lnTo>
                  <a:pt x="7144" y="7144"/>
                </a:lnTo>
              </a:path>
            </a:pathLst>
          </a:custGeom>
          <a:solidFill>
            <a:srgbClr val="8CA771"/>
          </a:solid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8E559E91-8F61-45B1-A224-B3F9BB402186}"/>
              </a:ext>
            </a:extLst>
          </p:cNvPr>
          <p:cNvSpPr/>
          <p:nvPr/>
        </p:nvSpPr>
        <p:spPr>
          <a:xfrm flipH="1">
            <a:off x="10577975" y="5933583"/>
            <a:ext cx="2267869" cy="976112"/>
          </a:xfrm>
          <a:custGeom>
            <a:avLst/>
            <a:gdLst>
              <a:gd name="connsiteX0" fmla="*/ 7144 w 12430125"/>
              <a:gd name="connsiteY0" fmla="*/ 7144 h 5314950"/>
              <a:gd name="connsiteX1" fmla="*/ 2626519 w 12430125"/>
              <a:gd name="connsiteY1" fmla="*/ 1268254 h 5314950"/>
              <a:gd name="connsiteX2" fmla="*/ 9151144 w 12430125"/>
              <a:gd name="connsiteY2" fmla="*/ 2173129 h 5314950"/>
              <a:gd name="connsiteX3" fmla="*/ 12427744 w 12430125"/>
              <a:gd name="connsiteY3" fmla="*/ 5316379 h 5314950"/>
              <a:gd name="connsiteX4" fmla="*/ 7144 w 12430125"/>
              <a:gd name="connsiteY4" fmla="*/ 5316379 h 5314950"/>
              <a:gd name="connsiteX5" fmla="*/ 7144 w 12430125"/>
              <a:gd name="connsiteY5" fmla="*/ 7144 h 531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30125" h="5314950">
                <a:moveTo>
                  <a:pt x="7144" y="7144"/>
                </a:moveTo>
                <a:cubicBezTo>
                  <a:pt x="7144" y="7144"/>
                  <a:pt x="673894" y="982504"/>
                  <a:pt x="2626519" y="1268254"/>
                </a:cubicBezTo>
                <a:cubicBezTo>
                  <a:pt x="4579144" y="1554004"/>
                  <a:pt x="7379494" y="1277779"/>
                  <a:pt x="9151144" y="2173129"/>
                </a:cubicBezTo>
                <a:cubicBezTo>
                  <a:pt x="10922794" y="3068479"/>
                  <a:pt x="12427744" y="5316379"/>
                  <a:pt x="12427744" y="5316379"/>
                </a:cubicBezTo>
                <a:lnTo>
                  <a:pt x="7144" y="5316379"/>
                </a:lnTo>
                <a:lnTo>
                  <a:pt x="7144" y="7144"/>
                </a:lnTo>
                <a:close/>
              </a:path>
            </a:pathLst>
          </a:custGeom>
          <a:solidFill>
            <a:srgbClr val="94B77C"/>
          </a:solidFill>
          <a:ln w="9525" cap="flat">
            <a:noFill/>
            <a:prstDash val="solid"/>
            <a:miter/>
          </a:ln>
        </p:spPr>
        <p:txBody>
          <a:bodyPr rtlCol="0" anchor="ctr"/>
          <a:lstStyle/>
          <a:p>
            <a:endParaRPr lang="en-US"/>
          </a:p>
        </p:txBody>
      </p:sp>
      <p:pic>
        <p:nvPicPr>
          <p:cNvPr id="69" name="Picture 68" descr="A screen shot of a computer program&#10;&#10;Description automatically generated">
            <a:extLst>
              <a:ext uri="{FF2B5EF4-FFF2-40B4-BE49-F238E27FC236}">
                <a16:creationId xmlns:a16="http://schemas.microsoft.com/office/drawing/2014/main" id="{84557D99-4DC8-46BE-BEB2-AC90F61277A3}"/>
              </a:ext>
            </a:extLst>
          </p:cNvPr>
          <p:cNvPicPr>
            <a:picLocks noChangeAspect="1"/>
          </p:cNvPicPr>
          <p:nvPr/>
        </p:nvPicPr>
        <p:blipFill rotWithShape="1">
          <a:blip r:embed="rId12">
            <a:extLst>
              <a:ext uri="{28A0092B-C50C-407E-A947-70E740481C1C}">
                <a14:useLocalDpi xmlns:a14="http://schemas.microsoft.com/office/drawing/2010/main" val="0"/>
              </a:ext>
            </a:extLst>
          </a:blip>
          <a:srcRect l="7503" t="11062" r="7322" b="10725"/>
          <a:stretch/>
        </p:blipFill>
        <p:spPr>
          <a:xfrm>
            <a:off x="3365981" y="-7135220"/>
            <a:ext cx="5460039" cy="4246357"/>
          </a:xfrm>
          <a:prstGeom prst="rect">
            <a:avLst/>
          </a:prstGeom>
          <a:ln>
            <a:solidFill>
              <a:srgbClr val="422C1C"/>
            </a:solidFill>
          </a:ln>
        </p:spPr>
      </p:pic>
    </p:spTree>
    <p:extLst>
      <p:ext uri="{BB962C8B-B14F-4D97-AF65-F5344CB8AC3E}">
        <p14:creationId xmlns:p14="http://schemas.microsoft.com/office/powerpoint/2010/main" val="3687602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95"/>
                                        </p:tgtEl>
                                        <p:attrNameLst>
                                          <p:attrName>style.visibility</p:attrName>
                                        </p:attrNameLst>
                                      </p:cBhvr>
                                      <p:to>
                                        <p:strVal val="visible"/>
                                      </p:to>
                                    </p:set>
                                    <p:animEffect transition="in" filter="wipe(up)">
                                      <p:cBhvr>
                                        <p:cTn id="7" dur="500"/>
                                        <p:tgtEl>
                                          <p:spTgt spid="195"/>
                                        </p:tgtEl>
                                      </p:cBhvr>
                                    </p:animEffect>
                                  </p:childTnLst>
                                </p:cTn>
                              </p:par>
                              <p:par>
                                <p:cTn id="8" presetID="22" presetClass="entr" presetSubtype="1" fill="hold" nodeType="withEffect">
                                  <p:stCondLst>
                                    <p:cond delay="0"/>
                                  </p:stCondLst>
                                  <p:childTnLst>
                                    <p:set>
                                      <p:cBhvr>
                                        <p:cTn id="9" dur="1" fill="hold">
                                          <p:stCondLst>
                                            <p:cond delay="0"/>
                                          </p:stCondLst>
                                        </p:cTn>
                                        <p:tgtEl>
                                          <p:spTgt spid="207"/>
                                        </p:tgtEl>
                                        <p:attrNameLst>
                                          <p:attrName>style.visibility</p:attrName>
                                        </p:attrNameLst>
                                      </p:cBhvr>
                                      <p:to>
                                        <p:strVal val="visible"/>
                                      </p:to>
                                    </p:set>
                                    <p:animEffect transition="in" filter="wipe(up)">
                                      <p:cBhvr>
                                        <p:cTn id="10" dur="500"/>
                                        <p:tgtEl>
                                          <p:spTgt spid="20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par>
                                <p:cTn id="14" presetID="22" presetClass="entr" presetSubtype="1" fill="hold" nodeType="with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wipe(up)">
                                      <p:cBhvr>
                                        <p:cTn id="16"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288D736-601C-45E8-8055-C73DEB2B60F4}"/>
              </a:ext>
            </a:extLst>
          </p:cNvPr>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915383" y="-3027850"/>
            <a:ext cx="14081760" cy="3794455"/>
          </a:xfrm>
          <a:prstGeom prst="rect">
            <a:avLst/>
          </a:prstGeom>
        </p:spPr>
      </p:pic>
      <p:sp>
        <p:nvSpPr>
          <p:cNvPr id="363" name="Freeform: Shape 362">
            <a:extLst>
              <a:ext uri="{FF2B5EF4-FFF2-40B4-BE49-F238E27FC236}">
                <a16:creationId xmlns:a16="http://schemas.microsoft.com/office/drawing/2014/main" id="{E29B860E-467A-4B62-95DA-1F18486EC154}"/>
              </a:ext>
            </a:extLst>
          </p:cNvPr>
          <p:cNvSpPr/>
          <p:nvPr/>
        </p:nvSpPr>
        <p:spPr>
          <a:xfrm>
            <a:off x="1919100" y="5896432"/>
            <a:ext cx="692236" cy="704227"/>
          </a:xfrm>
          <a:custGeom>
            <a:avLst/>
            <a:gdLst>
              <a:gd name="connsiteX0" fmla="*/ 9088 w 638175"/>
              <a:gd name="connsiteY0" fmla="*/ 364724 h 647700"/>
              <a:gd name="connsiteX1" fmla="*/ 142438 w 638175"/>
              <a:gd name="connsiteY1" fmla="*/ 50399 h 647700"/>
              <a:gd name="connsiteX2" fmla="*/ 542488 w 638175"/>
              <a:gd name="connsiteY2" fmla="*/ 88499 h 647700"/>
              <a:gd name="connsiteX3" fmla="*/ 628213 w 638175"/>
              <a:gd name="connsiteY3" fmla="*/ 374249 h 647700"/>
              <a:gd name="connsiteX4" fmla="*/ 371038 w 638175"/>
              <a:gd name="connsiteY4" fmla="*/ 640949 h 647700"/>
              <a:gd name="connsiteX5" fmla="*/ 94813 w 638175"/>
              <a:gd name="connsiteY5" fmla="*/ 564749 h 647700"/>
              <a:gd name="connsiteX6" fmla="*/ 9088 w 638175"/>
              <a:gd name="connsiteY6" fmla="*/ 364724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175" h="647700">
                <a:moveTo>
                  <a:pt x="9088" y="364724"/>
                </a:moveTo>
                <a:cubicBezTo>
                  <a:pt x="9088" y="364724"/>
                  <a:pt x="-19487" y="136124"/>
                  <a:pt x="142438" y="50399"/>
                </a:cubicBezTo>
                <a:cubicBezTo>
                  <a:pt x="304363" y="-35326"/>
                  <a:pt x="494863" y="21824"/>
                  <a:pt x="542488" y="88499"/>
                </a:cubicBezTo>
                <a:cubicBezTo>
                  <a:pt x="590113" y="155174"/>
                  <a:pt x="666313" y="250424"/>
                  <a:pt x="628213" y="374249"/>
                </a:cubicBezTo>
                <a:cubicBezTo>
                  <a:pt x="590113" y="498074"/>
                  <a:pt x="475813" y="631424"/>
                  <a:pt x="371038" y="640949"/>
                </a:cubicBezTo>
                <a:cubicBezTo>
                  <a:pt x="266263" y="650474"/>
                  <a:pt x="142438" y="612374"/>
                  <a:pt x="94813" y="564749"/>
                </a:cubicBezTo>
                <a:cubicBezTo>
                  <a:pt x="47188" y="517124"/>
                  <a:pt x="18613" y="459974"/>
                  <a:pt x="9088" y="364724"/>
                </a:cubicBezTo>
                <a:close/>
              </a:path>
            </a:pathLst>
          </a:custGeom>
          <a:solidFill>
            <a:srgbClr val="8CA771"/>
          </a:solidFill>
          <a:ln w="952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9BBC0331-FD04-4716-8B75-0F1AD8C20412}"/>
              </a:ext>
            </a:extLst>
          </p:cNvPr>
          <p:cNvSpPr/>
          <p:nvPr/>
        </p:nvSpPr>
        <p:spPr>
          <a:xfrm>
            <a:off x="1876305" y="6117028"/>
            <a:ext cx="526926" cy="528170"/>
          </a:xfrm>
          <a:custGeom>
            <a:avLst/>
            <a:gdLst>
              <a:gd name="connsiteX0" fmla="*/ 8675 w 485775"/>
              <a:gd name="connsiteY0" fmla="*/ 276135 h 485775"/>
              <a:gd name="connsiteX1" fmla="*/ 108687 w 485775"/>
              <a:gd name="connsiteY1" fmla="*/ 39915 h 485775"/>
              <a:gd name="connsiteX2" fmla="*/ 409678 w 485775"/>
              <a:gd name="connsiteY2" fmla="*/ 68490 h 485775"/>
              <a:gd name="connsiteX3" fmla="*/ 474448 w 485775"/>
              <a:gd name="connsiteY3" fmla="*/ 283755 h 485775"/>
              <a:gd name="connsiteX4" fmla="*/ 281091 w 485775"/>
              <a:gd name="connsiteY4" fmla="*/ 484732 h 485775"/>
              <a:gd name="connsiteX5" fmla="*/ 73445 w 485775"/>
              <a:gd name="connsiteY5" fmla="*/ 427582 h 485775"/>
              <a:gd name="connsiteX6" fmla="*/ 8675 w 485775"/>
              <a:gd name="connsiteY6" fmla="*/ 276135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775" h="485775">
                <a:moveTo>
                  <a:pt x="8675" y="276135"/>
                </a:moveTo>
                <a:cubicBezTo>
                  <a:pt x="8675" y="276135"/>
                  <a:pt x="-13232" y="103732"/>
                  <a:pt x="108687" y="39915"/>
                </a:cubicBezTo>
                <a:cubicBezTo>
                  <a:pt x="230608" y="-24855"/>
                  <a:pt x="373483" y="18007"/>
                  <a:pt x="409678" y="68490"/>
                </a:cubicBezTo>
                <a:cubicBezTo>
                  <a:pt x="445873" y="118972"/>
                  <a:pt x="503023" y="190410"/>
                  <a:pt x="474448" y="283755"/>
                </a:cubicBezTo>
                <a:cubicBezTo>
                  <a:pt x="445873" y="377100"/>
                  <a:pt x="360148" y="477112"/>
                  <a:pt x="281091" y="484732"/>
                </a:cubicBezTo>
                <a:cubicBezTo>
                  <a:pt x="202033" y="492352"/>
                  <a:pt x="108687" y="462825"/>
                  <a:pt x="73445" y="427582"/>
                </a:cubicBezTo>
                <a:cubicBezTo>
                  <a:pt x="37250" y="390435"/>
                  <a:pt x="15343" y="347572"/>
                  <a:pt x="8675" y="276135"/>
                </a:cubicBezTo>
                <a:close/>
              </a:path>
            </a:pathLst>
          </a:custGeom>
          <a:solidFill>
            <a:srgbClr val="422C1C"/>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65" name="Freeform: Shape 364">
            <a:extLst>
              <a:ext uri="{FF2B5EF4-FFF2-40B4-BE49-F238E27FC236}">
                <a16:creationId xmlns:a16="http://schemas.microsoft.com/office/drawing/2014/main" id="{6448AFB3-A6D3-4F64-A6FF-6E9987948212}"/>
              </a:ext>
            </a:extLst>
          </p:cNvPr>
          <p:cNvSpPr/>
          <p:nvPr/>
        </p:nvSpPr>
        <p:spPr>
          <a:xfrm>
            <a:off x="2227981" y="6186834"/>
            <a:ext cx="464934" cy="466032"/>
          </a:xfrm>
          <a:custGeom>
            <a:avLst/>
            <a:gdLst>
              <a:gd name="connsiteX0" fmla="*/ 8446 w 428625"/>
              <a:gd name="connsiteY0" fmla="*/ 244563 h 428625"/>
              <a:gd name="connsiteX1" fmla="*/ 97029 w 428625"/>
              <a:gd name="connsiteY1" fmla="*/ 35965 h 428625"/>
              <a:gd name="connsiteX2" fmla="*/ 362777 w 428625"/>
              <a:gd name="connsiteY2" fmla="*/ 61683 h 428625"/>
              <a:gd name="connsiteX3" fmla="*/ 419927 w 428625"/>
              <a:gd name="connsiteY3" fmla="*/ 251231 h 428625"/>
              <a:gd name="connsiteX4" fmla="*/ 249429 w 428625"/>
              <a:gd name="connsiteY4" fmla="*/ 428395 h 428625"/>
              <a:gd name="connsiteX5" fmla="*/ 66548 w 428625"/>
              <a:gd name="connsiteY5" fmla="*/ 377913 h 428625"/>
              <a:gd name="connsiteX6" fmla="*/ 8446 w 428625"/>
              <a:gd name="connsiteY6" fmla="*/ 244563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8625" h="428625">
                <a:moveTo>
                  <a:pt x="8446" y="244563"/>
                </a:moveTo>
                <a:cubicBezTo>
                  <a:pt x="8446" y="244563"/>
                  <a:pt x="-10604" y="93115"/>
                  <a:pt x="97029" y="35965"/>
                </a:cubicBezTo>
                <a:cubicBezTo>
                  <a:pt x="204661" y="-21185"/>
                  <a:pt x="331344" y="16915"/>
                  <a:pt x="362777" y="61683"/>
                </a:cubicBezTo>
                <a:cubicBezTo>
                  <a:pt x="394208" y="105498"/>
                  <a:pt x="444691" y="169315"/>
                  <a:pt x="419927" y="251231"/>
                </a:cubicBezTo>
                <a:cubicBezTo>
                  <a:pt x="394208" y="333145"/>
                  <a:pt x="318961" y="421728"/>
                  <a:pt x="249429" y="428395"/>
                </a:cubicBezTo>
                <a:cubicBezTo>
                  <a:pt x="179896" y="435063"/>
                  <a:pt x="97981" y="409345"/>
                  <a:pt x="66548" y="377913"/>
                </a:cubicBezTo>
                <a:cubicBezTo>
                  <a:pt x="35116" y="346481"/>
                  <a:pt x="15114" y="307428"/>
                  <a:pt x="8446" y="244563"/>
                </a:cubicBezTo>
                <a:close/>
              </a:path>
            </a:pathLst>
          </a:custGeom>
          <a:solidFill>
            <a:srgbClr val="C8BE5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66" name="Freeform: Shape 365">
            <a:extLst>
              <a:ext uri="{FF2B5EF4-FFF2-40B4-BE49-F238E27FC236}">
                <a16:creationId xmlns:a16="http://schemas.microsoft.com/office/drawing/2014/main" id="{EDCFAFD3-7890-4189-86AF-9184B0F7CF96}"/>
              </a:ext>
            </a:extLst>
          </p:cNvPr>
          <p:cNvSpPr/>
          <p:nvPr/>
        </p:nvSpPr>
        <p:spPr>
          <a:xfrm>
            <a:off x="2267717" y="6287719"/>
            <a:ext cx="51659" cy="797433"/>
          </a:xfrm>
          <a:custGeom>
            <a:avLst/>
            <a:gdLst>
              <a:gd name="connsiteX0" fmla="*/ 26194 w 47625"/>
              <a:gd name="connsiteY0" fmla="*/ 731044 h 733425"/>
              <a:gd name="connsiteX1" fmla="*/ 26194 w 47625"/>
              <a:gd name="connsiteY1" fmla="*/ 731044 h 733425"/>
              <a:gd name="connsiteX2" fmla="*/ 7144 w 47625"/>
              <a:gd name="connsiteY2" fmla="*/ 711994 h 733425"/>
              <a:gd name="connsiteX3" fmla="*/ 7144 w 47625"/>
              <a:gd name="connsiteY3" fmla="*/ 7144 h 733425"/>
              <a:gd name="connsiteX4" fmla="*/ 7144 w 47625"/>
              <a:gd name="connsiteY4" fmla="*/ 7144 h 733425"/>
              <a:gd name="connsiteX5" fmla="*/ 45244 w 47625"/>
              <a:gd name="connsiteY5" fmla="*/ 241459 h 733425"/>
              <a:gd name="connsiteX6" fmla="*/ 45244 w 47625"/>
              <a:gd name="connsiteY6" fmla="*/ 711994 h 733425"/>
              <a:gd name="connsiteX7" fmla="*/ 26194 w 47625"/>
              <a:gd name="connsiteY7" fmla="*/ 731044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733425">
                <a:moveTo>
                  <a:pt x="26194" y="731044"/>
                </a:moveTo>
                <a:lnTo>
                  <a:pt x="26194" y="731044"/>
                </a:lnTo>
                <a:cubicBezTo>
                  <a:pt x="15716" y="731044"/>
                  <a:pt x="7144" y="722471"/>
                  <a:pt x="7144" y="711994"/>
                </a:cubicBezTo>
                <a:lnTo>
                  <a:pt x="7144" y="7144"/>
                </a:lnTo>
                <a:lnTo>
                  <a:pt x="7144" y="7144"/>
                </a:lnTo>
                <a:cubicBezTo>
                  <a:pt x="31909" y="82391"/>
                  <a:pt x="45244" y="162401"/>
                  <a:pt x="45244" y="241459"/>
                </a:cubicBezTo>
                <a:lnTo>
                  <a:pt x="45244" y="711994"/>
                </a:lnTo>
                <a:cubicBezTo>
                  <a:pt x="45244" y="722471"/>
                  <a:pt x="36671" y="731044"/>
                  <a:pt x="26194" y="731044"/>
                </a:cubicBezTo>
                <a:close/>
              </a:path>
            </a:pathLst>
          </a:custGeom>
          <a:solidFill>
            <a:schemeClr val="accent1">
              <a:lumMod val="20000"/>
              <a:lumOff val="80000"/>
            </a:schemeClr>
          </a:solidFill>
          <a:ln w="9525"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BD4C246C-5438-4281-803B-E55EB282FA4D}"/>
              </a:ext>
            </a:extLst>
          </p:cNvPr>
          <p:cNvSpPr/>
          <p:nvPr/>
        </p:nvSpPr>
        <p:spPr>
          <a:xfrm>
            <a:off x="1979218" y="6264506"/>
            <a:ext cx="299625" cy="248551"/>
          </a:xfrm>
          <a:custGeom>
            <a:avLst/>
            <a:gdLst>
              <a:gd name="connsiteX0" fmla="*/ 7144 w 276225"/>
              <a:gd name="connsiteY0" fmla="*/ 7144 h 228600"/>
              <a:gd name="connsiteX1" fmla="*/ 273844 w 276225"/>
              <a:gd name="connsiteY1" fmla="*/ 223361 h 228600"/>
              <a:gd name="connsiteX2" fmla="*/ 273844 w 276225"/>
              <a:gd name="connsiteY2" fmla="*/ 170021 h 228600"/>
              <a:gd name="connsiteX3" fmla="*/ 7144 w 276225"/>
              <a:gd name="connsiteY3" fmla="*/ 7144 h 228600"/>
            </a:gdLst>
            <a:ahLst/>
            <a:cxnLst>
              <a:cxn ang="0">
                <a:pos x="connsiteX0" y="connsiteY0"/>
              </a:cxn>
              <a:cxn ang="0">
                <a:pos x="connsiteX1" y="connsiteY1"/>
              </a:cxn>
              <a:cxn ang="0">
                <a:pos x="connsiteX2" y="connsiteY2"/>
              </a:cxn>
              <a:cxn ang="0">
                <a:pos x="connsiteX3" y="connsiteY3"/>
              </a:cxn>
            </a:cxnLst>
            <a:rect l="l" t="t" r="r" b="b"/>
            <a:pathLst>
              <a:path w="276225" h="228600">
                <a:moveTo>
                  <a:pt x="7144" y="7144"/>
                </a:moveTo>
                <a:cubicBezTo>
                  <a:pt x="7144" y="7144"/>
                  <a:pt x="245269" y="95726"/>
                  <a:pt x="273844" y="223361"/>
                </a:cubicBezTo>
                <a:lnTo>
                  <a:pt x="273844" y="170021"/>
                </a:lnTo>
                <a:cubicBezTo>
                  <a:pt x="273844" y="170021"/>
                  <a:pt x="245269" y="83344"/>
                  <a:pt x="7144" y="7144"/>
                </a:cubicBezTo>
                <a:close/>
              </a:path>
            </a:pathLst>
          </a:custGeom>
          <a:solidFill>
            <a:schemeClr val="accent1">
              <a:lumMod val="20000"/>
              <a:lumOff val="80000"/>
            </a:schemeClr>
          </a:solidFill>
          <a:ln w="952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E98012F5-C58E-455F-A638-462FE6FBAAD9}"/>
              </a:ext>
            </a:extLst>
          </p:cNvPr>
          <p:cNvSpPr/>
          <p:nvPr/>
        </p:nvSpPr>
        <p:spPr>
          <a:xfrm>
            <a:off x="2282861" y="6171300"/>
            <a:ext cx="154978" cy="248551"/>
          </a:xfrm>
          <a:custGeom>
            <a:avLst/>
            <a:gdLst>
              <a:gd name="connsiteX0" fmla="*/ 140494 w 142875"/>
              <a:gd name="connsiteY0" fmla="*/ 7144 h 228600"/>
              <a:gd name="connsiteX1" fmla="*/ 7144 w 142875"/>
              <a:gd name="connsiteY1" fmla="*/ 223361 h 228600"/>
              <a:gd name="connsiteX2" fmla="*/ 7144 w 142875"/>
              <a:gd name="connsiteY2" fmla="*/ 170021 h 228600"/>
              <a:gd name="connsiteX3" fmla="*/ 140494 w 142875"/>
              <a:gd name="connsiteY3" fmla="*/ 7144 h 228600"/>
            </a:gdLst>
            <a:ahLst/>
            <a:cxnLst>
              <a:cxn ang="0">
                <a:pos x="connsiteX0" y="connsiteY0"/>
              </a:cxn>
              <a:cxn ang="0">
                <a:pos x="connsiteX1" y="connsiteY1"/>
              </a:cxn>
              <a:cxn ang="0">
                <a:pos x="connsiteX2" y="connsiteY2"/>
              </a:cxn>
              <a:cxn ang="0">
                <a:pos x="connsiteX3" y="connsiteY3"/>
              </a:cxn>
            </a:cxnLst>
            <a:rect l="l" t="t" r="r" b="b"/>
            <a:pathLst>
              <a:path w="142875" h="228600">
                <a:moveTo>
                  <a:pt x="140494" y="7144"/>
                </a:moveTo>
                <a:cubicBezTo>
                  <a:pt x="140494" y="7144"/>
                  <a:pt x="21431" y="95726"/>
                  <a:pt x="7144" y="223361"/>
                </a:cubicBezTo>
                <a:lnTo>
                  <a:pt x="7144" y="170021"/>
                </a:lnTo>
                <a:cubicBezTo>
                  <a:pt x="7144" y="170021"/>
                  <a:pt x="21431" y="83344"/>
                  <a:pt x="140494" y="7144"/>
                </a:cubicBezTo>
                <a:close/>
              </a:path>
            </a:pathLst>
          </a:custGeom>
          <a:solidFill>
            <a:schemeClr val="accent1">
              <a:lumMod val="20000"/>
              <a:lumOff val="80000"/>
            </a:schemeClr>
          </a:solid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9DE043DC-2E20-423F-9091-6D92689A7C5C}"/>
              </a:ext>
            </a:extLst>
          </p:cNvPr>
          <p:cNvSpPr/>
          <p:nvPr/>
        </p:nvSpPr>
        <p:spPr>
          <a:xfrm>
            <a:off x="389532" y="6110755"/>
            <a:ext cx="1199103" cy="669984"/>
          </a:xfrm>
          <a:custGeom>
            <a:avLst/>
            <a:gdLst>
              <a:gd name="connsiteX0" fmla="*/ 7144 w 6572250"/>
              <a:gd name="connsiteY0" fmla="*/ 41396 h 3648075"/>
              <a:gd name="connsiteX1" fmla="*/ 6569869 w 6572250"/>
              <a:gd name="connsiteY1" fmla="*/ 3645656 h 3648075"/>
              <a:gd name="connsiteX2" fmla="*/ 7144 w 6572250"/>
              <a:gd name="connsiteY2" fmla="*/ 3645656 h 3648075"/>
              <a:gd name="connsiteX3" fmla="*/ 7144 w 6572250"/>
              <a:gd name="connsiteY3" fmla="*/ 41396 h 3648075"/>
            </a:gdLst>
            <a:ahLst/>
            <a:cxnLst>
              <a:cxn ang="0">
                <a:pos x="connsiteX0" y="connsiteY0"/>
              </a:cxn>
              <a:cxn ang="0">
                <a:pos x="connsiteX1" y="connsiteY1"/>
              </a:cxn>
              <a:cxn ang="0">
                <a:pos x="connsiteX2" y="connsiteY2"/>
              </a:cxn>
              <a:cxn ang="0">
                <a:pos x="connsiteX3" y="connsiteY3"/>
              </a:cxn>
            </a:cxnLst>
            <a:rect l="l" t="t" r="r" b="b"/>
            <a:pathLst>
              <a:path w="6572250" h="3648075">
                <a:moveTo>
                  <a:pt x="7144" y="41396"/>
                </a:moveTo>
                <a:cubicBezTo>
                  <a:pt x="7144" y="41396"/>
                  <a:pt x="3920966" y="-597732"/>
                  <a:pt x="6569869" y="3645656"/>
                </a:cubicBezTo>
                <a:lnTo>
                  <a:pt x="7144" y="3645656"/>
                </a:lnTo>
                <a:lnTo>
                  <a:pt x="7144" y="41396"/>
                </a:lnTo>
                <a:close/>
              </a:path>
            </a:pathLst>
          </a:custGeom>
          <a:solidFill>
            <a:srgbClr val="C8BE55"/>
          </a:solidFill>
          <a:ln w="9525" cap="flat">
            <a:no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8C00871E-BC21-4C00-B2C9-79CCA31DC517}"/>
              </a:ext>
            </a:extLst>
          </p:cNvPr>
          <p:cNvSpPr txBox="1"/>
          <p:nvPr/>
        </p:nvSpPr>
        <p:spPr>
          <a:xfrm>
            <a:off x="3645866" y="-29180"/>
            <a:ext cx="4900269" cy="796757"/>
          </a:xfrm>
          <a:prstGeom prst="rect">
            <a:avLst/>
          </a:prstGeom>
          <a:noFill/>
        </p:spPr>
        <p:txBody>
          <a:bodyPr wrap="square" rtlCol="0">
            <a:spAutoFit/>
          </a:bodyPr>
          <a:lstStyle/>
          <a:p>
            <a:pPr lvl="0" algn="ctr">
              <a:lnSpc>
                <a:spcPct val="120000"/>
              </a:lnSpc>
            </a:pPr>
            <a:r>
              <a:rPr lang="en-US" sz="2000" b="1">
                <a:solidFill>
                  <a:srgbClr val="8CA771"/>
                </a:solidFill>
                <a:latin typeface="Segoe UI Black" panose="020B0A02040204020203" pitchFamily="34" charset="0"/>
                <a:ea typeface="Segoe UI Black" panose="020B0A02040204020203" pitchFamily="34" charset="0"/>
              </a:rPr>
              <a:t>Ch</a:t>
            </a:r>
            <a:r>
              <a:rPr lang="vi-VN" sz="2000" b="1">
                <a:solidFill>
                  <a:srgbClr val="8CA771"/>
                </a:solidFill>
                <a:latin typeface="Segoe UI Black" panose="020B0A02040204020203" pitchFamily="34" charset="0"/>
                <a:ea typeface="Segoe UI Black" panose="020B0A02040204020203" pitchFamily="34" charset="0"/>
              </a:rPr>
              <a:t>ư</a:t>
            </a:r>
            <a:r>
              <a:rPr lang="en-US" sz="2000" b="1">
                <a:solidFill>
                  <a:srgbClr val="8CA771"/>
                </a:solidFill>
                <a:latin typeface="Segoe UI Black" panose="020B0A02040204020203" pitchFamily="34" charset="0"/>
                <a:ea typeface="Segoe UI Black" panose="020B0A02040204020203" pitchFamily="34" charset="0"/>
              </a:rPr>
              <a:t>ơng 3</a:t>
            </a:r>
            <a:endParaRPr lang="en-US" sz="1500" b="1">
              <a:solidFill>
                <a:srgbClr val="8CA771"/>
              </a:solidFill>
              <a:latin typeface="Segoe UI Black" panose="020B0A02040204020203" pitchFamily="34" charset="0"/>
              <a:ea typeface="Segoe UI Black" panose="020B0A02040204020203" pitchFamily="34" charset="0"/>
            </a:endParaRPr>
          </a:p>
          <a:p>
            <a:pPr algn="ctr">
              <a:lnSpc>
                <a:spcPct val="120000"/>
              </a:lnSpc>
            </a:pPr>
            <a:r>
              <a:rPr lang="en-US" sz="2000" b="1">
                <a:latin typeface="Segoe UI Black" panose="020B0A02040204020203" pitchFamily="34" charset="0"/>
                <a:ea typeface="Segoe UI Black" panose="020B0A02040204020203" pitchFamily="34" charset="0"/>
              </a:rPr>
              <a:t>HIỆN THỰC HÓA NGHIÊN CỨU</a:t>
            </a:r>
          </a:p>
        </p:txBody>
      </p:sp>
      <p:cxnSp>
        <p:nvCxnSpPr>
          <p:cNvPr id="133" name="Straight Connector 132">
            <a:extLst>
              <a:ext uri="{FF2B5EF4-FFF2-40B4-BE49-F238E27FC236}">
                <a16:creationId xmlns:a16="http://schemas.microsoft.com/office/drawing/2014/main" id="{7E26F377-8AED-49DD-89E0-8683E290DFD6}"/>
              </a:ext>
            </a:extLst>
          </p:cNvPr>
          <p:cNvCxnSpPr>
            <a:cxnSpLocks/>
          </p:cNvCxnSpPr>
          <p:nvPr/>
        </p:nvCxnSpPr>
        <p:spPr>
          <a:xfrm>
            <a:off x="5135880" y="782852"/>
            <a:ext cx="1920240" cy="0"/>
          </a:xfrm>
          <a:prstGeom prst="line">
            <a:avLst/>
          </a:prstGeom>
          <a:ln w="76200" cap="rnd">
            <a:solidFill>
              <a:srgbClr val="422C1C"/>
            </a:solidFill>
            <a:round/>
          </a:ln>
        </p:spPr>
        <p:style>
          <a:lnRef idx="3">
            <a:schemeClr val="dk1"/>
          </a:lnRef>
          <a:fillRef idx="0">
            <a:schemeClr val="dk1"/>
          </a:fillRef>
          <a:effectRef idx="2">
            <a:schemeClr val="dk1"/>
          </a:effectRef>
          <a:fontRef idx="minor">
            <a:schemeClr val="tx1"/>
          </a:fontRef>
        </p:style>
      </p:cxnSp>
      <p:sp>
        <p:nvSpPr>
          <p:cNvPr id="173" name="TextBox 172">
            <a:extLst>
              <a:ext uri="{FF2B5EF4-FFF2-40B4-BE49-F238E27FC236}">
                <a16:creationId xmlns:a16="http://schemas.microsoft.com/office/drawing/2014/main" id="{CBAE81FC-7580-40A1-BAA5-AD9BF54F82A1}"/>
              </a:ext>
            </a:extLst>
          </p:cNvPr>
          <p:cNvSpPr txBox="1"/>
          <p:nvPr/>
        </p:nvSpPr>
        <p:spPr>
          <a:xfrm>
            <a:off x="-8463724" y="2122890"/>
            <a:ext cx="6250944" cy="3327065"/>
          </a:xfrm>
          <a:prstGeom prst="rect">
            <a:avLst/>
          </a:prstGeom>
          <a:noFill/>
        </p:spPr>
        <p:txBody>
          <a:bodyPr wrap="square" rtlCol="0">
            <a:spAutoFit/>
          </a:bodyPr>
          <a:lstStyle/>
          <a:p>
            <a:pPr algn="just"/>
            <a:r>
              <a:rPr lang="en-US" b="1"/>
              <a:t>Trong thời đại số hiện nay, việc phát triển một trang web bán hàng trực tuyến trở nên phổ biến và vần thiết. Vì vậy, việc sử dụng NodeJS để xây dựng một trang bán hàng trực tuyến là đề tài có tính cấp thiết và ứng dụng cao.</a:t>
            </a:r>
          </a:p>
          <a:p>
            <a:pPr algn="just">
              <a:lnSpc>
                <a:spcPct val="120000"/>
              </a:lnSpc>
              <a:spcBef>
                <a:spcPts val="600"/>
              </a:spcBef>
            </a:pPr>
            <a:r>
              <a:rPr lang="vi-VN" sz="1500" b="1">
                <a:latin typeface="Segoe UI" panose="020B0502040204020203" pitchFamily="34" charset="0"/>
                <a:ea typeface="Segoe UI Black" panose="020B0A02040204020203" pitchFamily="34" charset="0"/>
                <a:cs typeface="Segoe UI" panose="020B0502040204020203" pitchFamily="34" charset="0"/>
              </a:rPr>
              <a:t>Các</a:t>
            </a:r>
            <a:r>
              <a:rPr lang="en-US" sz="1500" b="1">
                <a:latin typeface="Segoe UI" panose="020B0502040204020203" pitchFamily="34" charset="0"/>
                <a:ea typeface="Segoe UI Black" panose="020B0A02040204020203" pitchFamily="34" charset="0"/>
                <a:cs typeface="Segoe UI" panose="020B0502040204020203" pitchFamily="34" charset="0"/>
              </a:rPr>
              <a:t> </a:t>
            </a:r>
            <a:r>
              <a:rPr lang="en-US" b="1"/>
              <a:t>công cụ như NodeJS, MongoDB sẽ là nền tảng để phát triển ứng dụng.</a:t>
            </a:r>
          </a:p>
          <a:p>
            <a:pPr algn="just"/>
            <a:r>
              <a:rPr lang="en-US" b="1"/>
              <a:t>Qua quá trình xây dựng và phát triển, tìm hiểu được cách hoạt động của ứng dụng web, mô hình MVC,  API tương tác với giao diện. </a:t>
            </a:r>
            <a:endParaRPr lang="en-US"/>
          </a:p>
          <a:p>
            <a:pPr algn="just"/>
            <a:r>
              <a:rPr lang="en-US" b="1"/>
              <a:t>Qua quá trình thực hiện, đã xây dựng được ứng dụng đáp ứng các chức năng cơ bản của một trang thương mại điện tử.</a:t>
            </a:r>
            <a:endParaRPr lang="en-US"/>
          </a:p>
        </p:txBody>
      </p:sp>
      <p:sp>
        <p:nvSpPr>
          <p:cNvPr id="349" name="Freeform: Shape 348">
            <a:extLst>
              <a:ext uri="{FF2B5EF4-FFF2-40B4-BE49-F238E27FC236}">
                <a16:creationId xmlns:a16="http://schemas.microsoft.com/office/drawing/2014/main" id="{9D90E10C-C78D-4730-AAA8-0A782E2B376C}"/>
              </a:ext>
            </a:extLst>
          </p:cNvPr>
          <p:cNvSpPr/>
          <p:nvPr/>
        </p:nvSpPr>
        <p:spPr>
          <a:xfrm>
            <a:off x="-831723" y="5654754"/>
            <a:ext cx="1670055" cy="1371455"/>
          </a:xfrm>
          <a:custGeom>
            <a:avLst/>
            <a:gdLst>
              <a:gd name="connsiteX0" fmla="*/ 7144 w 9153525"/>
              <a:gd name="connsiteY0" fmla="*/ 940630 h 7467600"/>
              <a:gd name="connsiteX1" fmla="*/ 2483644 w 9153525"/>
              <a:gd name="connsiteY1" fmla="*/ 7180 h 7467600"/>
              <a:gd name="connsiteX2" fmla="*/ 6770846 w 9153525"/>
              <a:gd name="connsiteY2" fmla="*/ 2501778 h 7467600"/>
              <a:gd name="connsiteX3" fmla="*/ 9151144 w 9153525"/>
              <a:gd name="connsiteY3" fmla="*/ 5064956 h 7467600"/>
              <a:gd name="connsiteX4" fmla="*/ 9046369 w 9153525"/>
              <a:gd name="connsiteY4" fmla="*/ 7465256 h 7467600"/>
              <a:gd name="connsiteX5" fmla="*/ 7144 w 9153525"/>
              <a:gd name="connsiteY5" fmla="*/ 7465256 h 7467600"/>
              <a:gd name="connsiteX6" fmla="*/ 7144 w 9153525"/>
              <a:gd name="connsiteY6" fmla="*/ 940630 h 746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3525" h="7467600">
                <a:moveTo>
                  <a:pt x="7144" y="940630"/>
                </a:moveTo>
                <a:cubicBezTo>
                  <a:pt x="7144" y="940630"/>
                  <a:pt x="921544" y="16705"/>
                  <a:pt x="2483644" y="7180"/>
                </a:cubicBezTo>
                <a:cubicBezTo>
                  <a:pt x="4045744" y="-2345"/>
                  <a:pt x="4599147" y="1852173"/>
                  <a:pt x="6770846" y="2501778"/>
                </a:cubicBezTo>
                <a:cubicBezTo>
                  <a:pt x="8942546" y="3151383"/>
                  <a:pt x="9151144" y="5064956"/>
                  <a:pt x="9151144" y="5064956"/>
                </a:cubicBezTo>
                <a:lnTo>
                  <a:pt x="9046369" y="7465256"/>
                </a:lnTo>
                <a:lnTo>
                  <a:pt x="7144" y="7465256"/>
                </a:lnTo>
                <a:lnTo>
                  <a:pt x="7144" y="940630"/>
                </a:lnTo>
                <a:close/>
              </a:path>
            </a:pathLst>
          </a:custGeom>
          <a:solidFill>
            <a:srgbClr val="8CA77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50" name="Freeform: Shape 349">
            <a:extLst>
              <a:ext uri="{FF2B5EF4-FFF2-40B4-BE49-F238E27FC236}">
                <a16:creationId xmlns:a16="http://schemas.microsoft.com/office/drawing/2014/main" id="{FD3FD86B-938A-445E-B126-253998687273}"/>
              </a:ext>
            </a:extLst>
          </p:cNvPr>
          <p:cNvSpPr/>
          <p:nvPr/>
        </p:nvSpPr>
        <p:spPr>
          <a:xfrm>
            <a:off x="382929" y="6213336"/>
            <a:ext cx="2147959" cy="1200023"/>
          </a:xfrm>
          <a:custGeom>
            <a:avLst/>
            <a:gdLst>
              <a:gd name="connsiteX0" fmla="*/ 3743801 w 11772900"/>
              <a:gd name="connsiteY0" fmla="*/ 631984 h 6534150"/>
              <a:gd name="connsiteX1" fmla="*/ 6979444 w 11772900"/>
              <a:gd name="connsiteY1" fmla="*/ 1588294 h 6534150"/>
              <a:gd name="connsiteX2" fmla="*/ 11768614 w 11772900"/>
              <a:gd name="connsiteY2" fmla="*/ 6531769 h 6534150"/>
              <a:gd name="connsiteX3" fmla="*/ 7144 w 11772900"/>
              <a:gd name="connsiteY3" fmla="*/ 6531769 h 6534150"/>
              <a:gd name="connsiteX4" fmla="*/ 7144 w 11772900"/>
              <a:gd name="connsiteY4" fmla="*/ 7144 h 653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72900" h="6534150">
                <a:moveTo>
                  <a:pt x="3743801" y="631984"/>
                </a:moveTo>
                <a:cubicBezTo>
                  <a:pt x="3743801" y="631984"/>
                  <a:pt x="5083017" y="1430179"/>
                  <a:pt x="6979444" y="1588294"/>
                </a:cubicBezTo>
                <a:cubicBezTo>
                  <a:pt x="9598819" y="1807369"/>
                  <a:pt x="11051381" y="4598194"/>
                  <a:pt x="11768614" y="6531769"/>
                </a:cubicBezTo>
                <a:lnTo>
                  <a:pt x="7144" y="6531769"/>
                </a:lnTo>
                <a:lnTo>
                  <a:pt x="7144" y="7144"/>
                </a:lnTo>
              </a:path>
            </a:pathLst>
          </a:custGeom>
          <a:solidFill>
            <a:srgbClr val="8CA771"/>
          </a:solid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9C918245-6095-4FB8-96E2-7D3D5C0B2FC4}"/>
              </a:ext>
            </a:extLst>
          </p:cNvPr>
          <p:cNvSpPr/>
          <p:nvPr/>
        </p:nvSpPr>
        <p:spPr>
          <a:xfrm>
            <a:off x="-828675" y="5881888"/>
            <a:ext cx="2267869" cy="976112"/>
          </a:xfrm>
          <a:custGeom>
            <a:avLst/>
            <a:gdLst>
              <a:gd name="connsiteX0" fmla="*/ 7144 w 12430125"/>
              <a:gd name="connsiteY0" fmla="*/ 7144 h 5314950"/>
              <a:gd name="connsiteX1" fmla="*/ 2626519 w 12430125"/>
              <a:gd name="connsiteY1" fmla="*/ 1268254 h 5314950"/>
              <a:gd name="connsiteX2" fmla="*/ 9151144 w 12430125"/>
              <a:gd name="connsiteY2" fmla="*/ 2173129 h 5314950"/>
              <a:gd name="connsiteX3" fmla="*/ 12427744 w 12430125"/>
              <a:gd name="connsiteY3" fmla="*/ 5316379 h 5314950"/>
              <a:gd name="connsiteX4" fmla="*/ 7144 w 12430125"/>
              <a:gd name="connsiteY4" fmla="*/ 5316379 h 5314950"/>
              <a:gd name="connsiteX5" fmla="*/ 7144 w 12430125"/>
              <a:gd name="connsiteY5" fmla="*/ 7144 h 531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30125" h="5314950">
                <a:moveTo>
                  <a:pt x="7144" y="7144"/>
                </a:moveTo>
                <a:cubicBezTo>
                  <a:pt x="7144" y="7144"/>
                  <a:pt x="673894" y="982504"/>
                  <a:pt x="2626519" y="1268254"/>
                </a:cubicBezTo>
                <a:cubicBezTo>
                  <a:pt x="4579144" y="1554004"/>
                  <a:pt x="7379494" y="1277779"/>
                  <a:pt x="9151144" y="2173129"/>
                </a:cubicBezTo>
                <a:cubicBezTo>
                  <a:pt x="10922794" y="3068479"/>
                  <a:pt x="12427744" y="5316379"/>
                  <a:pt x="12427744" y="5316379"/>
                </a:cubicBezTo>
                <a:lnTo>
                  <a:pt x="7144" y="5316379"/>
                </a:lnTo>
                <a:lnTo>
                  <a:pt x="7144" y="7144"/>
                </a:lnTo>
                <a:close/>
              </a:path>
            </a:pathLst>
          </a:custGeom>
          <a:solidFill>
            <a:srgbClr val="422C1C"/>
          </a:solidFill>
          <a:ln w="9525" cap="flat">
            <a:noFill/>
            <a:prstDash val="solid"/>
            <a:miter/>
          </a:ln>
        </p:spPr>
        <p:txBody>
          <a:bodyPr rtlCol="0" anchor="ctr"/>
          <a:lstStyle/>
          <a:p>
            <a:endParaRPr lang="en-US"/>
          </a:p>
        </p:txBody>
      </p:sp>
      <p:sp>
        <p:nvSpPr>
          <p:cNvPr id="36" name="Rectangle 35">
            <a:extLst>
              <a:ext uri="{FF2B5EF4-FFF2-40B4-BE49-F238E27FC236}">
                <a16:creationId xmlns:a16="http://schemas.microsoft.com/office/drawing/2014/main" id="{EC97E616-21F7-453A-BC28-B2A78BA3DDD4}"/>
              </a:ext>
            </a:extLst>
          </p:cNvPr>
          <p:cNvSpPr/>
          <p:nvPr/>
        </p:nvSpPr>
        <p:spPr>
          <a:xfrm>
            <a:off x="-13915137" y="1692795"/>
            <a:ext cx="5775005" cy="369332"/>
          </a:xfrm>
          <a:prstGeom prst="rect">
            <a:avLst/>
          </a:prstGeom>
        </p:spPr>
        <p:txBody>
          <a:bodyPr wrap="square">
            <a:spAutoFit/>
          </a:bodyPr>
          <a:lstStyle/>
          <a:p>
            <a:pPr algn="ctr"/>
            <a:r>
              <a:rPr lang="en-US" b="1">
                <a:solidFill>
                  <a:schemeClr val="bg1"/>
                </a:solidFill>
                <a:latin typeface="Segoe UI Black" panose="020B0A02040204020203" pitchFamily="34" charset="0"/>
                <a:ea typeface="Segoe UI Black" panose="020B0A02040204020203" pitchFamily="34" charset="0"/>
              </a:rPr>
              <a:t>2.3. Khảo sát dành cho nhà tuyển dụng năm 2022</a:t>
            </a:r>
          </a:p>
        </p:txBody>
      </p:sp>
      <p:sp>
        <p:nvSpPr>
          <p:cNvPr id="6" name="Oval 5">
            <a:extLst>
              <a:ext uri="{FF2B5EF4-FFF2-40B4-BE49-F238E27FC236}">
                <a16:creationId xmlns:a16="http://schemas.microsoft.com/office/drawing/2014/main" id="{E61F6C8A-CEEA-4890-A0A2-12A7447DA07D}"/>
              </a:ext>
            </a:extLst>
          </p:cNvPr>
          <p:cNvSpPr/>
          <p:nvPr/>
        </p:nvSpPr>
        <p:spPr>
          <a:xfrm>
            <a:off x="5135880" y="-21031200"/>
            <a:ext cx="1968710" cy="2235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0" name="Picture 189" descr="A logo of a company&#10;&#10;Description automatically generated">
            <a:extLst>
              <a:ext uri="{FF2B5EF4-FFF2-40B4-BE49-F238E27FC236}">
                <a16:creationId xmlns:a16="http://schemas.microsoft.com/office/drawing/2014/main" id="{925F940D-3451-404F-AC72-D471904EB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200" y="858366"/>
            <a:ext cx="1282801" cy="785829"/>
          </a:xfrm>
          <a:prstGeom prst="rect">
            <a:avLst/>
          </a:prstGeom>
        </p:spPr>
      </p:pic>
      <p:pic>
        <p:nvPicPr>
          <p:cNvPr id="191" name="Picture 2">
            <a:extLst>
              <a:ext uri="{FF2B5EF4-FFF2-40B4-BE49-F238E27FC236}">
                <a16:creationId xmlns:a16="http://schemas.microsoft.com/office/drawing/2014/main" id="{9BDA37A0-F62D-4DEE-8AE3-F8EF94FB23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9482" y="938533"/>
            <a:ext cx="2008370" cy="541318"/>
          </a:xfrm>
          <a:prstGeom prst="rect">
            <a:avLst/>
          </a:prstGeom>
          <a:noFill/>
          <a:extLst>
            <a:ext uri="{909E8E84-426E-40DD-AFC4-6F175D3DCCD1}">
              <a14:hiddenFill xmlns:a14="http://schemas.microsoft.com/office/drawing/2010/main">
                <a:solidFill>
                  <a:srgbClr val="FFFFFF"/>
                </a:solidFill>
              </a14:hiddenFill>
            </a:ext>
          </a:extLst>
        </p:spPr>
      </p:pic>
      <p:pic>
        <p:nvPicPr>
          <p:cNvPr id="192" name="Picture 191" descr="A black and yellow logo&#10;&#10;Description automatically generated">
            <a:extLst>
              <a:ext uri="{FF2B5EF4-FFF2-40B4-BE49-F238E27FC236}">
                <a16:creationId xmlns:a16="http://schemas.microsoft.com/office/drawing/2014/main" id="{2BD01447-E9BF-4AAF-BE18-A42326953724}"/>
              </a:ext>
            </a:extLst>
          </p:cNvPr>
          <p:cNvPicPr>
            <a:picLocks noChangeAspect="1"/>
          </p:cNvPicPr>
          <p:nvPr/>
        </p:nvPicPr>
        <p:blipFill>
          <a:blip r:embed="rId6">
            <a:duotone>
              <a:prstClr val="black"/>
              <a:schemeClr val="accent6">
                <a:tint val="45000"/>
                <a:satMod val="400000"/>
              </a:schemeClr>
            </a:duotone>
            <a:extLst>
              <a:ext uri="{BEBA8EAE-BF5A-486C-A8C5-ECC9F3942E4B}">
                <a14:imgProps xmlns:a14="http://schemas.microsoft.com/office/drawing/2010/main">
                  <a14:imgLayer r:embed="rId7">
                    <a14:imgEffect>
                      <a14:colorTemperature colorTemp="7200"/>
                    </a14:imgEffect>
                  </a14:imgLayer>
                </a14:imgProps>
              </a:ext>
              <a:ext uri="{28A0092B-C50C-407E-A947-70E740481C1C}">
                <a14:useLocalDpi xmlns:a14="http://schemas.microsoft.com/office/drawing/2010/main" val="0"/>
              </a:ext>
            </a:extLst>
          </a:blip>
          <a:stretch>
            <a:fillRect/>
          </a:stretch>
        </p:blipFill>
        <p:spPr>
          <a:xfrm>
            <a:off x="-4964945" y="879641"/>
            <a:ext cx="1700290" cy="786384"/>
          </a:xfrm>
          <a:prstGeom prst="rect">
            <a:avLst/>
          </a:prstGeom>
        </p:spPr>
      </p:pic>
      <p:sp>
        <p:nvSpPr>
          <p:cNvPr id="9" name="Oval 8">
            <a:extLst>
              <a:ext uri="{FF2B5EF4-FFF2-40B4-BE49-F238E27FC236}">
                <a16:creationId xmlns:a16="http://schemas.microsoft.com/office/drawing/2014/main" id="{21ABC1F8-0F56-4F8C-96BB-B0340537B614}"/>
              </a:ext>
            </a:extLst>
          </p:cNvPr>
          <p:cNvSpPr/>
          <p:nvPr/>
        </p:nvSpPr>
        <p:spPr>
          <a:xfrm>
            <a:off x="5135880" y="2753360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5" name="Straight Connector 194">
            <a:extLst>
              <a:ext uri="{FF2B5EF4-FFF2-40B4-BE49-F238E27FC236}">
                <a16:creationId xmlns:a16="http://schemas.microsoft.com/office/drawing/2014/main" id="{D61A33A6-0D0B-42F3-9B98-F3C539AFD751}"/>
              </a:ext>
            </a:extLst>
          </p:cNvPr>
          <p:cNvCxnSpPr>
            <a:cxnSpLocks/>
          </p:cNvCxnSpPr>
          <p:nvPr/>
        </p:nvCxnSpPr>
        <p:spPr>
          <a:xfrm>
            <a:off x="-7200998" y="2309477"/>
            <a:ext cx="0" cy="731520"/>
          </a:xfrm>
          <a:prstGeom prst="line">
            <a:avLst/>
          </a:prstGeom>
          <a:ln w="25400" cap="rnd">
            <a:solidFill>
              <a:srgbClr val="8CA77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6D2C19ED-AA23-4871-AB4C-F3E30D0BAE6B}"/>
              </a:ext>
            </a:extLst>
          </p:cNvPr>
          <p:cNvGrpSpPr/>
          <p:nvPr/>
        </p:nvGrpSpPr>
        <p:grpSpPr>
          <a:xfrm>
            <a:off x="-7200998" y="2298869"/>
            <a:ext cx="4726349" cy="343620"/>
            <a:chOff x="749202" y="2298869"/>
            <a:chExt cx="4726349" cy="343620"/>
          </a:xfrm>
        </p:grpSpPr>
        <p:cxnSp>
          <p:nvCxnSpPr>
            <p:cNvPr id="196" name="Straight Connector 195">
              <a:extLst>
                <a:ext uri="{FF2B5EF4-FFF2-40B4-BE49-F238E27FC236}">
                  <a16:creationId xmlns:a16="http://schemas.microsoft.com/office/drawing/2014/main" id="{ADA41FA9-82A9-4E85-BE50-EDF3C6AE0996}"/>
                </a:ext>
              </a:extLst>
            </p:cNvPr>
            <p:cNvCxnSpPr>
              <a:cxnSpLocks/>
            </p:cNvCxnSpPr>
            <p:nvPr/>
          </p:nvCxnSpPr>
          <p:spPr>
            <a:xfrm>
              <a:off x="749202" y="2470679"/>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E8113B54-0C2A-4591-AD33-A5711D496F49}"/>
                </a:ext>
              </a:extLst>
            </p:cNvPr>
            <p:cNvSpPr txBox="1"/>
            <p:nvPr/>
          </p:nvSpPr>
          <p:spPr>
            <a:xfrm>
              <a:off x="1054872" y="2298869"/>
              <a:ext cx="4420679" cy="343620"/>
            </a:xfrm>
            <a:prstGeom prst="rect">
              <a:avLst/>
            </a:prstGeom>
            <a:noFill/>
          </p:spPr>
          <p:txBody>
            <a:bodyPr wrap="square" rtlCol="0">
              <a:spAutoFit/>
            </a:bodyPr>
            <a:lstStyle/>
            <a:p>
              <a:pPr lvl="0" algn="just">
                <a:lnSpc>
                  <a:spcPct val="120000"/>
                </a:lnSpc>
              </a:pPr>
              <a:r>
                <a:rPr lang="en-US" sz="1500" b="1">
                  <a:latin typeface="Segoe UI" panose="020B0502040204020203" pitchFamily="34" charset="0"/>
                  <a:ea typeface="Segoe UI Black" panose="020B0A02040204020203" pitchFamily="34" charset="0"/>
                  <a:cs typeface="Segoe UI" panose="020B0502040204020203" pitchFamily="34" charset="0"/>
                </a:rPr>
                <a:t>Ra đời vào năm 2009</a:t>
              </a:r>
            </a:p>
          </p:txBody>
        </p:sp>
      </p:grpSp>
      <p:grpSp>
        <p:nvGrpSpPr>
          <p:cNvPr id="13" name="Group 12">
            <a:extLst>
              <a:ext uri="{FF2B5EF4-FFF2-40B4-BE49-F238E27FC236}">
                <a16:creationId xmlns:a16="http://schemas.microsoft.com/office/drawing/2014/main" id="{702DFF0C-6DA3-44AC-BD2D-DF8FDA8C9E0A}"/>
              </a:ext>
            </a:extLst>
          </p:cNvPr>
          <p:cNvGrpSpPr/>
          <p:nvPr/>
        </p:nvGrpSpPr>
        <p:grpSpPr>
          <a:xfrm>
            <a:off x="-7200998" y="2544469"/>
            <a:ext cx="4726349" cy="400687"/>
            <a:chOff x="749202" y="2569193"/>
            <a:chExt cx="4726349" cy="400687"/>
          </a:xfrm>
        </p:grpSpPr>
        <p:cxnSp>
          <p:nvCxnSpPr>
            <p:cNvPr id="197" name="Straight Connector 196">
              <a:extLst>
                <a:ext uri="{FF2B5EF4-FFF2-40B4-BE49-F238E27FC236}">
                  <a16:creationId xmlns:a16="http://schemas.microsoft.com/office/drawing/2014/main" id="{A1C22E8B-310D-40A4-A516-C58790D32F71}"/>
                </a:ext>
              </a:extLst>
            </p:cNvPr>
            <p:cNvCxnSpPr>
              <a:cxnSpLocks/>
            </p:cNvCxnSpPr>
            <p:nvPr/>
          </p:nvCxnSpPr>
          <p:spPr>
            <a:xfrm>
              <a:off x="749202" y="2769536"/>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370ABC91-AFD7-4963-90E3-316B77EA541F}"/>
                </a:ext>
              </a:extLst>
            </p:cNvPr>
            <p:cNvSpPr txBox="1"/>
            <p:nvPr/>
          </p:nvSpPr>
          <p:spPr>
            <a:xfrm>
              <a:off x="1054872" y="2569193"/>
              <a:ext cx="4420679" cy="400687"/>
            </a:xfrm>
            <a:prstGeom prst="rect">
              <a:avLst/>
            </a:prstGeom>
            <a:noFill/>
          </p:spPr>
          <p:txBody>
            <a:bodyPr wrap="square" rtlCol="0">
              <a:spAutoFit/>
            </a:bodyPr>
            <a:lstStyle/>
            <a:p>
              <a:pPr lvl="0" algn="just">
                <a:lnSpc>
                  <a:spcPct val="120000"/>
                </a:lnSpc>
              </a:pPr>
              <a:r>
                <a:rPr lang="en-US" b="1"/>
                <a:t>Môi trường thực thi JavaScripts </a:t>
              </a:r>
              <a:endParaRPr lang="en-US" sz="1500" b="1">
                <a:latin typeface="Segoe UI" panose="020B0502040204020203" pitchFamily="34" charset="0"/>
                <a:ea typeface="Segoe UI Black" panose="020B0A02040204020203" pitchFamily="34" charset="0"/>
                <a:cs typeface="Segoe UI" panose="020B0502040204020203" pitchFamily="34" charset="0"/>
              </a:endParaRPr>
            </a:p>
          </p:txBody>
        </p:sp>
      </p:grpSp>
      <p:grpSp>
        <p:nvGrpSpPr>
          <p:cNvPr id="14" name="Group 13">
            <a:extLst>
              <a:ext uri="{FF2B5EF4-FFF2-40B4-BE49-F238E27FC236}">
                <a16:creationId xmlns:a16="http://schemas.microsoft.com/office/drawing/2014/main" id="{AC4F4264-92D8-418D-9A42-AE63911338AA}"/>
              </a:ext>
            </a:extLst>
          </p:cNvPr>
          <p:cNvGrpSpPr/>
          <p:nvPr/>
        </p:nvGrpSpPr>
        <p:grpSpPr>
          <a:xfrm>
            <a:off x="-7200998" y="2847137"/>
            <a:ext cx="4726349" cy="369332"/>
            <a:chOff x="749202" y="2847137"/>
            <a:chExt cx="4726349" cy="369332"/>
          </a:xfrm>
        </p:grpSpPr>
        <p:cxnSp>
          <p:nvCxnSpPr>
            <p:cNvPr id="199" name="Straight Connector 198">
              <a:extLst>
                <a:ext uri="{FF2B5EF4-FFF2-40B4-BE49-F238E27FC236}">
                  <a16:creationId xmlns:a16="http://schemas.microsoft.com/office/drawing/2014/main" id="{7C3F6514-E1C0-4018-9A10-6CE3F8B2B384}"/>
                </a:ext>
              </a:extLst>
            </p:cNvPr>
            <p:cNvCxnSpPr>
              <a:cxnSpLocks/>
            </p:cNvCxnSpPr>
            <p:nvPr/>
          </p:nvCxnSpPr>
          <p:spPr>
            <a:xfrm>
              <a:off x="749202" y="3031803"/>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38966272-9ED5-42D1-B236-8CB859355AC4}"/>
                </a:ext>
              </a:extLst>
            </p:cNvPr>
            <p:cNvSpPr txBox="1"/>
            <p:nvPr/>
          </p:nvSpPr>
          <p:spPr>
            <a:xfrm>
              <a:off x="1054872" y="2847137"/>
              <a:ext cx="4420679" cy="369332"/>
            </a:xfrm>
            <a:prstGeom prst="rect">
              <a:avLst/>
            </a:prstGeom>
            <a:noFill/>
          </p:spPr>
          <p:txBody>
            <a:bodyPr wrap="square" rtlCol="0">
              <a:spAutoFit/>
            </a:bodyPr>
            <a:lstStyle/>
            <a:p>
              <a:r>
                <a:rPr lang="en-US" b="1"/>
                <a:t>Dùng để phát triển web Server, web API</a:t>
              </a:r>
              <a:endParaRPr lang="en-US"/>
            </a:p>
          </p:txBody>
        </p:sp>
      </p:grpSp>
      <p:sp>
        <p:nvSpPr>
          <p:cNvPr id="205" name="Rectangle: Rounded Corners 204">
            <a:extLst>
              <a:ext uri="{FF2B5EF4-FFF2-40B4-BE49-F238E27FC236}">
                <a16:creationId xmlns:a16="http://schemas.microsoft.com/office/drawing/2014/main" id="{FB8284FE-EF50-4838-A7BE-F5CF478FC247}"/>
              </a:ext>
            </a:extLst>
          </p:cNvPr>
          <p:cNvSpPr/>
          <p:nvPr/>
        </p:nvSpPr>
        <p:spPr>
          <a:xfrm>
            <a:off x="-12531793" y="3350063"/>
            <a:ext cx="2958799" cy="388547"/>
          </a:xfrm>
          <a:prstGeom prst="roundRect">
            <a:avLst>
              <a:gd name="adj" fmla="val 19116"/>
            </a:avLst>
          </a:prstGeom>
          <a:solidFill>
            <a:srgbClr val="8CA771"/>
          </a:solidFill>
          <a:ln w="28575">
            <a:solidFill>
              <a:srgbClr val="422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Segoe UI Black" panose="020B0A02040204020203" pitchFamily="34" charset="0"/>
              <a:ea typeface="Segoe UI Black" panose="020B0A02040204020203" pitchFamily="34" charset="0"/>
            </a:endParaRPr>
          </a:p>
        </p:txBody>
      </p:sp>
      <p:sp>
        <p:nvSpPr>
          <p:cNvPr id="206" name="Rectangle 205">
            <a:extLst>
              <a:ext uri="{FF2B5EF4-FFF2-40B4-BE49-F238E27FC236}">
                <a16:creationId xmlns:a16="http://schemas.microsoft.com/office/drawing/2014/main" id="{B4BD4154-F2C5-48B3-BAB2-24D057896CEB}"/>
              </a:ext>
            </a:extLst>
          </p:cNvPr>
          <p:cNvSpPr/>
          <p:nvPr/>
        </p:nvSpPr>
        <p:spPr>
          <a:xfrm>
            <a:off x="-12334155" y="3359670"/>
            <a:ext cx="2563523" cy="369332"/>
          </a:xfrm>
          <a:prstGeom prst="rect">
            <a:avLst/>
          </a:prstGeom>
        </p:spPr>
        <p:txBody>
          <a:bodyPr wrap="none">
            <a:spAutoFit/>
          </a:bodyPr>
          <a:lstStyle/>
          <a:p>
            <a:pPr algn="ctr"/>
            <a:r>
              <a:rPr lang="en-US" b="1">
                <a:solidFill>
                  <a:schemeClr val="bg1"/>
                </a:solidFill>
                <a:latin typeface="Segoe UI Black" panose="020B0A02040204020203" pitchFamily="34" charset="0"/>
                <a:ea typeface="Segoe UI Black" panose="020B0A02040204020203" pitchFamily="34" charset="0"/>
              </a:rPr>
              <a:t>2.2. </a:t>
            </a:r>
            <a:r>
              <a:rPr lang="vi-VN" b="1">
                <a:solidFill>
                  <a:schemeClr val="bg1"/>
                </a:solidFill>
                <a:latin typeface="Segoe UI Black" panose="020B0A02040204020203" pitchFamily="34" charset="0"/>
                <a:ea typeface="Segoe UI Black" panose="020B0A02040204020203" pitchFamily="34" charset="0"/>
              </a:rPr>
              <a:t>Ư</a:t>
            </a:r>
            <a:r>
              <a:rPr lang="en-US" b="1">
                <a:solidFill>
                  <a:schemeClr val="bg1"/>
                </a:solidFill>
                <a:latin typeface="Segoe UI Black" panose="020B0A02040204020203" pitchFamily="34" charset="0"/>
                <a:ea typeface="Segoe UI Black" panose="020B0A02040204020203" pitchFamily="34" charset="0"/>
              </a:rPr>
              <a:t>u điểm NodeJS</a:t>
            </a:r>
          </a:p>
        </p:txBody>
      </p:sp>
      <p:cxnSp>
        <p:nvCxnSpPr>
          <p:cNvPr id="207" name="Straight Connector 206">
            <a:extLst>
              <a:ext uri="{FF2B5EF4-FFF2-40B4-BE49-F238E27FC236}">
                <a16:creationId xmlns:a16="http://schemas.microsoft.com/office/drawing/2014/main" id="{36EFCF8B-1C79-46ED-8001-F7140C2C424A}"/>
              </a:ext>
            </a:extLst>
          </p:cNvPr>
          <p:cNvCxnSpPr>
            <a:cxnSpLocks/>
          </p:cNvCxnSpPr>
          <p:nvPr/>
        </p:nvCxnSpPr>
        <p:spPr>
          <a:xfrm>
            <a:off x="-12406366" y="3976352"/>
            <a:ext cx="0" cy="731520"/>
          </a:xfrm>
          <a:prstGeom prst="line">
            <a:avLst/>
          </a:prstGeom>
          <a:ln w="25400" cap="rnd">
            <a:solidFill>
              <a:srgbClr val="8CA77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nvGrpSpPr>
          <p:cNvPr id="208" name="Group 207">
            <a:extLst>
              <a:ext uri="{FF2B5EF4-FFF2-40B4-BE49-F238E27FC236}">
                <a16:creationId xmlns:a16="http://schemas.microsoft.com/office/drawing/2014/main" id="{67D6FC85-1D27-4FA3-A9B4-1891C5D67522}"/>
              </a:ext>
            </a:extLst>
          </p:cNvPr>
          <p:cNvGrpSpPr/>
          <p:nvPr/>
        </p:nvGrpSpPr>
        <p:grpSpPr>
          <a:xfrm>
            <a:off x="-12661996" y="3965744"/>
            <a:ext cx="4726349" cy="343620"/>
            <a:chOff x="749202" y="2298869"/>
            <a:chExt cx="4726349" cy="343620"/>
          </a:xfrm>
        </p:grpSpPr>
        <p:cxnSp>
          <p:nvCxnSpPr>
            <p:cNvPr id="209" name="Straight Connector 208">
              <a:extLst>
                <a:ext uri="{FF2B5EF4-FFF2-40B4-BE49-F238E27FC236}">
                  <a16:creationId xmlns:a16="http://schemas.microsoft.com/office/drawing/2014/main" id="{1BD48ACF-A648-4F07-90EB-428A6C109CD8}"/>
                </a:ext>
              </a:extLst>
            </p:cNvPr>
            <p:cNvCxnSpPr>
              <a:cxnSpLocks/>
            </p:cNvCxnSpPr>
            <p:nvPr/>
          </p:nvCxnSpPr>
          <p:spPr>
            <a:xfrm>
              <a:off x="749202" y="2470679"/>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EECB19D9-2F8D-4022-B206-C227034D0FEB}"/>
                </a:ext>
              </a:extLst>
            </p:cNvPr>
            <p:cNvSpPr txBox="1"/>
            <p:nvPr/>
          </p:nvSpPr>
          <p:spPr>
            <a:xfrm>
              <a:off x="1054872" y="2298869"/>
              <a:ext cx="4420679" cy="343620"/>
            </a:xfrm>
            <a:prstGeom prst="rect">
              <a:avLst/>
            </a:prstGeom>
            <a:noFill/>
          </p:spPr>
          <p:txBody>
            <a:bodyPr wrap="square" rtlCol="0">
              <a:spAutoFit/>
            </a:bodyPr>
            <a:lstStyle/>
            <a:p>
              <a:pPr lvl="0" algn="just">
                <a:lnSpc>
                  <a:spcPct val="120000"/>
                </a:lnSpc>
              </a:pPr>
              <a:r>
                <a:rPr lang="en-US" sz="1500" b="1">
                  <a:latin typeface="Segoe UI" panose="020B0502040204020203" pitchFamily="34" charset="0"/>
                  <a:ea typeface="Segoe UI Black" panose="020B0A02040204020203" pitchFamily="34" charset="0"/>
                  <a:cs typeface="Segoe UI" panose="020B0502040204020203" pitchFamily="34" charset="0"/>
                </a:rPr>
                <a:t>Xử lý nhiều kết nối chỉ với một luồng </a:t>
              </a:r>
            </a:p>
          </p:txBody>
        </p:sp>
      </p:grpSp>
      <p:grpSp>
        <p:nvGrpSpPr>
          <p:cNvPr id="211" name="Group 210">
            <a:extLst>
              <a:ext uri="{FF2B5EF4-FFF2-40B4-BE49-F238E27FC236}">
                <a16:creationId xmlns:a16="http://schemas.microsoft.com/office/drawing/2014/main" id="{61B9B60F-7406-4055-9F64-CBB613E473D9}"/>
              </a:ext>
            </a:extLst>
          </p:cNvPr>
          <p:cNvGrpSpPr/>
          <p:nvPr/>
        </p:nvGrpSpPr>
        <p:grpSpPr>
          <a:xfrm>
            <a:off x="-12661996" y="4211344"/>
            <a:ext cx="4726349" cy="400687"/>
            <a:chOff x="749202" y="2569193"/>
            <a:chExt cx="4726349" cy="400687"/>
          </a:xfrm>
        </p:grpSpPr>
        <p:cxnSp>
          <p:nvCxnSpPr>
            <p:cNvPr id="212" name="Straight Connector 211">
              <a:extLst>
                <a:ext uri="{FF2B5EF4-FFF2-40B4-BE49-F238E27FC236}">
                  <a16:creationId xmlns:a16="http://schemas.microsoft.com/office/drawing/2014/main" id="{AC0FA516-6B59-403A-9784-868FAB790180}"/>
                </a:ext>
              </a:extLst>
            </p:cNvPr>
            <p:cNvCxnSpPr>
              <a:cxnSpLocks/>
            </p:cNvCxnSpPr>
            <p:nvPr/>
          </p:nvCxnSpPr>
          <p:spPr>
            <a:xfrm>
              <a:off x="749202" y="2769536"/>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06C6EF94-0A36-46BF-BE04-53C6BA10C2CF}"/>
                </a:ext>
              </a:extLst>
            </p:cNvPr>
            <p:cNvSpPr txBox="1"/>
            <p:nvPr/>
          </p:nvSpPr>
          <p:spPr>
            <a:xfrm>
              <a:off x="1054872" y="2569193"/>
              <a:ext cx="4420679" cy="400687"/>
            </a:xfrm>
            <a:prstGeom prst="rect">
              <a:avLst/>
            </a:prstGeom>
            <a:noFill/>
          </p:spPr>
          <p:txBody>
            <a:bodyPr wrap="square" rtlCol="0">
              <a:spAutoFit/>
            </a:bodyPr>
            <a:lstStyle/>
            <a:p>
              <a:pPr lvl="0" algn="just">
                <a:lnSpc>
                  <a:spcPct val="120000"/>
                </a:lnSpc>
              </a:pPr>
              <a:r>
                <a:rPr lang="en-US" b="1"/>
                <a:t>Tốc độ xử lý nhanh </a:t>
              </a:r>
              <a:endParaRPr lang="en-US" sz="1500" b="1">
                <a:latin typeface="Segoe UI" panose="020B0502040204020203" pitchFamily="34" charset="0"/>
                <a:ea typeface="Segoe UI Black" panose="020B0A02040204020203" pitchFamily="34" charset="0"/>
                <a:cs typeface="Segoe UI" panose="020B0502040204020203" pitchFamily="34" charset="0"/>
              </a:endParaRPr>
            </a:p>
          </p:txBody>
        </p:sp>
      </p:grpSp>
      <p:grpSp>
        <p:nvGrpSpPr>
          <p:cNvPr id="214" name="Group 213">
            <a:extLst>
              <a:ext uri="{FF2B5EF4-FFF2-40B4-BE49-F238E27FC236}">
                <a16:creationId xmlns:a16="http://schemas.microsoft.com/office/drawing/2014/main" id="{5A785495-B37F-44D6-941A-7AF0011F1C53}"/>
              </a:ext>
            </a:extLst>
          </p:cNvPr>
          <p:cNvGrpSpPr/>
          <p:nvPr/>
        </p:nvGrpSpPr>
        <p:grpSpPr>
          <a:xfrm>
            <a:off x="-12661996" y="4514012"/>
            <a:ext cx="4726349" cy="369332"/>
            <a:chOff x="749202" y="2847137"/>
            <a:chExt cx="4726349" cy="369332"/>
          </a:xfrm>
        </p:grpSpPr>
        <p:cxnSp>
          <p:nvCxnSpPr>
            <p:cNvPr id="215" name="Straight Connector 214">
              <a:extLst>
                <a:ext uri="{FF2B5EF4-FFF2-40B4-BE49-F238E27FC236}">
                  <a16:creationId xmlns:a16="http://schemas.microsoft.com/office/drawing/2014/main" id="{49E7B20D-3BE9-4955-8903-4A68F609E321}"/>
                </a:ext>
              </a:extLst>
            </p:cNvPr>
            <p:cNvCxnSpPr>
              <a:cxnSpLocks/>
            </p:cNvCxnSpPr>
            <p:nvPr/>
          </p:nvCxnSpPr>
          <p:spPr>
            <a:xfrm>
              <a:off x="749202" y="3031803"/>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16" name="TextBox 215">
              <a:extLst>
                <a:ext uri="{FF2B5EF4-FFF2-40B4-BE49-F238E27FC236}">
                  <a16:creationId xmlns:a16="http://schemas.microsoft.com/office/drawing/2014/main" id="{FDC542AC-6DDB-4DAF-A42D-5A3E9DB71D39}"/>
                </a:ext>
              </a:extLst>
            </p:cNvPr>
            <p:cNvSpPr txBox="1"/>
            <p:nvPr/>
          </p:nvSpPr>
          <p:spPr>
            <a:xfrm>
              <a:off x="1054872" y="2847137"/>
              <a:ext cx="4420679" cy="369332"/>
            </a:xfrm>
            <a:prstGeom prst="rect">
              <a:avLst/>
            </a:prstGeom>
            <a:noFill/>
          </p:spPr>
          <p:txBody>
            <a:bodyPr wrap="square" rtlCol="0">
              <a:spAutoFit/>
            </a:bodyPr>
            <a:lstStyle/>
            <a:p>
              <a:r>
                <a:rPr lang="en-US" b="1"/>
                <a:t>Dễ dàng mở rộng </a:t>
              </a:r>
              <a:endParaRPr lang="en-US"/>
            </a:p>
          </p:txBody>
        </p:sp>
      </p:grpSp>
      <p:pic>
        <p:nvPicPr>
          <p:cNvPr id="47" name="Picture 46">
            <a:extLst>
              <a:ext uri="{FF2B5EF4-FFF2-40B4-BE49-F238E27FC236}">
                <a16:creationId xmlns:a16="http://schemas.microsoft.com/office/drawing/2014/main" id="{43FB959F-5381-4903-A5C0-03B024D7ADC2}"/>
              </a:ext>
            </a:extLst>
          </p:cNvPr>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345973" y="2196444"/>
            <a:ext cx="5623126" cy="4604888"/>
          </a:xfrm>
          <a:prstGeom prst="rect">
            <a:avLst/>
          </a:prstGeom>
          <a:noFill/>
          <a:ln>
            <a:solidFill>
              <a:srgbClr val="FFFFFF"/>
            </a:solidFill>
          </a:ln>
        </p:spPr>
      </p:pic>
      <p:sp>
        <p:nvSpPr>
          <p:cNvPr id="48" name="Hexagon 47">
            <a:extLst>
              <a:ext uri="{FF2B5EF4-FFF2-40B4-BE49-F238E27FC236}">
                <a16:creationId xmlns:a16="http://schemas.microsoft.com/office/drawing/2014/main" id="{51635FC0-E919-405C-BD69-1C3CAD5C8DFC}"/>
              </a:ext>
            </a:extLst>
          </p:cNvPr>
          <p:cNvSpPr/>
          <p:nvPr/>
        </p:nvSpPr>
        <p:spPr>
          <a:xfrm>
            <a:off x="15048990" y="2939685"/>
            <a:ext cx="4922918" cy="4604887"/>
          </a:xfrm>
          <a:prstGeom prst="hexagon">
            <a:avLst/>
          </a:prstGeom>
          <a:solidFill>
            <a:srgbClr val="422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Off-page Connector 48">
            <a:extLst>
              <a:ext uri="{FF2B5EF4-FFF2-40B4-BE49-F238E27FC236}">
                <a16:creationId xmlns:a16="http://schemas.microsoft.com/office/drawing/2014/main" id="{807FFD06-6277-492F-97FF-F265BF551427}"/>
              </a:ext>
            </a:extLst>
          </p:cNvPr>
          <p:cNvSpPr/>
          <p:nvPr/>
        </p:nvSpPr>
        <p:spPr>
          <a:xfrm rot="5400000">
            <a:off x="14488779" y="710078"/>
            <a:ext cx="5168410" cy="6373188"/>
          </a:xfrm>
          <a:prstGeom prst="flowChartOffpageConnector">
            <a:avLst/>
          </a:prstGeom>
          <a:blipFill dpi="0" rotWithShape="0">
            <a:blip r:embed="rId9">
              <a:extLst>
                <a:ext uri="{BEBA8EAE-BF5A-486C-A8C5-ECC9F3942E4B}">
                  <a14:imgProps xmlns:a14="http://schemas.microsoft.com/office/drawing/2010/main">
                    <a14:imgLayer r:embed="rId10">
                      <a14:imgEffect>
                        <a14:colorTemperature colorTemp="11200"/>
                      </a14:imgEffect>
                    </a14:imgLayer>
                  </a14:imgProps>
                </a:ext>
              </a:extLst>
            </a:blip>
            <a:srcRect/>
            <a:stretch>
              <a:fillRect l="-38616" t="-680" r="-23306" b="680"/>
            </a:stretch>
          </a:blipFill>
          <a:ln w="76200">
            <a:solidFill>
              <a:srgbClr val="8CA77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Rounded Corners 49">
            <a:extLst>
              <a:ext uri="{FF2B5EF4-FFF2-40B4-BE49-F238E27FC236}">
                <a16:creationId xmlns:a16="http://schemas.microsoft.com/office/drawing/2014/main" id="{E3D08458-09FE-431D-9DD3-CE938F65FB35}"/>
              </a:ext>
            </a:extLst>
          </p:cNvPr>
          <p:cNvSpPr/>
          <p:nvPr/>
        </p:nvSpPr>
        <p:spPr>
          <a:xfrm>
            <a:off x="622005" y="1683188"/>
            <a:ext cx="3930945" cy="388547"/>
          </a:xfrm>
          <a:prstGeom prst="roundRect">
            <a:avLst>
              <a:gd name="adj" fmla="val 19116"/>
            </a:avLst>
          </a:prstGeom>
          <a:solidFill>
            <a:srgbClr val="8CA771"/>
          </a:solidFill>
          <a:ln w="28575">
            <a:solidFill>
              <a:srgbClr val="422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Segoe UI Black" panose="020B0A02040204020203" pitchFamily="34" charset="0"/>
              <a:ea typeface="Segoe UI Black" panose="020B0A02040204020203" pitchFamily="34" charset="0"/>
            </a:endParaRPr>
          </a:p>
        </p:txBody>
      </p:sp>
      <p:sp>
        <p:nvSpPr>
          <p:cNvPr id="51" name="Rectangle 50">
            <a:extLst>
              <a:ext uri="{FF2B5EF4-FFF2-40B4-BE49-F238E27FC236}">
                <a16:creationId xmlns:a16="http://schemas.microsoft.com/office/drawing/2014/main" id="{7E823D11-F773-4C66-994B-5C83151EE35C}"/>
              </a:ext>
            </a:extLst>
          </p:cNvPr>
          <p:cNvSpPr/>
          <p:nvPr/>
        </p:nvSpPr>
        <p:spPr>
          <a:xfrm>
            <a:off x="736267" y="1692795"/>
            <a:ext cx="3702420" cy="369332"/>
          </a:xfrm>
          <a:prstGeom prst="rect">
            <a:avLst/>
          </a:prstGeom>
        </p:spPr>
        <p:txBody>
          <a:bodyPr wrap="square">
            <a:spAutoFit/>
          </a:bodyPr>
          <a:lstStyle/>
          <a:p>
            <a:pPr algn="ctr"/>
            <a:r>
              <a:rPr lang="en-US" b="1">
                <a:solidFill>
                  <a:schemeClr val="bg1"/>
                </a:solidFill>
                <a:latin typeface="Segoe UI Black" panose="020B0A02040204020203" pitchFamily="34" charset="0"/>
                <a:ea typeface="Segoe UI Black" panose="020B0A02040204020203" pitchFamily="34" charset="0"/>
              </a:rPr>
              <a:t>3.1. X</a:t>
            </a:r>
            <a:r>
              <a:rPr lang="da-DK" b="1">
                <a:solidFill>
                  <a:schemeClr val="bg1"/>
                </a:solidFill>
                <a:latin typeface="Segoe UI Black" panose="020B0A02040204020203" pitchFamily="34" charset="0"/>
                <a:ea typeface="Segoe UI Black" panose="020B0A02040204020203" pitchFamily="34" charset="0"/>
              </a:rPr>
              <a:t>ây dựng Model trang chủ </a:t>
            </a:r>
            <a:endParaRPr lang="en-US" b="1">
              <a:solidFill>
                <a:schemeClr val="bg1"/>
              </a:solidFill>
              <a:latin typeface="Segoe UI Black" panose="020B0A02040204020203" pitchFamily="34" charset="0"/>
              <a:ea typeface="Segoe UI Black" panose="020B0A02040204020203" pitchFamily="34" charset="0"/>
            </a:endParaRPr>
          </a:p>
        </p:txBody>
      </p:sp>
      <p:sp>
        <p:nvSpPr>
          <p:cNvPr id="75" name="Rectangle: Rounded Corners 74">
            <a:extLst>
              <a:ext uri="{FF2B5EF4-FFF2-40B4-BE49-F238E27FC236}">
                <a16:creationId xmlns:a16="http://schemas.microsoft.com/office/drawing/2014/main" id="{619E793A-7D04-4E35-A75F-0D3F4E1B567B}"/>
              </a:ext>
            </a:extLst>
          </p:cNvPr>
          <p:cNvSpPr/>
          <p:nvPr/>
        </p:nvSpPr>
        <p:spPr>
          <a:xfrm>
            <a:off x="-5269036" y="3571051"/>
            <a:ext cx="3191256" cy="388547"/>
          </a:xfrm>
          <a:prstGeom prst="roundRect">
            <a:avLst>
              <a:gd name="adj" fmla="val 19116"/>
            </a:avLst>
          </a:prstGeom>
          <a:solidFill>
            <a:srgbClr val="8CA771"/>
          </a:solidFill>
          <a:ln w="28575">
            <a:solidFill>
              <a:srgbClr val="422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Segoe UI Black" panose="020B0A02040204020203" pitchFamily="34" charset="0"/>
              <a:ea typeface="Segoe UI Black" panose="020B0A02040204020203" pitchFamily="34" charset="0"/>
            </a:endParaRPr>
          </a:p>
        </p:txBody>
      </p:sp>
      <p:sp>
        <p:nvSpPr>
          <p:cNvPr id="76" name="Rectangle 75">
            <a:extLst>
              <a:ext uri="{FF2B5EF4-FFF2-40B4-BE49-F238E27FC236}">
                <a16:creationId xmlns:a16="http://schemas.microsoft.com/office/drawing/2014/main" id="{F67AF99D-FE54-4D24-B8EB-3FA2ABE631FE}"/>
              </a:ext>
            </a:extLst>
          </p:cNvPr>
          <p:cNvSpPr/>
          <p:nvPr/>
        </p:nvSpPr>
        <p:spPr>
          <a:xfrm>
            <a:off x="-5085814" y="3580658"/>
            <a:ext cx="2824812" cy="369332"/>
          </a:xfrm>
          <a:prstGeom prst="rect">
            <a:avLst/>
          </a:prstGeom>
        </p:spPr>
        <p:txBody>
          <a:bodyPr wrap="none">
            <a:spAutoFit/>
          </a:bodyPr>
          <a:lstStyle/>
          <a:p>
            <a:pPr algn="ctr"/>
            <a:r>
              <a:rPr lang="en-US" b="1">
                <a:solidFill>
                  <a:schemeClr val="bg1"/>
                </a:solidFill>
                <a:latin typeface="Segoe UI Black" panose="020B0A02040204020203" pitchFamily="34" charset="0"/>
                <a:ea typeface="Segoe UI Black" panose="020B0A02040204020203" pitchFamily="34" charset="0"/>
              </a:rPr>
              <a:t>2.9. Ưu điểm ExpressJS</a:t>
            </a:r>
          </a:p>
        </p:txBody>
      </p:sp>
      <p:cxnSp>
        <p:nvCxnSpPr>
          <p:cNvPr id="77" name="Straight Connector 76">
            <a:extLst>
              <a:ext uri="{FF2B5EF4-FFF2-40B4-BE49-F238E27FC236}">
                <a16:creationId xmlns:a16="http://schemas.microsoft.com/office/drawing/2014/main" id="{A03F82DE-EFFC-43F5-A0A3-70F3404B0407}"/>
              </a:ext>
            </a:extLst>
          </p:cNvPr>
          <p:cNvCxnSpPr>
            <a:cxnSpLocks/>
          </p:cNvCxnSpPr>
          <p:nvPr/>
        </p:nvCxnSpPr>
        <p:spPr>
          <a:xfrm>
            <a:off x="-5143608" y="4197340"/>
            <a:ext cx="0" cy="731520"/>
          </a:xfrm>
          <a:prstGeom prst="line">
            <a:avLst/>
          </a:prstGeom>
          <a:ln w="25400" cap="rnd">
            <a:solidFill>
              <a:srgbClr val="8CA77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10BB56C-F044-4FE0-AC7D-F53981A1609E}"/>
              </a:ext>
            </a:extLst>
          </p:cNvPr>
          <p:cNvCxnSpPr>
            <a:cxnSpLocks/>
          </p:cNvCxnSpPr>
          <p:nvPr/>
        </p:nvCxnSpPr>
        <p:spPr>
          <a:xfrm>
            <a:off x="-5143608" y="4358542"/>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AE1BB39E-81EF-4A32-A458-B33E85FD6DB5}"/>
              </a:ext>
            </a:extLst>
          </p:cNvPr>
          <p:cNvSpPr txBox="1"/>
          <p:nvPr/>
        </p:nvSpPr>
        <p:spPr>
          <a:xfrm>
            <a:off x="-4837938" y="4186732"/>
            <a:ext cx="4420679" cy="897618"/>
          </a:xfrm>
          <a:prstGeom prst="rect">
            <a:avLst/>
          </a:prstGeom>
          <a:noFill/>
        </p:spPr>
        <p:txBody>
          <a:bodyPr wrap="square" rtlCol="0">
            <a:spAutoFit/>
          </a:bodyPr>
          <a:lstStyle/>
          <a:p>
            <a:pPr lvl="0" algn="just">
              <a:lnSpc>
                <a:spcPct val="120000"/>
              </a:lnSpc>
            </a:pPr>
            <a:r>
              <a:rPr lang="vi-VN" sz="1500" b="1">
                <a:latin typeface="Segoe UI" panose="020B0502040204020203" pitchFamily="34" charset="0"/>
                <a:ea typeface="Segoe UI Black" panose="020B0A02040204020203" pitchFamily="34" charset="0"/>
                <a:cs typeface="Segoe UI" panose="020B0502040204020203" pitchFamily="34" charset="0"/>
              </a:rPr>
              <a:t>Khả năng lưu trữ linh hoạt</a:t>
            </a:r>
          </a:p>
          <a:p>
            <a:pPr lvl="0" algn="just">
              <a:lnSpc>
                <a:spcPct val="120000"/>
              </a:lnSpc>
            </a:pPr>
            <a:r>
              <a:rPr lang="vi-VN" sz="1500" b="1">
                <a:latin typeface="Segoe UI" panose="020B0502040204020203" pitchFamily="34" charset="0"/>
                <a:ea typeface="Segoe UI Black" panose="020B0A02040204020203" pitchFamily="34" charset="0"/>
                <a:cs typeface="Segoe UI" panose="020B0502040204020203" pitchFamily="34" charset="0"/>
              </a:rPr>
              <a:t>Tốc độ truy vẫn cao</a:t>
            </a:r>
          </a:p>
          <a:p>
            <a:pPr lvl="0" algn="just">
              <a:lnSpc>
                <a:spcPct val="120000"/>
              </a:lnSpc>
            </a:pPr>
            <a:r>
              <a:rPr lang="vi-VN" sz="1500" b="1">
                <a:latin typeface="Segoe UI" panose="020B0502040204020203" pitchFamily="34" charset="0"/>
                <a:ea typeface="Segoe UI Black" panose="020B0A02040204020203" pitchFamily="34" charset="0"/>
                <a:cs typeface="Segoe UI" panose="020B0502040204020203" pitchFamily="34" charset="0"/>
              </a:rPr>
              <a:t>Khả năng mở rộng, phân tán cao </a:t>
            </a:r>
          </a:p>
        </p:txBody>
      </p:sp>
      <p:cxnSp>
        <p:nvCxnSpPr>
          <p:cNvPr id="80" name="Straight Connector 79">
            <a:extLst>
              <a:ext uri="{FF2B5EF4-FFF2-40B4-BE49-F238E27FC236}">
                <a16:creationId xmlns:a16="http://schemas.microsoft.com/office/drawing/2014/main" id="{13881392-C397-4DC0-BAC3-05635EA1016A}"/>
              </a:ext>
            </a:extLst>
          </p:cNvPr>
          <p:cNvCxnSpPr>
            <a:cxnSpLocks/>
          </p:cNvCxnSpPr>
          <p:nvPr/>
        </p:nvCxnSpPr>
        <p:spPr>
          <a:xfrm>
            <a:off x="-5143608" y="4642950"/>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3E33904-00EA-46A0-BE04-A1204F9D4549}"/>
              </a:ext>
            </a:extLst>
          </p:cNvPr>
          <p:cNvCxnSpPr>
            <a:cxnSpLocks/>
          </p:cNvCxnSpPr>
          <p:nvPr/>
        </p:nvCxnSpPr>
        <p:spPr>
          <a:xfrm>
            <a:off x="-5143608" y="4927358"/>
            <a:ext cx="208542" cy="0"/>
          </a:xfrm>
          <a:prstGeom prst="line">
            <a:avLst/>
          </a:prstGeom>
          <a:ln w="25400">
            <a:solidFill>
              <a:srgbClr val="8CA77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1C7FEA49-F7B9-4C5E-B523-43AE74FC7A3F}"/>
              </a:ext>
            </a:extLst>
          </p:cNvPr>
          <p:cNvGrpSpPr/>
          <p:nvPr/>
        </p:nvGrpSpPr>
        <p:grpSpPr>
          <a:xfrm>
            <a:off x="3874055" y="7413359"/>
            <a:ext cx="4876005" cy="4584295"/>
            <a:chOff x="3657998" y="2138387"/>
            <a:chExt cx="4876005" cy="4584295"/>
          </a:xfrm>
        </p:grpSpPr>
        <p:pic>
          <p:nvPicPr>
            <p:cNvPr id="61" name="Picture 60" descr="Mô hình MVC trong PHP - Minh Tri Nguyen">
              <a:extLst>
                <a:ext uri="{FF2B5EF4-FFF2-40B4-BE49-F238E27FC236}">
                  <a16:creationId xmlns:a16="http://schemas.microsoft.com/office/drawing/2014/main" id="{E1B3E483-1CD1-471A-A5FA-311731B9E5F5}"/>
                </a:ext>
              </a:extLst>
            </p:cNvPr>
            <p:cNvPicPr/>
            <p:nvPr/>
          </p:nvPicPr>
          <p:blipFill rotWithShape="1">
            <a:blip r:embed="rId11">
              <a:duotone>
                <a:schemeClr val="accent6">
                  <a:shade val="45000"/>
                  <a:satMod val="135000"/>
                </a:schemeClr>
                <a:prstClr val="white"/>
              </a:duotone>
              <a:extLst>
                <a:ext uri="{28A0092B-C50C-407E-A947-70E740481C1C}">
                  <a14:useLocalDpi xmlns:a14="http://schemas.microsoft.com/office/drawing/2010/main" val="0"/>
                </a:ext>
              </a:extLst>
            </a:blip>
            <a:srcRect t="3714"/>
            <a:stretch/>
          </p:blipFill>
          <p:spPr bwMode="auto">
            <a:xfrm>
              <a:off x="3657998" y="2138387"/>
              <a:ext cx="4876005" cy="4584295"/>
            </a:xfrm>
            <a:prstGeom prst="rect">
              <a:avLst/>
            </a:prstGeom>
            <a:noFill/>
            <a:ln>
              <a:noFill/>
            </a:ln>
          </p:spPr>
        </p:pic>
        <p:sp>
          <p:nvSpPr>
            <p:cNvPr id="2" name="Rectangle: Rounded Corners 1">
              <a:extLst>
                <a:ext uri="{FF2B5EF4-FFF2-40B4-BE49-F238E27FC236}">
                  <a16:creationId xmlns:a16="http://schemas.microsoft.com/office/drawing/2014/main" id="{EB584E7C-32A3-4289-89B5-DCA17F1E2ACE}"/>
                </a:ext>
              </a:extLst>
            </p:cNvPr>
            <p:cNvSpPr/>
            <p:nvPr/>
          </p:nvSpPr>
          <p:spPr>
            <a:xfrm>
              <a:off x="3784600" y="2642489"/>
              <a:ext cx="526956" cy="204648"/>
            </a:xfrm>
            <a:prstGeom prst="roundRect">
              <a:avLst/>
            </a:prstGeom>
            <a:solidFill>
              <a:srgbClr val="94B77C"/>
            </a:solidFill>
            <a:ln>
              <a:solidFill>
                <a:srgbClr val="94B7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4" name="Picture 2">
            <a:extLst>
              <a:ext uri="{FF2B5EF4-FFF2-40B4-BE49-F238E27FC236}">
                <a16:creationId xmlns:a16="http://schemas.microsoft.com/office/drawing/2014/main" id="{6D43747E-6B91-4139-AF3F-906984DB26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756" y="7900941"/>
            <a:ext cx="526957" cy="142032"/>
          </a:xfrm>
          <a:prstGeom prst="rect">
            <a:avLst/>
          </a:prstGeom>
          <a:noFill/>
          <a:extLst>
            <a:ext uri="{909E8E84-426E-40DD-AFC4-6F175D3DCCD1}">
              <a14:hiddenFill xmlns:a14="http://schemas.microsoft.com/office/drawing/2010/main">
                <a:solidFill>
                  <a:srgbClr val="FFFFFF"/>
                </a:solidFill>
              </a14:hiddenFill>
            </a:ext>
          </a:extLst>
        </p:spPr>
      </p:pic>
      <p:sp>
        <p:nvSpPr>
          <p:cNvPr id="65" name="Freeform: Shape 64">
            <a:extLst>
              <a:ext uri="{FF2B5EF4-FFF2-40B4-BE49-F238E27FC236}">
                <a16:creationId xmlns:a16="http://schemas.microsoft.com/office/drawing/2014/main" id="{D21DC45D-0579-44C7-98DD-CB17236B284A}"/>
              </a:ext>
            </a:extLst>
          </p:cNvPr>
          <p:cNvSpPr/>
          <p:nvPr/>
        </p:nvSpPr>
        <p:spPr>
          <a:xfrm flipH="1">
            <a:off x="9931199" y="6190724"/>
            <a:ext cx="1478074" cy="1371455"/>
          </a:xfrm>
          <a:custGeom>
            <a:avLst/>
            <a:gdLst>
              <a:gd name="connsiteX0" fmla="*/ 7144 w 9153525"/>
              <a:gd name="connsiteY0" fmla="*/ 940630 h 7467600"/>
              <a:gd name="connsiteX1" fmla="*/ 2483644 w 9153525"/>
              <a:gd name="connsiteY1" fmla="*/ 7180 h 7467600"/>
              <a:gd name="connsiteX2" fmla="*/ 6770846 w 9153525"/>
              <a:gd name="connsiteY2" fmla="*/ 2501778 h 7467600"/>
              <a:gd name="connsiteX3" fmla="*/ 9151144 w 9153525"/>
              <a:gd name="connsiteY3" fmla="*/ 5064956 h 7467600"/>
              <a:gd name="connsiteX4" fmla="*/ 9046369 w 9153525"/>
              <a:gd name="connsiteY4" fmla="*/ 7465256 h 7467600"/>
              <a:gd name="connsiteX5" fmla="*/ 7144 w 9153525"/>
              <a:gd name="connsiteY5" fmla="*/ 7465256 h 7467600"/>
              <a:gd name="connsiteX6" fmla="*/ 7144 w 9153525"/>
              <a:gd name="connsiteY6" fmla="*/ 940630 h 746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3525" h="7467600">
                <a:moveTo>
                  <a:pt x="7144" y="940630"/>
                </a:moveTo>
                <a:cubicBezTo>
                  <a:pt x="7144" y="940630"/>
                  <a:pt x="921544" y="16705"/>
                  <a:pt x="2483644" y="7180"/>
                </a:cubicBezTo>
                <a:cubicBezTo>
                  <a:pt x="4045744" y="-2345"/>
                  <a:pt x="4599147" y="1852173"/>
                  <a:pt x="6770846" y="2501778"/>
                </a:cubicBezTo>
                <a:cubicBezTo>
                  <a:pt x="8942546" y="3151383"/>
                  <a:pt x="9151144" y="5064956"/>
                  <a:pt x="9151144" y="5064956"/>
                </a:cubicBezTo>
                <a:lnTo>
                  <a:pt x="9046369" y="7465256"/>
                </a:lnTo>
                <a:lnTo>
                  <a:pt x="7144" y="7465256"/>
                </a:lnTo>
                <a:lnTo>
                  <a:pt x="7144" y="940630"/>
                </a:lnTo>
                <a:close/>
              </a:path>
            </a:pathLst>
          </a:custGeom>
          <a:solidFill>
            <a:srgbClr val="94B77C"/>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 name="Freeform: Shape 65">
            <a:extLst>
              <a:ext uri="{FF2B5EF4-FFF2-40B4-BE49-F238E27FC236}">
                <a16:creationId xmlns:a16="http://schemas.microsoft.com/office/drawing/2014/main" id="{57319389-6117-43D4-84B6-366C18F6DA1E}"/>
              </a:ext>
            </a:extLst>
          </p:cNvPr>
          <p:cNvSpPr/>
          <p:nvPr/>
        </p:nvSpPr>
        <p:spPr>
          <a:xfrm flipH="1">
            <a:off x="9826862" y="6421639"/>
            <a:ext cx="1199103" cy="669984"/>
          </a:xfrm>
          <a:custGeom>
            <a:avLst/>
            <a:gdLst>
              <a:gd name="connsiteX0" fmla="*/ 7144 w 6572250"/>
              <a:gd name="connsiteY0" fmla="*/ 41396 h 3648075"/>
              <a:gd name="connsiteX1" fmla="*/ 6569869 w 6572250"/>
              <a:gd name="connsiteY1" fmla="*/ 3645656 h 3648075"/>
              <a:gd name="connsiteX2" fmla="*/ 7144 w 6572250"/>
              <a:gd name="connsiteY2" fmla="*/ 3645656 h 3648075"/>
              <a:gd name="connsiteX3" fmla="*/ 7144 w 6572250"/>
              <a:gd name="connsiteY3" fmla="*/ 41396 h 3648075"/>
            </a:gdLst>
            <a:ahLst/>
            <a:cxnLst>
              <a:cxn ang="0">
                <a:pos x="connsiteX0" y="connsiteY0"/>
              </a:cxn>
              <a:cxn ang="0">
                <a:pos x="connsiteX1" y="connsiteY1"/>
              </a:cxn>
              <a:cxn ang="0">
                <a:pos x="connsiteX2" y="connsiteY2"/>
              </a:cxn>
              <a:cxn ang="0">
                <a:pos x="connsiteX3" y="connsiteY3"/>
              </a:cxn>
            </a:cxnLst>
            <a:rect l="l" t="t" r="r" b="b"/>
            <a:pathLst>
              <a:path w="6572250" h="3648075">
                <a:moveTo>
                  <a:pt x="7144" y="41396"/>
                </a:moveTo>
                <a:cubicBezTo>
                  <a:pt x="7144" y="41396"/>
                  <a:pt x="3920966" y="-597732"/>
                  <a:pt x="6569869" y="3645656"/>
                </a:cubicBezTo>
                <a:lnTo>
                  <a:pt x="7144" y="3645656"/>
                </a:lnTo>
                <a:lnTo>
                  <a:pt x="7144" y="41396"/>
                </a:lnTo>
                <a:close/>
              </a:path>
            </a:pathLst>
          </a:custGeom>
          <a:solidFill>
            <a:srgbClr val="422C1C"/>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0B254D8F-06F4-4EDA-B2B9-EB5D8DE969E4}"/>
              </a:ext>
            </a:extLst>
          </p:cNvPr>
          <p:cNvSpPr/>
          <p:nvPr/>
        </p:nvSpPr>
        <p:spPr>
          <a:xfrm flipH="1">
            <a:off x="10670937" y="5643184"/>
            <a:ext cx="2147959" cy="1200023"/>
          </a:xfrm>
          <a:custGeom>
            <a:avLst/>
            <a:gdLst>
              <a:gd name="connsiteX0" fmla="*/ 3743801 w 11772900"/>
              <a:gd name="connsiteY0" fmla="*/ 631984 h 6534150"/>
              <a:gd name="connsiteX1" fmla="*/ 6979444 w 11772900"/>
              <a:gd name="connsiteY1" fmla="*/ 1588294 h 6534150"/>
              <a:gd name="connsiteX2" fmla="*/ 11768614 w 11772900"/>
              <a:gd name="connsiteY2" fmla="*/ 6531769 h 6534150"/>
              <a:gd name="connsiteX3" fmla="*/ 7144 w 11772900"/>
              <a:gd name="connsiteY3" fmla="*/ 6531769 h 6534150"/>
              <a:gd name="connsiteX4" fmla="*/ 7144 w 11772900"/>
              <a:gd name="connsiteY4" fmla="*/ 7144 h 653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72900" h="6534150">
                <a:moveTo>
                  <a:pt x="3743801" y="631984"/>
                </a:moveTo>
                <a:cubicBezTo>
                  <a:pt x="3743801" y="631984"/>
                  <a:pt x="5083017" y="1430179"/>
                  <a:pt x="6979444" y="1588294"/>
                </a:cubicBezTo>
                <a:cubicBezTo>
                  <a:pt x="9598819" y="1807369"/>
                  <a:pt x="11051381" y="4598194"/>
                  <a:pt x="11768614" y="6531769"/>
                </a:cubicBezTo>
                <a:lnTo>
                  <a:pt x="7144" y="6531769"/>
                </a:lnTo>
                <a:lnTo>
                  <a:pt x="7144" y="7144"/>
                </a:lnTo>
              </a:path>
            </a:pathLst>
          </a:custGeom>
          <a:solidFill>
            <a:srgbClr val="8CA771"/>
          </a:solid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8E559E91-8F61-45B1-A224-B3F9BB402186}"/>
              </a:ext>
            </a:extLst>
          </p:cNvPr>
          <p:cNvSpPr/>
          <p:nvPr/>
        </p:nvSpPr>
        <p:spPr>
          <a:xfrm flipH="1">
            <a:off x="10577975" y="5933583"/>
            <a:ext cx="2267869" cy="976112"/>
          </a:xfrm>
          <a:custGeom>
            <a:avLst/>
            <a:gdLst>
              <a:gd name="connsiteX0" fmla="*/ 7144 w 12430125"/>
              <a:gd name="connsiteY0" fmla="*/ 7144 h 5314950"/>
              <a:gd name="connsiteX1" fmla="*/ 2626519 w 12430125"/>
              <a:gd name="connsiteY1" fmla="*/ 1268254 h 5314950"/>
              <a:gd name="connsiteX2" fmla="*/ 9151144 w 12430125"/>
              <a:gd name="connsiteY2" fmla="*/ 2173129 h 5314950"/>
              <a:gd name="connsiteX3" fmla="*/ 12427744 w 12430125"/>
              <a:gd name="connsiteY3" fmla="*/ 5316379 h 5314950"/>
              <a:gd name="connsiteX4" fmla="*/ 7144 w 12430125"/>
              <a:gd name="connsiteY4" fmla="*/ 5316379 h 5314950"/>
              <a:gd name="connsiteX5" fmla="*/ 7144 w 12430125"/>
              <a:gd name="connsiteY5" fmla="*/ 7144 h 531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30125" h="5314950">
                <a:moveTo>
                  <a:pt x="7144" y="7144"/>
                </a:moveTo>
                <a:cubicBezTo>
                  <a:pt x="7144" y="7144"/>
                  <a:pt x="673894" y="982504"/>
                  <a:pt x="2626519" y="1268254"/>
                </a:cubicBezTo>
                <a:cubicBezTo>
                  <a:pt x="4579144" y="1554004"/>
                  <a:pt x="7379494" y="1277779"/>
                  <a:pt x="9151144" y="2173129"/>
                </a:cubicBezTo>
                <a:cubicBezTo>
                  <a:pt x="10922794" y="3068479"/>
                  <a:pt x="12427744" y="5316379"/>
                  <a:pt x="12427744" y="5316379"/>
                </a:cubicBezTo>
                <a:lnTo>
                  <a:pt x="7144" y="5316379"/>
                </a:lnTo>
                <a:lnTo>
                  <a:pt x="7144" y="7144"/>
                </a:lnTo>
                <a:close/>
              </a:path>
            </a:pathLst>
          </a:custGeom>
          <a:solidFill>
            <a:srgbClr val="94B77C"/>
          </a:solidFill>
          <a:ln w="9525" cap="flat">
            <a:noFill/>
            <a:prstDash val="solid"/>
            <a:miter/>
          </a:ln>
        </p:spPr>
        <p:txBody>
          <a:bodyPr rtlCol="0" anchor="ctr"/>
          <a:lstStyle/>
          <a:p>
            <a:endParaRPr lang="en-US"/>
          </a:p>
        </p:txBody>
      </p:sp>
      <p:pic>
        <p:nvPicPr>
          <p:cNvPr id="5" name="Picture 4" descr="A screen shot of a computer program&#10;&#10;Description automatically generated">
            <a:extLst>
              <a:ext uri="{FF2B5EF4-FFF2-40B4-BE49-F238E27FC236}">
                <a16:creationId xmlns:a16="http://schemas.microsoft.com/office/drawing/2014/main" id="{1B1B881C-923F-469A-A2D2-9B9BCC69C4A4}"/>
              </a:ext>
            </a:extLst>
          </p:cNvPr>
          <p:cNvPicPr>
            <a:picLocks noChangeAspect="1"/>
          </p:cNvPicPr>
          <p:nvPr/>
        </p:nvPicPr>
        <p:blipFill rotWithShape="1">
          <a:blip r:embed="rId12">
            <a:extLst>
              <a:ext uri="{28A0092B-C50C-407E-A947-70E740481C1C}">
                <a14:useLocalDpi xmlns:a14="http://schemas.microsoft.com/office/drawing/2010/main" val="0"/>
              </a:ext>
            </a:extLst>
          </a:blip>
          <a:srcRect l="7503" t="11062" r="7322" b="10725"/>
          <a:stretch/>
        </p:blipFill>
        <p:spPr>
          <a:xfrm>
            <a:off x="3365981" y="2303756"/>
            <a:ext cx="5460039" cy="4246357"/>
          </a:xfrm>
          <a:prstGeom prst="rect">
            <a:avLst/>
          </a:prstGeom>
          <a:ln>
            <a:solidFill>
              <a:srgbClr val="422C1C"/>
            </a:solidFill>
          </a:ln>
        </p:spPr>
      </p:pic>
      <p:pic>
        <p:nvPicPr>
          <p:cNvPr id="69" name="Picture 68" descr="A screen shot of a computer code&#10;&#10;Description automatically generated">
            <a:extLst>
              <a:ext uri="{FF2B5EF4-FFF2-40B4-BE49-F238E27FC236}">
                <a16:creationId xmlns:a16="http://schemas.microsoft.com/office/drawing/2014/main" id="{A376EAB8-7AF1-40F5-A2F0-F93B0E615BD5}"/>
              </a:ext>
            </a:extLst>
          </p:cNvPr>
          <p:cNvPicPr>
            <a:picLocks noChangeAspect="1"/>
          </p:cNvPicPr>
          <p:nvPr/>
        </p:nvPicPr>
        <p:blipFill rotWithShape="1">
          <a:blip r:embed="rId13">
            <a:extLst>
              <a:ext uri="{28A0092B-C50C-407E-A947-70E740481C1C}">
                <a14:useLocalDpi xmlns:a14="http://schemas.microsoft.com/office/drawing/2010/main" val="0"/>
              </a:ext>
            </a:extLst>
          </a:blip>
          <a:srcRect l="7332" t="11179" r="7311" b="10554"/>
          <a:stretch/>
        </p:blipFill>
        <p:spPr>
          <a:xfrm>
            <a:off x="2953132" y="-7165202"/>
            <a:ext cx="6285737" cy="4378170"/>
          </a:xfrm>
          <a:prstGeom prst="rect">
            <a:avLst/>
          </a:prstGeom>
          <a:ln>
            <a:solidFill>
              <a:srgbClr val="422C1C"/>
            </a:solidFill>
          </a:ln>
        </p:spPr>
      </p:pic>
    </p:spTree>
    <p:extLst>
      <p:ext uri="{BB962C8B-B14F-4D97-AF65-F5344CB8AC3E}">
        <p14:creationId xmlns:p14="http://schemas.microsoft.com/office/powerpoint/2010/main" val="78105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95"/>
                                        </p:tgtEl>
                                        <p:attrNameLst>
                                          <p:attrName>style.visibility</p:attrName>
                                        </p:attrNameLst>
                                      </p:cBhvr>
                                      <p:to>
                                        <p:strVal val="visible"/>
                                      </p:to>
                                    </p:set>
                                    <p:animEffect transition="in" filter="wipe(up)">
                                      <p:cBhvr>
                                        <p:cTn id="7" dur="500"/>
                                        <p:tgtEl>
                                          <p:spTgt spid="195"/>
                                        </p:tgtEl>
                                      </p:cBhvr>
                                    </p:animEffect>
                                  </p:childTnLst>
                                </p:cTn>
                              </p:par>
                              <p:par>
                                <p:cTn id="8" presetID="22" presetClass="entr" presetSubtype="1" fill="hold" nodeType="withEffect">
                                  <p:stCondLst>
                                    <p:cond delay="0"/>
                                  </p:stCondLst>
                                  <p:childTnLst>
                                    <p:set>
                                      <p:cBhvr>
                                        <p:cTn id="9" dur="1" fill="hold">
                                          <p:stCondLst>
                                            <p:cond delay="0"/>
                                          </p:stCondLst>
                                        </p:cTn>
                                        <p:tgtEl>
                                          <p:spTgt spid="207"/>
                                        </p:tgtEl>
                                        <p:attrNameLst>
                                          <p:attrName>style.visibility</p:attrName>
                                        </p:attrNameLst>
                                      </p:cBhvr>
                                      <p:to>
                                        <p:strVal val="visible"/>
                                      </p:to>
                                    </p:set>
                                    <p:animEffect transition="in" filter="wipe(up)">
                                      <p:cBhvr>
                                        <p:cTn id="10" dur="500"/>
                                        <p:tgtEl>
                                          <p:spTgt spid="20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par>
                                <p:cTn id="14" presetID="22" presetClass="entr" presetSubtype="1" fill="hold" nodeType="with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wipe(up)">
                                      <p:cBhvr>
                                        <p:cTn id="16"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4567</TotalTime>
  <Words>3800</Words>
  <Application>Microsoft Office PowerPoint</Application>
  <PresentationFormat>Widescreen</PresentationFormat>
  <Paragraphs>378</Paragraphs>
  <Slides>18</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Circular- 2</vt:lpstr>
      <vt:lpstr>Arial</vt:lpstr>
      <vt:lpstr>Calibri</vt:lpstr>
      <vt:lpstr>Calibri Light</vt:lpstr>
      <vt:lpstr>Segoe UI</vt:lpstr>
      <vt:lpstr>Segoe UI Black</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Duong Thanh Tan</dc:creator>
  <cp:lastModifiedBy>Tân Dương</cp:lastModifiedBy>
  <cp:revision>846</cp:revision>
  <dcterms:created xsi:type="dcterms:W3CDTF">2023-08-12T14:29:35Z</dcterms:created>
  <dcterms:modified xsi:type="dcterms:W3CDTF">2024-01-19T05:40:31Z</dcterms:modified>
</cp:coreProperties>
</file>